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3" r:id="rId4"/>
    <p:sldId id="264" r:id="rId5"/>
    <p:sldId id="277" r:id="rId6"/>
    <p:sldId id="265" r:id="rId7"/>
    <p:sldId id="266" r:id="rId8"/>
    <p:sldId id="289" r:id="rId9"/>
    <p:sldId id="267" r:id="rId10"/>
    <p:sldId id="278" r:id="rId11"/>
    <p:sldId id="282" r:id="rId12"/>
    <p:sldId id="284" r:id="rId13"/>
    <p:sldId id="281" r:id="rId14"/>
    <p:sldId id="288" r:id="rId1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elyn Amaro" initials="EA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28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0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C342024-3FB5-480E-9DC9-B44642988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CDF4BF5-C208-404C-B0E6-3DFB31555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EB4387D-6AE8-4630-AA58-0146F808E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4BBE8-0FED-4437-8471-590828992816}" type="datetimeFigureOut">
              <a:rPr lang="es-MX" smtClean="0"/>
              <a:t>11/09/18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13D747F-FFEB-4175-85E2-2127C20A2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DE73578-7E68-4041-99B3-C19564FDA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02A8-EC02-4B1E-9DD6-403C1CEBD8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0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16A050C-5ECA-478E-B310-F12F63C04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54B6C08B-6FC2-44AB-BD41-2C925F2B1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10FEC4D-73A1-498C-9A4C-ACCDA86F0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4BBE8-0FED-4437-8471-590828992816}" type="datetimeFigureOut">
              <a:rPr lang="es-MX" smtClean="0"/>
              <a:t>11/09/18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CFD5BFD-75F7-43BC-B1F0-F2E6FDD74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13B97BA-0868-49A7-84D4-917F96DA7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02A8-EC02-4B1E-9DD6-403C1CEBD8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5460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3AE9EFFE-F00E-4CEB-9610-8F5099F1D7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B1695E4-65A7-45A3-981D-CDF63F560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445E686-344F-4421-95C1-451AD4F48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4BBE8-0FED-4437-8471-590828992816}" type="datetimeFigureOut">
              <a:rPr lang="es-MX" smtClean="0"/>
              <a:t>11/09/18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39AEFC3-4799-4FD6-9A96-BAC63EBB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C00AC83-B3FC-468F-BFFF-EB2B118E9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02A8-EC02-4B1E-9DD6-403C1CEBD8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346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88272E2-BACA-4888-B14D-D09298B81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4A9642C-27BF-47CC-B646-7CA8DCCE9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03EAA46-212F-4821-B31D-71F722245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4BBE8-0FED-4437-8471-590828992816}" type="datetimeFigureOut">
              <a:rPr lang="es-MX" smtClean="0"/>
              <a:t>11/09/18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6A6781A-5DB1-49E0-AB94-3CF85EA27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2CDA1C5-6286-4A23-B0C6-B76073544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02A8-EC02-4B1E-9DD6-403C1CEBD8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22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8584E36-8364-4C0B-8015-33A61C97E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545E3BD-9E00-40C6-8A63-B4C0FF7EA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CAEF0BB-A22B-40E4-B310-CF02112F3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4BBE8-0FED-4437-8471-590828992816}" type="datetimeFigureOut">
              <a:rPr lang="es-MX" smtClean="0"/>
              <a:t>11/09/18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8E1E8A3-9E8C-4AB8-9A55-783E7B99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9328366-B0C0-4370-A1E0-8009CB3C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02A8-EC02-4B1E-9DD6-403C1CEBD8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3589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693CF5E-F8C3-44C1-874C-A6CF9E93D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469734A-38B0-450E-B98C-D8F7C3DEBF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537AFC6-3995-43D4-BE79-DD5443015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C9CE1CF-6318-46AF-8FC8-1019E9749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4BBE8-0FED-4437-8471-590828992816}" type="datetimeFigureOut">
              <a:rPr lang="es-MX" smtClean="0"/>
              <a:t>11/09/18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B08A1C9-6BCC-4FA6-8D8D-9395D5C12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425DA19-D409-4D43-9A21-C8ED9F5DF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02A8-EC02-4B1E-9DD6-403C1CEBD8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8405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56051C5-05A5-4E69-8871-2AA3AE7F1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40CD12A-1A0A-4870-9FB4-BA9F8B322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511BFA0-47EE-4FE3-9A8A-AAB55AEF9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E2F79FD2-CD56-467E-9747-92D3286713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2CDE40CA-368C-4512-818E-3EBD328CDF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FBB02879-3EA8-4692-BEE1-2A5123BA1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4BBE8-0FED-4437-8471-590828992816}" type="datetimeFigureOut">
              <a:rPr lang="es-MX" smtClean="0"/>
              <a:t>11/09/18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56DC1DCA-3D0E-41F7-98D7-0C21D3A66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C67653DC-1AB0-44F5-829D-4F6F6DF52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02A8-EC02-4B1E-9DD6-403C1CEBD8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505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0D0C8B-367E-40C6-92F8-5EEDF7D3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FF569D9D-E548-4C1D-BF50-AC7F5A35F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4BBE8-0FED-4437-8471-590828992816}" type="datetimeFigureOut">
              <a:rPr lang="es-MX" smtClean="0"/>
              <a:t>11/09/18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5CFF254-6299-4426-9DA5-B7BAC9BDB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26890385-D1A6-4014-8E89-FE822BCF4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02A8-EC02-4B1E-9DD6-403C1CEBD8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497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543FE338-3146-4BB7-94F4-518B80F4D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4BBE8-0FED-4437-8471-590828992816}" type="datetimeFigureOut">
              <a:rPr lang="es-MX" smtClean="0"/>
              <a:t>11/09/18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287DB2B3-A64D-4C34-933E-9EEAB4EE6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C57F8673-D9CC-47CD-8777-4D31CA0E5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02A8-EC02-4B1E-9DD6-403C1CEBD8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0243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891D624-762F-479F-AB2A-C1373DD9A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25716A8-E836-49A6-AF22-7823B316F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AEF6F34-4A7A-4A31-9462-003710A93E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7DD9A9F-37AB-4E37-A61D-6E551698D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4BBE8-0FED-4437-8471-590828992816}" type="datetimeFigureOut">
              <a:rPr lang="es-MX" smtClean="0"/>
              <a:t>11/09/18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E23A79BE-FA2C-4A00-95CA-1B935E6BE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B3E63AE-1E1C-4923-834C-4E7351D0F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02A8-EC02-4B1E-9DD6-403C1CEBD8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601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BE328B9-4255-4E8E-AA68-BBC1A4AF7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92A5D109-6A5E-417D-B2E9-E91F23FE87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8D2F01EF-FF57-4A96-82FD-DB4C39B08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E711ED9-D3EA-40DE-9542-600D44F53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4BBE8-0FED-4437-8471-590828992816}" type="datetimeFigureOut">
              <a:rPr lang="es-MX" smtClean="0"/>
              <a:t>11/09/18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6562515-DA03-474C-A9E0-4BA195230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762E8C7-F54E-4081-9A2A-DDB73FF4B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02A8-EC02-4B1E-9DD6-403C1CEBD8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677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EC3DADE2-CF6A-4895-BEB6-E06FB41A9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D5045E3-3AF4-428C-AD99-B825BF90E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C9E6ACD-164D-4FF0-9586-AC85D8B9E6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4BBE8-0FED-4437-8471-590828992816}" type="datetimeFigureOut">
              <a:rPr lang="es-MX" smtClean="0"/>
              <a:t>11/09/18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479FBBC-C855-410C-88F6-7CF027719B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803FDCA-90C0-4340-91A9-02F96A1BCD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C02A8-EC02-4B1E-9DD6-403C1CEBD8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601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5.png"/><Relationship Id="rId6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0B5EAF30-A627-41BB-9D69-DF84DDA311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76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D0590599-0AEB-4D5F-9E9C-09D39FEFD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12878">
            <a:off x="1861177" y="2122583"/>
            <a:ext cx="404407" cy="403735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03889AC2-61B6-48E1-83EF-4DD22E6264F8}"/>
              </a:ext>
            </a:extLst>
          </p:cNvPr>
          <p:cNvSpPr txBox="1"/>
          <p:nvPr/>
        </p:nvSpPr>
        <p:spPr>
          <a:xfrm>
            <a:off x="2388714" y="1497523"/>
            <a:ext cx="842817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                  </a:t>
            </a:r>
            <a:r>
              <a:rPr lang="es-MX" sz="2400" dirty="0" smtClean="0"/>
              <a:t>tiempo </a:t>
            </a:r>
            <a:r>
              <a:rPr lang="es-MX" sz="2400" b="1" dirty="0" smtClean="0"/>
              <a:t>remunerado</a:t>
            </a:r>
            <a:r>
              <a:rPr lang="es-MX" sz="2400" dirty="0" smtClean="0"/>
              <a:t>  </a:t>
            </a:r>
            <a:r>
              <a:rPr lang="es-MX" sz="2400" b="1" dirty="0" smtClean="0"/>
              <a:t>H</a:t>
            </a:r>
            <a:r>
              <a:rPr lang="es-MX" sz="2400" dirty="0" smtClean="0"/>
              <a:t>  (+ educación y RTT) </a:t>
            </a:r>
          </a:p>
          <a:p>
            <a:r>
              <a:rPr lang="es-MX" sz="2400" dirty="0" smtClean="0"/>
              <a:t>                tiempo </a:t>
            </a:r>
            <a:r>
              <a:rPr lang="es-MX" sz="2400" b="1" dirty="0" smtClean="0"/>
              <a:t>doméstico  M</a:t>
            </a:r>
            <a:r>
              <a:rPr lang="es-MX" sz="2400" dirty="0" smtClean="0"/>
              <a:t> ( </a:t>
            </a:r>
            <a:r>
              <a:rPr lang="es-MX" sz="2400" dirty="0" err="1" smtClean="0"/>
              <a:t>ej</a:t>
            </a:r>
            <a:r>
              <a:rPr lang="es-MX" sz="2400" dirty="0" smtClean="0"/>
              <a:t>: lavado, confección ropa) </a:t>
            </a:r>
          </a:p>
          <a:p>
            <a:endParaRPr lang="es-MX" sz="2400" dirty="0" smtClean="0"/>
          </a:p>
          <a:p>
            <a:endParaRPr lang="es-MX" sz="2400" dirty="0" smtClean="0"/>
          </a:p>
          <a:p>
            <a:r>
              <a:rPr lang="es-MX" sz="2400" dirty="0" smtClean="0"/>
              <a:t>                 tiempo </a:t>
            </a:r>
            <a:r>
              <a:rPr lang="es-MX" sz="2400" b="1" dirty="0" smtClean="0"/>
              <a:t>remunerado M</a:t>
            </a:r>
            <a:r>
              <a:rPr lang="es-MX" sz="2400" dirty="0" smtClean="0"/>
              <a:t>  (+ educación + inserción 			    laboral en servicios) </a:t>
            </a:r>
          </a:p>
          <a:p>
            <a:pPr lvl="2"/>
            <a:r>
              <a:rPr lang="es-MX" sz="2400" dirty="0" smtClean="0"/>
              <a:t>     + </a:t>
            </a:r>
            <a:r>
              <a:rPr lang="es-MX" sz="2400" dirty="0"/>
              <a:t>25% </a:t>
            </a:r>
            <a:r>
              <a:rPr lang="es-MX" sz="2400" dirty="0" smtClean="0"/>
              <a:t>tiempo </a:t>
            </a:r>
            <a:r>
              <a:rPr lang="es-MX" sz="2400" b="1" dirty="0" smtClean="0"/>
              <a:t>parental</a:t>
            </a:r>
            <a:r>
              <a:rPr lang="es-MX" sz="2400" dirty="0" smtClean="0"/>
              <a:t>, desplazamientos                                                               + actividades </a:t>
            </a:r>
            <a:r>
              <a:rPr lang="es-MX" sz="2400" b="1" dirty="0"/>
              <a:t>recreativas</a:t>
            </a:r>
            <a:r>
              <a:rPr lang="es-MX" sz="2400" dirty="0"/>
              <a:t> </a:t>
            </a:r>
            <a:r>
              <a:rPr lang="es-MX" sz="2400" dirty="0" smtClean="0"/>
              <a:t>para H y M, + aumento para  mujeres porque tenían menos, con fuertes variaciones según niveles </a:t>
            </a:r>
            <a:r>
              <a:rPr lang="es-MX" sz="2400" dirty="0"/>
              <a:t>educativos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b="1" dirty="0" smtClean="0">
                <a:solidFill>
                  <a:srgbClr val="FF0000"/>
                </a:solidFill>
              </a:rPr>
              <a:t>la diferencia de perfiles H/M se reduce, pero sigue vigente.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8200780C-8565-4B8E-BFD0-1F7554C3D0E3}"/>
              </a:ext>
            </a:extLst>
          </p:cNvPr>
          <p:cNvSpPr txBox="1"/>
          <p:nvPr/>
        </p:nvSpPr>
        <p:spPr>
          <a:xfrm>
            <a:off x="1106557" y="854765"/>
            <a:ext cx="7150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accent5">
                    <a:lumMod val="75000"/>
                  </a:schemeClr>
                </a:solidFill>
              </a:rPr>
              <a:t>Evoluciones principales  diferentes/ género </a:t>
            </a:r>
            <a:endParaRPr lang="es-MX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B1D5FADF-D24F-408A-9669-4CE025052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8811" y="5937161"/>
            <a:ext cx="8614134" cy="9144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6FD8220B-E856-463F-BFDC-89A9C2F123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7582" y="182552"/>
            <a:ext cx="3306583" cy="1344426"/>
          </a:xfrm>
          <a:prstGeom prst="rect">
            <a:avLst/>
          </a:prstGeom>
        </p:spPr>
      </p:pic>
      <p:sp>
        <p:nvSpPr>
          <p:cNvPr id="5" name="Flèche vers le bas 4"/>
          <p:cNvSpPr/>
          <p:nvPr/>
        </p:nvSpPr>
        <p:spPr>
          <a:xfrm>
            <a:off x="2863748" y="1730633"/>
            <a:ext cx="405739" cy="6594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Flèche vers le haut 6"/>
          <p:cNvSpPr/>
          <p:nvPr/>
        </p:nvSpPr>
        <p:spPr>
          <a:xfrm>
            <a:off x="2825111" y="3140829"/>
            <a:ext cx="444376" cy="17693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12" y="5752175"/>
            <a:ext cx="3473699" cy="112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95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D0590599-0AEB-4D5F-9E9C-09D39FEFD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12878">
            <a:off x="1861177" y="2122583"/>
            <a:ext cx="404407" cy="403735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03889AC2-61B6-48E1-83EF-4DD22E6264F8}"/>
              </a:ext>
            </a:extLst>
          </p:cNvPr>
          <p:cNvSpPr txBox="1"/>
          <p:nvPr/>
        </p:nvSpPr>
        <p:spPr>
          <a:xfrm>
            <a:off x="2475804" y="1745151"/>
            <a:ext cx="90765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200" b="1" dirty="0" smtClean="0">
                <a:solidFill>
                  <a:srgbClr val="FF0000"/>
                </a:solidFill>
              </a:rPr>
              <a:t>Mujeres</a:t>
            </a:r>
            <a:r>
              <a:rPr lang="es-MX" sz="2200" dirty="0" smtClean="0"/>
              <a:t>: Factores “estructurales” como el </a:t>
            </a:r>
            <a:r>
              <a:rPr lang="es-MX" sz="2200" b="1" dirty="0" smtClean="0"/>
              <a:t>tiempo remunerado, el ingreso </a:t>
            </a:r>
            <a:r>
              <a:rPr lang="es-MX" sz="2200" dirty="0" smtClean="0"/>
              <a:t>y la   </a:t>
            </a:r>
            <a:r>
              <a:rPr lang="es-MX" sz="2200" b="1" dirty="0" smtClean="0"/>
              <a:t>situación familiar explican variaciones de carga doméstica. </a:t>
            </a:r>
            <a:r>
              <a:rPr lang="es-MX" sz="2200" dirty="0" smtClean="0"/>
              <a:t>Hay variaciones según </a:t>
            </a:r>
            <a:r>
              <a:rPr lang="es-MX" sz="2200" b="1" dirty="0" smtClean="0"/>
              <a:t>edades </a:t>
            </a:r>
            <a:r>
              <a:rPr lang="es-MX" sz="2200" dirty="0" smtClean="0"/>
              <a:t>(según ciclo de vida</a:t>
            </a:r>
            <a:r>
              <a:rPr lang="es-MX" sz="2200" dirty="0"/>
              <a:t>). </a:t>
            </a:r>
            <a:endParaRPr lang="es-MX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200" i="1" dirty="0" smtClean="0"/>
              <a:t>Champagne, Solaz y </a:t>
            </a:r>
            <a:r>
              <a:rPr lang="es-MX" sz="2200" i="1" dirty="0" err="1" smtClean="0"/>
              <a:t>Pailhé</a:t>
            </a:r>
            <a:r>
              <a:rPr lang="es-MX" sz="2200" i="1" dirty="0" smtClean="0"/>
              <a:t> insisten en  </a:t>
            </a:r>
            <a:r>
              <a:rPr lang="es-MX" sz="2200" b="1" i="1" dirty="0" smtClean="0"/>
              <a:t>los cambios culturales</a:t>
            </a:r>
            <a:r>
              <a:rPr lang="es-MX" sz="2200" i="1" dirty="0" smtClean="0"/>
              <a:t>: menos “exigencia doméstica” con la compra de servicios y bienes, pero se observa un mínimo “irreductible”, casi independiente del salario. </a:t>
            </a:r>
          </a:p>
          <a:p>
            <a:r>
              <a:rPr lang="es-MX" sz="22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200" b="1" dirty="0" smtClean="0">
                <a:solidFill>
                  <a:srgbClr val="FF0000"/>
                </a:solidFill>
              </a:rPr>
              <a:t>Hombres</a:t>
            </a:r>
            <a:r>
              <a:rPr lang="es-MX" sz="2200" dirty="0" smtClean="0"/>
              <a:t> : tiempo </a:t>
            </a:r>
            <a:r>
              <a:rPr lang="es-MX" sz="2200" b="1" dirty="0" smtClean="0"/>
              <a:t>doméstico</a:t>
            </a:r>
            <a:r>
              <a:rPr lang="es-MX" sz="2200" dirty="0" smtClean="0"/>
              <a:t> </a:t>
            </a:r>
            <a:r>
              <a:rPr lang="es-MX" sz="2200" b="1" dirty="0" smtClean="0"/>
              <a:t>estable</a:t>
            </a:r>
            <a:r>
              <a:rPr lang="es-MX" sz="2200" dirty="0" smtClean="0"/>
              <a:t> y </a:t>
            </a:r>
            <a:r>
              <a:rPr lang="es-MX" sz="2200" b="1" dirty="0" smtClean="0"/>
              <a:t>parental</a:t>
            </a:r>
            <a:r>
              <a:rPr lang="es-MX" sz="2200" dirty="0" smtClean="0"/>
              <a:t> en </a:t>
            </a:r>
            <a:r>
              <a:rPr lang="es-MX" sz="2200" b="1" dirty="0" smtClean="0"/>
              <a:t>aumento (</a:t>
            </a:r>
            <a:r>
              <a:rPr lang="es-MX" sz="2200" dirty="0" smtClean="0"/>
              <a:t>baja #   H </a:t>
            </a:r>
            <a:r>
              <a:rPr lang="es-MX" sz="2200" dirty="0"/>
              <a:t>no </a:t>
            </a:r>
            <a:r>
              <a:rPr lang="es-MX" sz="2200" dirty="0" smtClean="0"/>
              <a:t>participan, de </a:t>
            </a:r>
            <a:r>
              <a:rPr lang="es-MX" sz="2200" dirty="0"/>
              <a:t>50</a:t>
            </a:r>
            <a:r>
              <a:rPr lang="es-MX" sz="2200" dirty="0" smtClean="0"/>
              <a:t>% à 30%-, + padres separados</a:t>
            </a:r>
            <a:r>
              <a:rPr lang="es-MX" sz="2200" b="1" dirty="0" smtClean="0"/>
              <a:t>, </a:t>
            </a:r>
            <a:r>
              <a:rPr lang="es-MX" sz="2200" dirty="0" smtClean="0"/>
              <a:t>pero</a:t>
            </a:r>
            <a:r>
              <a:rPr lang="es-MX" sz="2200" b="1" dirty="0" smtClean="0"/>
              <a:t> </a:t>
            </a:r>
            <a:r>
              <a:rPr lang="es-MX" sz="2200" dirty="0" smtClean="0"/>
              <a:t>disminuye su contribución con el </a:t>
            </a:r>
            <a:r>
              <a:rPr lang="es-MX" sz="2200" dirty="0"/>
              <a:t>#</a:t>
            </a:r>
            <a:r>
              <a:rPr lang="es-MX" sz="2200" dirty="0" smtClean="0"/>
              <a:t> </a:t>
            </a:r>
            <a:r>
              <a:rPr lang="es-MX" sz="2200" dirty="0" err="1" smtClean="0"/>
              <a:t>ninxs</a:t>
            </a:r>
            <a:r>
              <a:rPr lang="es-MX" sz="2200" dirty="0" smtClean="0"/>
              <a:t>), </a:t>
            </a:r>
            <a:r>
              <a:rPr lang="es-MX" sz="2200" b="1" dirty="0" smtClean="0"/>
              <a:t>el tiempo remunerado influencia poco tiempo doméstico,</a:t>
            </a:r>
            <a:r>
              <a:rPr lang="es-MX" sz="2200" dirty="0" smtClean="0"/>
              <a:t> importancia estatus socio cultural. 25% H hacen + que su pareja. Padres docentes hacen + tareas parentales, pero &lt; a esposa</a:t>
            </a:r>
            <a:endParaRPr lang="es-MX" sz="22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8200780C-8565-4B8E-BFD0-1F7554C3D0E3}"/>
              </a:ext>
            </a:extLst>
          </p:cNvPr>
          <p:cNvSpPr txBox="1"/>
          <p:nvPr/>
        </p:nvSpPr>
        <p:spPr>
          <a:xfrm>
            <a:off x="1118875" y="636279"/>
            <a:ext cx="6866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accent5">
                    <a:lumMod val="75000"/>
                  </a:schemeClr>
                </a:solidFill>
              </a:rPr>
              <a:t>Diferencias M/H se mantienen</a:t>
            </a:r>
            <a:endParaRPr lang="es-MX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B1D5FADF-D24F-408A-9669-4CE025052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5518" y="5943600"/>
            <a:ext cx="8453351" cy="9144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6FD8220B-E856-463F-BFDC-89A9C2F123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7582" y="182552"/>
            <a:ext cx="3306583" cy="134442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770321"/>
            <a:ext cx="3705519" cy="1201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5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D0590599-0AEB-4D5F-9E9C-09D39FEFD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12878">
            <a:off x="1861177" y="2122583"/>
            <a:ext cx="404407" cy="403735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03889AC2-61B6-48E1-83EF-4DD22E6264F8}"/>
              </a:ext>
            </a:extLst>
          </p:cNvPr>
          <p:cNvSpPr txBox="1"/>
          <p:nvPr/>
        </p:nvSpPr>
        <p:spPr>
          <a:xfrm>
            <a:off x="2284743" y="1344157"/>
            <a:ext cx="87427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No hay consenso europeo sobre las cuentas satélites sobre producción doméstica.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Los cálculos propuestos por </a:t>
            </a:r>
            <a:r>
              <a:rPr lang="es-MX" b="1" dirty="0" err="1" smtClean="0"/>
              <a:t>Poissonnier</a:t>
            </a:r>
            <a:r>
              <a:rPr lang="es-MX" b="1" dirty="0" smtClean="0"/>
              <a:t> y Roy </a:t>
            </a:r>
            <a:r>
              <a:rPr lang="es-MX" dirty="0" smtClean="0"/>
              <a:t>en Francia muestran que la producción doméstica no remunerada supera la monetaria en 5 campos estudiados en el </a:t>
            </a:r>
            <a:r>
              <a:rPr lang="es-MX" b="1" dirty="0" smtClean="0"/>
              <a:t>perímetro restringido</a:t>
            </a:r>
            <a:r>
              <a:rPr lang="es-MX" dirty="0" smtClean="0"/>
              <a:t>: </a:t>
            </a:r>
            <a:endParaRPr lang="es-MX" b="1" dirty="0" smtClean="0"/>
          </a:p>
          <a:p>
            <a:endParaRPr lang="es-MX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8200780C-8565-4B8E-BFD0-1F7554C3D0E3}"/>
              </a:ext>
            </a:extLst>
          </p:cNvPr>
          <p:cNvSpPr txBox="1"/>
          <p:nvPr/>
        </p:nvSpPr>
        <p:spPr>
          <a:xfrm>
            <a:off x="733071" y="328416"/>
            <a:ext cx="7381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accent5">
                    <a:lumMod val="75000"/>
                  </a:schemeClr>
                </a:solidFill>
              </a:rPr>
              <a:t>Repensar la definición de la economía incluyendo el trabajo no remunerado</a:t>
            </a:r>
            <a:endParaRPr lang="es-MX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B1D5FADF-D24F-408A-9669-4CE025052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5518" y="5943600"/>
            <a:ext cx="8692543" cy="9144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6FD8220B-E856-463F-BFDC-89A9C2F123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7582" y="182552"/>
            <a:ext cx="3306583" cy="134442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714664"/>
            <a:ext cx="3705519" cy="1201291"/>
          </a:xfrm>
          <a:prstGeom prst="rect">
            <a:avLst/>
          </a:prstGeom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185334"/>
              </p:ext>
            </p:extLst>
          </p:nvPr>
        </p:nvGraphicFramePr>
        <p:xfrm>
          <a:off x="2592095" y="2449135"/>
          <a:ext cx="8127999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591374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Campos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noProof="0" dirty="0" smtClean="0"/>
                        <a:t>Producción doméstica</a:t>
                      </a:r>
                    </a:p>
                    <a:p>
                      <a:r>
                        <a:rPr lang="es-ES_tradnl" noProof="0" dirty="0" smtClean="0"/>
                        <a:t>       Mil </a:t>
                      </a:r>
                      <a:r>
                        <a:rPr lang="es-ES_tradnl" dirty="0" smtClean="0"/>
                        <a:t>Millones de €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Producción</a:t>
                      </a:r>
                      <a:r>
                        <a:rPr lang="es-ES_tradnl" baseline="0" dirty="0" smtClean="0"/>
                        <a:t> mercantil</a:t>
                      </a:r>
                    </a:p>
                    <a:p>
                      <a:r>
                        <a:rPr lang="fr-FR" baseline="0" dirty="0" smtClean="0"/>
                        <a:t>Mil </a:t>
                      </a:r>
                      <a:r>
                        <a:rPr lang="fr-FR" baseline="0" dirty="0" err="1" smtClean="0"/>
                        <a:t>Millones</a:t>
                      </a:r>
                      <a:r>
                        <a:rPr lang="fr-FR" baseline="0" dirty="0" smtClean="0"/>
                        <a:t> de €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Alimentación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                475 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               59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Mantenimiento vivienda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                269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                 9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Cuidados a personas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dirty="0" smtClean="0"/>
                        <a:t> y comunitarios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                  99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               67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Cuidado ropa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                  74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                 2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transporte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                  43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               28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660871" y="5275134"/>
            <a:ext cx="7990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/>
              <a:t>Incluirla </a:t>
            </a:r>
            <a:r>
              <a:rPr lang="es-MX" b="1" dirty="0"/>
              <a:t>en el cuadro central </a:t>
            </a:r>
            <a:r>
              <a:rPr lang="es-MX" b="1" dirty="0" smtClean="0"/>
              <a:t>de la contabilidad nacional, aumenta el consumo de hogares en un 63% en el perímetro restringido y 114% en el ampliado 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0798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D0590599-0AEB-4D5F-9E9C-09D39FEFD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12878">
            <a:off x="1861177" y="2122583"/>
            <a:ext cx="404407" cy="403735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03889AC2-61B6-48E1-83EF-4DD22E6264F8}"/>
              </a:ext>
            </a:extLst>
          </p:cNvPr>
          <p:cNvSpPr txBox="1"/>
          <p:nvPr/>
        </p:nvSpPr>
        <p:spPr>
          <a:xfrm>
            <a:off x="2347016" y="1526978"/>
            <a:ext cx="8742701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MX" sz="20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sz="2000" b="1" u="sng" dirty="0" smtClean="0"/>
              <a:t>En la cultura: </a:t>
            </a:r>
            <a:r>
              <a:rPr lang="es-MX" sz="2000" dirty="0" smtClean="0"/>
              <a:t>criticas representaciones trabajos de hombres </a:t>
            </a:r>
            <a:r>
              <a:rPr lang="es-MX" sz="2000" dirty="0"/>
              <a:t>y </a:t>
            </a:r>
            <a:r>
              <a:rPr lang="es-MX" sz="2000" dirty="0" smtClean="0"/>
              <a:t>mujeres,  redefinición del trabajo/no trabajo, CARGA MENTAL, sobrecarga. 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sz="2000" b="1" u="sng" dirty="0" smtClean="0"/>
              <a:t>En las empresas </a:t>
            </a:r>
            <a:r>
              <a:rPr lang="es-MX" sz="2000" b="1" dirty="0" smtClean="0"/>
              <a:t>: </a:t>
            </a:r>
            <a:r>
              <a:rPr lang="es-MX" sz="2000" dirty="0" smtClean="0"/>
              <a:t> medidas de conciliación –licencias, RTT, flexibilidad, teletrabajo, conserjes- , se extienden a hombres. Crece el empleo precario.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sz="2000" b="1" u="sng" dirty="0" smtClean="0"/>
              <a:t>Políticas sociales: atención a infancia, </a:t>
            </a:r>
            <a:r>
              <a:rPr lang="es-MX" sz="2000" b="1" u="sng" dirty="0" err="1" smtClean="0"/>
              <a:t>discapacitadxs</a:t>
            </a:r>
            <a:r>
              <a:rPr lang="es-MX" sz="2000" b="1" u="sng" dirty="0" smtClean="0"/>
              <a:t> y tercer edad</a:t>
            </a:r>
            <a:r>
              <a:rPr lang="es-MX" sz="2000" u="sng" dirty="0" smtClean="0"/>
              <a:t>, economía del cuidado: </a:t>
            </a:r>
            <a:r>
              <a:rPr lang="es-MX" sz="2000" dirty="0" smtClean="0"/>
              <a:t>reparto Estado nacional y local (servicios, horarios </a:t>
            </a:r>
            <a:r>
              <a:rPr lang="es-MX" sz="2000" dirty="0"/>
              <a:t>y subsidios)</a:t>
            </a:r>
            <a:r>
              <a:rPr lang="es-MX" sz="2000" dirty="0" smtClean="0"/>
              <a:t>, los servicios privados y “la familia” neutralizada por no decir las “mujeres”</a:t>
            </a:r>
            <a:endParaRPr lang="es-MX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sz="2000" b="1" u="sng" dirty="0" smtClean="0"/>
              <a:t>La apuesta </a:t>
            </a:r>
            <a:r>
              <a:rPr lang="es-MX" sz="2000" b="1" u="sng" dirty="0"/>
              <a:t>ambiental:</a:t>
            </a:r>
            <a:r>
              <a:rPr lang="es-MX" sz="2000" dirty="0"/>
              <a:t>  </a:t>
            </a:r>
            <a:r>
              <a:rPr lang="es-MX" sz="2000" dirty="0" smtClean="0"/>
              <a:t>transporte</a:t>
            </a:r>
            <a:r>
              <a:rPr lang="es-MX" sz="2000" dirty="0"/>
              <a:t>, reducción </a:t>
            </a:r>
            <a:r>
              <a:rPr lang="es-MX" sz="2000" dirty="0" smtClean="0"/>
              <a:t>consumismo </a:t>
            </a:r>
            <a:r>
              <a:rPr lang="es-MX" sz="2000" dirty="0"/>
              <a:t>industrial, </a:t>
            </a:r>
            <a:r>
              <a:rPr lang="es-MX" sz="2000" dirty="0" smtClean="0"/>
              <a:t>alimentación, con redistribución </a:t>
            </a:r>
            <a:r>
              <a:rPr lang="es-MX" sz="2000" dirty="0"/>
              <a:t>de tareas entre M y </a:t>
            </a:r>
            <a:r>
              <a:rPr lang="es-MX" sz="2000" dirty="0" smtClean="0"/>
              <a:t>H. La </a:t>
            </a:r>
            <a:r>
              <a:rPr lang="es-MX" sz="2000" dirty="0"/>
              <a:t>critica </a:t>
            </a:r>
            <a:r>
              <a:rPr lang="es-MX" sz="2000" dirty="0" smtClean="0"/>
              <a:t>a </a:t>
            </a:r>
            <a:r>
              <a:rPr lang="es-MX" sz="2000" dirty="0"/>
              <a:t>la mercantilización de la vida </a:t>
            </a:r>
            <a:r>
              <a:rPr lang="es-MX" sz="2000" dirty="0" smtClean="0"/>
              <a:t> en pro del </a:t>
            </a:r>
            <a:r>
              <a:rPr lang="es-MX" sz="2000" dirty="0"/>
              <a:t>cuidado del planeta y de los </a:t>
            </a:r>
            <a:r>
              <a:rPr lang="es-MX" sz="2000" dirty="0" smtClean="0"/>
              <a:t>seres vivos,  </a:t>
            </a:r>
            <a:r>
              <a:rPr lang="es-MX" sz="2000" dirty="0"/>
              <a:t>a partir de una ética del “</a:t>
            </a:r>
            <a:r>
              <a:rPr lang="es-MX" sz="2000" dirty="0" err="1"/>
              <a:t>care</a:t>
            </a:r>
            <a:r>
              <a:rPr lang="es-MX" sz="2000" dirty="0"/>
              <a:t>” y de “bienes comunes</a:t>
            </a:r>
            <a:r>
              <a:rPr lang="es-MX" sz="2000" dirty="0" smtClean="0"/>
              <a:t>” incluyendo el tiempo:  convergencia con  perspectiva de género.  </a:t>
            </a:r>
            <a:endParaRPr lang="es-MX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8200780C-8565-4B8E-BFD0-1F7554C3D0E3}"/>
              </a:ext>
            </a:extLst>
          </p:cNvPr>
          <p:cNvSpPr txBox="1"/>
          <p:nvPr/>
        </p:nvSpPr>
        <p:spPr>
          <a:xfrm>
            <a:off x="733071" y="328416"/>
            <a:ext cx="7381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accent5">
                    <a:lumMod val="75000"/>
                  </a:schemeClr>
                </a:solidFill>
              </a:rPr>
              <a:t>Relacionar entre si 4 campos de políticas publicas para contribuir al “cuidado” y a la igualdad</a:t>
            </a:r>
            <a:endParaRPr lang="es-MX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B1D5FADF-D24F-408A-9669-4CE025052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5518" y="5943600"/>
            <a:ext cx="8692543" cy="9144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6FD8220B-E856-463F-BFDC-89A9C2F123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7582" y="182552"/>
            <a:ext cx="3306583" cy="134442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714664"/>
            <a:ext cx="3705519" cy="1201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36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D0590599-0AEB-4D5F-9E9C-09D39FEFD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12878">
            <a:off x="1861177" y="2122583"/>
            <a:ext cx="404407" cy="403735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03889AC2-61B6-48E1-83EF-4DD22E6264F8}"/>
              </a:ext>
            </a:extLst>
          </p:cNvPr>
          <p:cNvSpPr txBox="1"/>
          <p:nvPr/>
        </p:nvSpPr>
        <p:spPr>
          <a:xfrm>
            <a:off x="4329356" y="3069270"/>
            <a:ext cx="53803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/>
              <a:t>GRACIAS </a:t>
            </a:r>
          </a:p>
          <a:p>
            <a:r>
              <a:rPr lang="es-MX" sz="6000" b="1" dirty="0" smtClean="0"/>
              <a:t>por su atención </a:t>
            </a:r>
            <a:endParaRPr lang="es-MX" sz="6000" b="1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B1D5FADF-D24F-408A-9669-4CE025052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8512" y="5943600"/>
            <a:ext cx="7960357" cy="9144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6FD8220B-E856-463F-BFDC-89A9C2F123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7582" y="182552"/>
            <a:ext cx="3306583" cy="134442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714664"/>
            <a:ext cx="3705519" cy="1201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75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D0590599-0AEB-4D5F-9E9C-09D39FEFD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12878">
            <a:off x="469697" y="1098597"/>
            <a:ext cx="404407" cy="403735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03889AC2-61B6-48E1-83EF-4DD22E6264F8}"/>
              </a:ext>
            </a:extLst>
          </p:cNvPr>
          <p:cNvSpPr txBox="1"/>
          <p:nvPr/>
        </p:nvSpPr>
        <p:spPr>
          <a:xfrm>
            <a:off x="1332884" y="2358301"/>
            <a:ext cx="992126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 err="1" smtClean="0">
                <a:solidFill>
                  <a:srgbClr val="0070C0"/>
                </a:solidFill>
              </a:rPr>
              <a:t>EUROsocIAL</a:t>
            </a:r>
            <a:r>
              <a:rPr lang="es-MX" sz="2000" b="1" dirty="0" smtClean="0">
                <a:solidFill>
                  <a:srgbClr val="0070C0"/>
                </a:solidFill>
              </a:rPr>
              <a:t> + : un programa </a:t>
            </a:r>
            <a:r>
              <a:rPr lang="es-MX" sz="2000" b="1" dirty="0">
                <a:solidFill>
                  <a:srgbClr val="0070C0"/>
                </a:solidFill>
              </a:rPr>
              <a:t>europea </a:t>
            </a:r>
            <a:r>
              <a:rPr lang="es-MX" sz="2000" b="1" dirty="0" smtClean="0">
                <a:solidFill>
                  <a:srgbClr val="0070C0"/>
                </a:solidFill>
              </a:rPr>
              <a:t>de cooperación técnica triangular para el apoyo a las políticas publicas de cohesión social y reducción de desigualdades en América Latina. Incluye tres áreas, de gobernanza democrática, políticas sociales e igualdad de género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rgbClr val="0070C0"/>
                </a:solidFill>
              </a:rPr>
              <a:t>Área de género:  </a:t>
            </a:r>
          </a:p>
          <a:p>
            <a:pPr marL="1714500" lvl="3" indent="-342900" algn="just">
              <a:buFont typeface="Wingdings" panose="05000000000000000000" pitchFamily="2" charset="2"/>
              <a:buChar char="ü"/>
            </a:pPr>
            <a:r>
              <a:rPr lang="es-MX" sz="2000" dirty="0" smtClean="0">
                <a:solidFill>
                  <a:srgbClr val="0070C0"/>
                </a:solidFill>
              </a:rPr>
              <a:t>Autonomía física: violencias, salud, masculinidades</a:t>
            </a:r>
          </a:p>
          <a:p>
            <a:pPr marL="1714500" lvl="3" indent="-342900" algn="just">
              <a:buFont typeface="Wingdings" panose="05000000000000000000" pitchFamily="2" charset="2"/>
              <a:buChar char="ü"/>
            </a:pPr>
            <a:r>
              <a:rPr lang="es-MX" sz="2000" dirty="0" smtClean="0">
                <a:solidFill>
                  <a:srgbClr val="0070C0"/>
                </a:solidFill>
              </a:rPr>
              <a:t>Transversalizacion y estadísticas de género</a:t>
            </a:r>
          </a:p>
          <a:p>
            <a:pPr marL="1714500" lvl="3" indent="-342900" algn="just">
              <a:buFont typeface="Wingdings" panose="05000000000000000000" pitchFamily="2" charset="2"/>
              <a:buChar char="ü"/>
            </a:pPr>
            <a:r>
              <a:rPr lang="es-MX" sz="2000" dirty="0" smtClean="0">
                <a:solidFill>
                  <a:srgbClr val="0070C0"/>
                </a:solidFill>
              </a:rPr>
              <a:t>Autonomía económica y cuidados</a:t>
            </a:r>
          </a:p>
          <a:p>
            <a:pPr marL="1714500" lvl="3" indent="-342900" algn="just">
              <a:buFont typeface="Wingdings" panose="05000000000000000000" pitchFamily="2" charset="2"/>
              <a:buChar char="ü"/>
            </a:pPr>
            <a:r>
              <a:rPr lang="es-MX" sz="2000" dirty="0" smtClean="0">
                <a:solidFill>
                  <a:srgbClr val="0070C0"/>
                </a:solidFill>
              </a:rPr>
              <a:t>Autonomía política y paridad</a:t>
            </a:r>
          </a:p>
          <a:p>
            <a:pPr algn="just"/>
            <a:endParaRPr lang="es-MX" sz="2000" dirty="0">
              <a:solidFill>
                <a:srgbClr val="0070C0"/>
              </a:solidFill>
            </a:endParaRPr>
          </a:p>
          <a:p>
            <a:pPr algn="just"/>
            <a:endParaRPr lang="es-MX" sz="2000" b="1" dirty="0" smtClean="0">
              <a:solidFill>
                <a:srgbClr val="0070C0"/>
              </a:solidFill>
            </a:endParaRPr>
          </a:p>
          <a:p>
            <a:pPr algn="just"/>
            <a:endParaRPr lang="es-MX" sz="2000" b="1" dirty="0">
              <a:solidFill>
                <a:srgbClr val="0070C0"/>
              </a:solidFill>
            </a:endParaRPr>
          </a:p>
          <a:p>
            <a:pPr algn="just"/>
            <a:endParaRPr lang="es-MX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8200780C-8565-4B8E-BFD0-1F7554C3D0E3}"/>
              </a:ext>
            </a:extLst>
          </p:cNvPr>
          <p:cNvSpPr txBox="1"/>
          <p:nvPr/>
        </p:nvSpPr>
        <p:spPr>
          <a:xfrm>
            <a:off x="1249433" y="827819"/>
            <a:ext cx="79802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/>
              <a:t>Medición del uso del tiempo y políticas de cuidado y servicios en Europa</a:t>
            </a:r>
          </a:p>
          <a:p>
            <a:r>
              <a:rPr lang="fr-FR" sz="2000" dirty="0" smtClean="0">
                <a:solidFill>
                  <a:srgbClr val="0070C0"/>
                </a:solidFill>
              </a:rPr>
              <a:t>Marie Dominique de Suremain, </a:t>
            </a:r>
            <a:r>
              <a:rPr lang="fr-FR" sz="2000" dirty="0" err="1" smtClean="0">
                <a:solidFill>
                  <a:srgbClr val="0070C0"/>
                </a:solidFill>
              </a:rPr>
              <a:t>coordinadora</a:t>
            </a:r>
            <a:r>
              <a:rPr lang="fr-FR" sz="2000" dirty="0" smtClean="0">
                <a:solidFill>
                  <a:srgbClr val="0070C0"/>
                </a:solidFill>
              </a:rPr>
              <a:t> del Area de Género</a:t>
            </a:r>
            <a:endParaRPr lang="es-ES_tradnl" sz="2000" dirty="0">
              <a:solidFill>
                <a:srgbClr val="0070C0"/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BD4688AB-BC56-4115-8009-DBBA7950B4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54437"/>
            <a:ext cx="12192000" cy="603563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BD2F7D4F-4815-4327-94AB-E0AC55BD30EF}"/>
              </a:ext>
            </a:extLst>
          </p:cNvPr>
          <p:cNvSpPr txBox="1"/>
          <p:nvPr/>
        </p:nvSpPr>
        <p:spPr>
          <a:xfrm>
            <a:off x="9750837" y="6399924"/>
            <a:ext cx="2231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b="1" dirty="0" err="1">
                <a:solidFill>
                  <a:schemeClr val="bg1"/>
                </a:solidFill>
              </a:rPr>
              <a:t>Presenter</a:t>
            </a:r>
            <a:endParaRPr lang="es-MX" b="1" dirty="0">
              <a:solidFill>
                <a:schemeClr val="bg1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87602564-5EC0-4E07-B53E-E7917F8654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9619" y="-4091189"/>
            <a:ext cx="6691646" cy="6858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880" y="5053146"/>
            <a:ext cx="3705519" cy="1201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75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D0590599-0AEB-4D5F-9E9C-09D39FEFD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12878">
            <a:off x="1861177" y="2122583"/>
            <a:ext cx="404407" cy="403735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03889AC2-61B6-48E1-83EF-4DD22E6264F8}"/>
              </a:ext>
            </a:extLst>
          </p:cNvPr>
          <p:cNvSpPr txBox="1"/>
          <p:nvPr/>
        </p:nvSpPr>
        <p:spPr>
          <a:xfrm>
            <a:off x="2063380" y="2040758"/>
            <a:ext cx="933847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/>
              <a:t> referencia: Sophie </a:t>
            </a:r>
            <a:r>
              <a:rPr lang="es-MX" sz="2200" b="1" dirty="0" err="1" smtClean="0"/>
              <a:t>Ponthieux</a:t>
            </a:r>
            <a:r>
              <a:rPr lang="es-MX" sz="2200" b="1" dirty="0" smtClean="0"/>
              <a:t>,  INSEE </a:t>
            </a:r>
            <a:r>
              <a:rPr lang="es-MX" sz="2200" b="1" dirty="0" err="1"/>
              <a:t>E</a:t>
            </a:r>
            <a:r>
              <a:rPr lang="es-MX" sz="2200" b="1" dirty="0" err="1" smtClean="0"/>
              <a:t>conomie</a:t>
            </a:r>
            <a:r>
              <a:rPr lang="es-MX" sz="2200" b="1" dirty="0" smtClean="0"/>
              <a:t> et </a:t>
            </a:r>
            <a:r>
              <a:rPr lang="es-MX" sz="2200" b="1" dirty="0" err="1" smtClean="0"/>
              <a:t>statistiques</a:t>
            </a:r>
            <a:r>
              <a:rPr lang="es-MX" sz="2200" b="1" dirty="0" smtClean="0"/>
              <a:t> N° 478-480. 2015</a:t>
            </a:r>
          </a:p>
          <a:p>
            <a:r>
              <a:rPr lang="es-MX" sz="2200" dirty="0" smtClean="0"/>
              <a:t>4 encuestas decenales,  colaboración  científicas: Min trabajo, Min educación nacional, Min </a:t>
            </a:r>
            <a:r>
              <a:rPr lang="es-MX" sz="2200" dirty="0"/>
              <a:t>asuntos sociales, CNAF</a:t>
            </a:r>
          </a:p>
          <a:p>
            <a:r>
              <a:rPr lang="es-MX" sz="2200" i="1" dirty="0"/>
              <a:t>Inspiración Alexander </a:t>
            </a:r>
            <a:r>
              <a:rPr lang="es-MX" sz="2200" i="1" dirty="0" err="1"/>
              <a:t>Szalai</a:t>
            </a:r>
            <a:r>
              <a:rPr lang="es-MX" sz="2200" i="1" dirty="0"/>
              <a:t> sobre primeras encuestas desde años 1960, </a:t>
            </a:r>
            <a:r>
              <a:rPr lang="es-MX" sz="2200" i="1" dirty="0" smtClean="0"/>
              <a:t>luego</a:t>
            </a:r>
            <a:r>
              <a:rPr lang="es-MX" sz="2200" dirty="0" smtClean="0"/>
              <a:t>. </a:t>
            </a:r>
            <a:r>
              <a:rPr lang="es-MX" sz="2200" i="1" dirty="0" smtClean="0"/>
              <a:t>Jonathan </a:t>
            </a:r>
            <a:r>
              <a:rPr lang="es-MX" sz="2200" i="1" dirty="0" err="1" smtClean="0"/>
              <a:t>Gershuny</a:t>
            </a:r>
            <a:r>
              <a:rPr lang="es-MX" sz="2200" i="1" dirty="0" smtClean="0"/>
              <a:t> (Multinacional Time Use </a:t>
            </a:r>
            <a:r>
              <a:rPr lang="es-MX" sz="2200" i="1" dirty="0" err="1"/>
              <a:t>S</a:t>
            </a:r>
            <a:r>
              <a:rPr lang="es-MX" sz="2200" i="1" dirty="0" err="1" smtClean="0"/>
              <a:t>tudy</a:t>
            </a:r>
            <a:r>
              <a:rPr lang="es-MX" sz="2200" i="1" dirty="0" smtClean="0"/>
              <a:t>) base de datos armonizados (60 encuestas en 25 países) </a:t>
            </a:r>
            <a:r>
              <a:rPr lang="es-MX" sz="2200" b="1" i="1" dirty="0" smtClean="0"/>
              <a:t>&gt;&gt;&gt;    IATUR, asociación para el uso del tiempo. </a:t>
            </a:r>
          </a:p>
          <a:p>
            <a:r>
              <a:rPr lang="es-MX" sz="2200" b="1" i="1" dirty="0" smtClean="0"/>
              <a:t>&gt;&gt;&gt;Armonización europea </a:t>
            </a:r>
            <a:r>
              <a:rPr lang="es-MX" sz="2200" b="1" i="1" dirty="0" err="1" smtClean="0"/>
              <a:t>Eurostats</a:t>
            </a:r>
            <a:r>
              <a:rPr lang="es-MX" sz="2200" b="1" i="1" dirty="0" smtClean="0"/>
              <a:t> 2008  &gt;&gt;&gt; ultima encuesta EDT 2010 Francia. 12.000 hogares encuestados</a:t>
            </a:r>
            <a:endParaRPr lang="es-MX" sz="2200" b="1" i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8200780C-8565-4B8E-BFD0-1F7554C3D0E3}"/>
              </a:ext>
            </a:extLst>
          </p:cNvPr>
          <p:cNvSpPr txBox="1"/>
          <p:nvPr/>
        </p:nvSpPr>
        <p:spPr>
          <a:xfrm>
            <a:off x="1106558" y="854765"/>
            <a:ext cx="6722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accent5">
                    <a:lumMod val="75000"/>
                  </a:schemeClr>
                </a:solidFill>
              </a:rPr>
              <a:t>Encuestas Uso del tiempo, Francia</a:t>
            </a:r>
            <a:endParaRPr lang="es-MX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B1D5FADF-D24F-408A-9669-4CE025052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5858" y="5943600"/>
            <a:ext cx="8313011" cy="9144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6FD8220B-E856-463F-BFDC-89A9C2F123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7582" y="182552"/>
            <a:ext cx="3306583" cy="134442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545214"/>
            <a:ext cx="3705519" cy="1201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4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D0590599-0AEB-4D5F-9E9C-09D39FEFD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12878">
            <a:off x="1861177" y="2122583"/>
            <a:ext cx="404407" cy="403735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03889AC2-61B6-48E1-83EF-4DD22E6264F8}"/>
              </a:ext>
            </a:extLst>
          </p:cNvPr>
          <p:cNvSpPr txBox="1"/>
          <p:nvPr/>
        </p:nvSpPr>
        <p:spPr>
          <a:xfrm>
            <a:off x="2347016" y="1526978"/>
            <a:ext cx="900899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- 1 Diario </a:t>
            </a:r>
            <a:r>
              <a:rPr lang="es-MX" dirty="0" smtClean="0"/>
              <a:t>o 2,  según casos,  por unidad (paso) de 10 </a:t>
            </a:r>
            <a:r>
              <a:rPr lang="es-MX" dirty="0" err="1" smtClean="0"/>
              <a:t>mn</a:t>
            </a:r>
            <a:r>
              <a:rPr lang="es-MX" dirty="0" smtClean="0"/>
              <a:t>, hombres y mujeres, actividad principal y secundaria (simultanea), precisiones sobre desplazamientos, uso computadores e internet, participación de otras personas. </a:t>
            </a:r>
            <a:r>
              <a:rPr lang="es-MX" b="1" dirty="0" smtClean="0"/>
              <a:t>Relato</a:t>
            </a:r>
            <a:r>
              <a:rPr lang="es-MX" dirty="0" smtClean="0"/>
              <a:t> permite estudiar encadenamiento de actividades y  contexto. </a:t>
            </a:r>
          </a:p>
          <a:p>
            <a:pPr marL="285750" indent="-285750">
              <a:buFontTx/>
              <a:buChar char="-"/>
            </a:pPr>
            <a:r>
              <a:rPr lang="es-MX" b="1" dirty="0" smtClean="0"/>
              <a:t>una entrevista directa </a:t>
            </a:r>
            <a:r>
              <a:rPr lang="es-MX" dirty="0" smtClean="0"/>
              <a:t>para analizar otras actividades (recreativas, etc..), </a:t>
            </a:r>
          </a:p>
          <a:p>
            <a:pPr marL="285750" indent="-285750">
              <a:buFontTx/>
              <a:buChar char="-"/>
            </a:pPr>
            <a:r>
              <a:rPr lang="es-MX" dirty="0" smtClean="0"/>
              <a:t>un </a:t>
            </a:r>
            <a:r>
              <a:rPr lang="es-MX" b="1" dirty="0" smtClean="0"/>
              <a:t>calendario sobre 7 días </a:t>
            </a:r>
            <a:r>
              <a:rPr lang="es-MX" dirty="0" smtClean="0"/>
              <a:t>para personas con actividad remunerada para estudiar relaciones entre tiempo remunerado y no remunerado, ritmos. </a:t>
            </a:r>
          </a:p>
          <a:p>
            <a:pPr marL="285750" indent="-285750">
              <a:buFontTx/>
              <a:buChar char="-"/>
            </a:pPr>
            <a:r>
              <a:rPr lang="es-MX" dirty="0" smtClean="0"/>
              <a:t>La encuesta incluye también datos de  salud, hábitos alimentarios, apreciaciones sobre vida familiar. </a:t>
            </a:r>
          </a:p>
          <a:p>
            <a:pPr marL="285750" indent="-285750">
              <a:buFontTx/>
              <a:buChar char="-"/>
            </a:pPr>
            <a:r>
              <a:rPr lang="es-MX" dirty="0" smtClean="0"/>
              <a:t>Sobre una muestra se han aplicado los </a:t>
            </a:r>
            <a:r>
              <a:rPr lang="es-MX" b="1" dirty="0" smtClean="0"/>
              <a:t>cuadernos </a:t>
            </a:r>
            <a:r>
              <a:rPr lang="es-MX" b="1" dirty="0" err="1" smtClean="0"/>
              <a:t>Stiglitz</a:t>
            </a:r>
            <a:r>
              <a:rPr lang="es-MX" b="1" dirty="0" smtClean="0"/>
              <a:t> sobre medición subjetiva del bienestar</a:t>
            </a:r>
            <a:r>
              <a:rPr lang="es-MX" dirty="0" smtClean="0"/>
              <a:t>, con indicadores de satisfacción y calidad de vida. </a:t>
            </a:r>
          </a:p>
          <a:p>
            <a:pPr marL="285750" indent="-285750">
              <a:buFontTx/>
              <a:buChar char="-"/>
            </a:pPr>
            <a:endParaRPr lang="es-MX" dirty="0"/>
          </a:p>
          <a:p>
            <a:pPr marL="285750" indent="-285750">
              <a:buFontTx/>
              <a:buChar char="-"/>
            </a:pPr>
            <a:endParaRPr lang="es-MX" dirty="0" smtClean="0"/>
          </a:p>
          <a:p>
            <a:pPr marL="285750" indent="-285750">
              <a:buFontTx/>
              <a:buChar char="-"/>
            </a:pPr>
            <a:endParaRPr lang="es-MX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8200780C-8565-4B8E-BFD0-1F7554C3D0E3}"/>
              </a:ext>
            </a:extLst>
          </p:cNvPr>
          <p:cNvSpPr txBox="1"/>
          <p:nvPr/>
        </p:nvSpPr>
        <p:spPr>
          <a:xfrm>
            <a:off x="1106557" y="854765"/>
            <a:ext cx="648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err="1" smtClean="0">
                <a:solidFill>
                  <a:schemeClr val="accent5">
                    <a:lumMod val="75000"/>
                  </a:schemeClr>
                </a:solidFill>
              </a:rPr>
              <a:t>Caracteristicas</a:t>
            </a:r>
            <a:r>
              <a:rPr lang="es-MX" sz="3200" b="1" dirty="0" smtClean="0">
                <a:solidFill>
                  <a:schemeClr val="accent5">
                    <a:lumMod val="75000"/>
                  </a:schemeClr>
                </a:solidFill>
              </a:rPr>
              <a:t> de la encuesta 2010</a:t>
            </a:r>
            <a:endParaRPr lang="es-MX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B1D5FADF-D24F-408A-9669-4CE025052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9340" y="5943600"/>
            <a:ext cx="8689529" cy="9144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6FD8220B-E856-463F-BFDC-89A9C2F123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7582" y="182552"/>
            <a:ext cx="3306583" cy="134442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00" y="5656709"/>
            <a:ext cx="3705519" cy="1201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26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D0590599-0AEB-4D5F-9E9C-09D39FEFD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12878">
            <a:off x="1861177" y="2122583"/>
            <a:ext cx="404407" cy="403735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03889AC2-61B6-48E1-83EF-4DD22E6264F8}"/>
              </a:ext>
            </a:extLst>
          </p:cNvPr>
          <p:cNvSpPr txBox="1"/>
          <p:nvPr/>
        </p:nvSpPr>
        <p:spPr>
          <a:xfrm>
            <a:off x="2347016" y="2187274"/>
            <a:ext cx="90089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novedad: módulo de decisiones en la pareja: 2.350 parejas (4370 personas) sobre los 12.000 hogares encuestados, sobre :</a:t>
            </a:r>
          </a:p>
          <a:p>
            <a:pPr marL="742950" lvl="1" indent="-285750">
              <a:buFontTx/>
              <a:buChar char="-"/>
            </a:pPr>
            <a:r>
              <a:rPr lang="es-MX" sz="2400" dirty="0" smtClean="0"/>
              <a:t>Arreglos financieros, </a:t>
            </a:r>
          </a:p>
          <a:p>
            <a:pPr marL="742950" lvl="1" indent="-285750">
              <a:buFontTx/>
              <a:buChar char="-"/>
            </a:pPr>
            <a:r>
              <a:rPr lang="es-MX" sz="2400" dirty="0" smtClean="0"/>
              <a:t>Forma de compartir decisiones y responsabilidades </a:t>
            </a:r>
          </a:p>
          <a:p>
            <a:pPr marL="742950" lvl="1" indent="-285750">
              <a:buFontTx/>
              <a:buChar char="-"/>
            </a:pPr>
            <a:r>
              <a:rPr lang="es-MX" sz="2400" dirty="0" smtClean="0"/>
              <a:t>Duración de la pareja, biografía, recursos culturales (datos nuevos)</a:t>
            </a:r>
          </a:p>
          <a:p>
            <a:pPr lvl="1"/>
            <a:endParaRPr lang="es-MX" sz="2400" dirty="0"/>
          </a:p>
          <a:p>
            <a:r>
              <a:rPr lang="es-MX" sz="2400" b="1" dirty="0" smtClean="0"/>
              <a:t>Una enorme riqueza de datos: “presupuestos tiempo”  						     secuencias y ritmos. </a:t>
            </a:r>
          </a:p>
          <a:p>
            <a:pPr marL="285750" indent="-285750">
              <a:buFontTx/>
              <a:buChar char="-"/>
            </a:pPr>
            <a:endParaRPr lang="es-MX" sz="24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8200780C-8565-4B8E-BFD0-1F7554C3D0E3}"/>
              </a:ext>
            </a:extLst>
          </p:cNvPr>
          <p:cNvSpPr txBox="1"/>
          <p:nvPr/>
        </p:nvSpPr>
        <p:spPr>
          <a:xfrm>
            <a:off x="1106557" y="854765"/>
            <a:ext cx="648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accent5">
                    <a:lumMod val="75000"/>
                  </a:schemeClr>
                </a:solidFill>
              </a:rPr>
              <a:t>Avances específicos encuesta 2010</a:t>
            </a:r>
            <a:endParaRPr lang="es-MX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B1D5FADF-D24F-408A-9669-4CE025052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5519" y="5943600"/>
            <a:ext cx="8487823" cy="9144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6FD8220B-E856-463F-BFDC-89A9C2F123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7582" y="182552"/>
            <a:ext cx="3306583" cy="134442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656709"/>
            <a:ext cx="3705519" cy="1201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64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D0590599-0AEB-4D5F-9E9C-09D39FEFD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12878">
            <a:off x="1861177" y="2122583"/>
            <a:ext cx="404407" cy="403735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03889AC2-61B6-48E1-83EF-4DD22E6264F8}"/>
              </a:ext>
            </a:extLst>
          </p:cNvPr>
          <p:cNvSpPr txBox="1"/>
          <p:nvPr/>
        </p:nvSpPr>
        <p:spPr>
          <a:xfrm>
            <a:off x="2358888" y="2067339"/>
            <a:ext cx="86282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s-MX" sz="2800" b="1" dirty="0" smtClean="0"/>
              <a:t>El </a:t>
            </a:r>
            <a:r>
              <a:rPr lang="es-MX" sz="2800" b="1" dirty="0"/>
              <a:t>trabajo remunerado,  </a:t>
            </a:r>
            <a:r>
              <a:rPr lang="es-MX" sz="2800" dirty="0"/>
              <a:t>ritmos (día y la semana</a:t>
            </a:r>
            <a:r>
              <a:rPr lang="es-MX" sz="2800" dirty="0" smtClean="0"/>
              <a:t>),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sz="2800" b="1" dirty="0" smtClean="0"/>
              <a:t>Trabajo </a:t>
            </a:r>
            <a:r>
              <a:rPr lang="es-MX" sz="2800" b="1" dirty="0"/>
              <a:t>no remunerado</a:t>
            </a:r>
            <a:r>
              <a:rPr lang="es-MX" sz="2800" dirty="0"/>
              <a:t>, para el cual </a:t>
            </a:r>
            <a:r>
              <a:rPr lang="es-MX" sz="2800" dirty="0" smtClean="0"/>
              <a:t>la EDT es </a:t>
            </a:r>
            <a:r>
              <a:rPr lang="es-MX" sz="2800" dirty="0"/>
              <a:t>la fuente principal de información, especialmente en su reparto </a:t>
            </a:r>
            <a:r>
              <a:rPr lang="es-MX" sz="2800" dirty="0" smtClean="0"/>
              <a:t>en </a:t>
            </a:r>
            <a:r>
              <a:rPr lang="es-MX" sz="2800" dirty="0"/>
              <a:t>términos de género.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sz="2800" b="1" dirty="0"/>
              <a:t>El tiempo de </a:t>
            </a:r>
            <a:r>
              <a:rPr lang="es-MX" sz="2800" b="1" dirty="0" smtClean="0"/>
              <a:t>recreación, cultura, actividades sociales o ciudadanas </a:t>
            </a:r>
            <a:r>
              <a:rPr lang="es-MX" sz="2800" dirty="0"/>
              <a:t>y su organización. </a:t>
            </a:r>
            <a:endParaRPr lang="es-MX" sz="2800" dirty="0" smtClean="0"/>
          </a:p>
          <a:p>
            <a:pPr marL="742950" lvl="1" indent="-285750">
              <a:buFontTx/>
              <a:buChar char="-"/>
            </a:pPr>
            <a:endParaRPr lang="es-MX" sz="2800" dirty="0"/>
          </a:p>
          <a:p>
            <a:pPr marL="742950" lvl="1" indent="-285750">
              <a:buFontTx/>
              <a:buChar char="-"/>
            </a:pPr>
            <a:r>
              <a:rPr lang="es-MX" sz="2800" dirty="0" smtClean="0"/>
              <a:t>Y las relaciones entre los tres tipos de uso del tiempo</a:t>
            </a:r>
            <a:endParaRPr lang="es-MX" sz="2800" dirty="0"/>
          </a:p>
          <a:p>
            <a:endParaRPr lang="es-MX" sz="2800" dirty="0"/>
          </a:p>
          <a:p>
            <a:endParaRPr lang="es-MX" sz="2800" dirty="0"/>
          </a:p>
          <a:p>
            <a:endParaRPr lang="es-MX" sz="2800" dirty="0"/>
          </a:p>
          <a:p>
            <a:endParaRPr lang="es-MX" dirty="0" smtClean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8200780C-8565-4B8E-BFD0-1F7554C3D0E3}"/>
              </a:ext>
            </a:extLst>
          </p:cNvPr>
          <p:cNvSpPr txBox="1"/>
          <p:nvPr/>
        </p:nvSpPr>
        <p:spPr>
          <a:xfrm>
            <a:off x="1106558" y="942203"/>
            <a:ext cx="7058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accent5">
                    <a:lumMod val="75000"/>
                  </a:schemeClr>
                </a:solidFill>
              </a:rPr>
              <a:t>Tres tipos de tiempos diferenciados</a:t>
            </a:r>
            <a:endParaRPr lang="es-MX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B1D5FADF-D24F-408A-9669-4CE025052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5519" y="5943600"/>
            <a:ext cx="8453350" cy="9144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6FD8220B-E856-463F-BFDC-89A9C2F123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7582" y="182552"/>
            <a:ext cx="3306583" cy="134442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656709"/>
            <a:ext cx="3705519" cy="1201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66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D0590599-0AEB-4D5F-9E9C-09D39FEFD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12878">
            <a:off x="1861177" y="2122583"/>
            <a:ext cx="404407" cy="403735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03889AC2-61B6-48E1-83EF-4DD22E6264F8}"/>
              </a:ext>
            </a:extLst>
          </p:cNvPr>
          <p:cNvSpPr txBox="1"/>
          <p:nvPr/>
        </p:nvSpPr>
        <p:spPr>
          <a:xfrm>
            <a:off x="2347016" y="2131733"/>
            <a:ext cx="879965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Perímetro sensible el análisis de género y división tareas </a:t>
            </a:r>
            <a:r>
              <a:rPr lang="es-MX" sz="2800" b="1" dirty="0" smtClean="0"/>
              <a:t>con jerarquía entre:</a:t>
            </a:r>
            <a:r>
              <a:rPr lang="es-MX" sz="2800" dirty="0" smtClean="0"/>
              <a:t>. </a:t>
            </a:r>
          </a:p>
          <a:p>
            <a:r>
              <a:rPr lang="es-MX" sz="2800" dirty="0" smtClean="0"/>
              <a:t>1- </a:t>
            </a:r>
            <a:r>
              <a:rPr lang="es-MX" sz="2800" b="1" dirty="0" smtClean="0"/>
              <a:t>actividades parentales</a:t>
            </a:r>
            <a:r>
              <a:rPr lang="es-MX" sz="2800" dirty="0" smtClean="0"/>
              <a:t>, 							cuidado/educación  y recreación. </a:t>
            </a:r>
            <a:endParaRPr lang="es-MX" sz="2800" dirty="0"/>
          </a:p>
          <a:p>
            <a:r>
              <a:rPr lang="es-MX" sz="2800" dirty="0"/>
              <a:t> </a:t>
            </a:r>
            <a:r>
              <a:rPr lang="es-MX" sz="2800" dirty="0" smtClean="0"/>
              <a:t>2- </a:t>
            </a:r>
            <a:r>
              <a:rPr lang="es-MX" sz="2800" b="1" dirty="0"/>
              <a:t>actividades domésticas  con dos perímetros </a:t>
            </a:r>
          </a:p>
          <a:p>
            <a:r>
              <a:rPr lang="es-MX" sz="2800" b="1" dirty="0"/>
              <a:t>		“centro”: </a:t>
            </a:r>
            <a:r>
              <a:rPr lang="es-MX" sz="2800" dirty="0"/>
              <a:t>limpiar, cocinar, lavado ropa/ platos, </a:t>
            </a:r>
          </a:p>
          <a:p>
            <a:r>
              <a:rPr lang="es-MX" sz="2800" b="1" dirty="0"/>
              <a:t>		“ampliado</a:t>
            </a:r>
            <a:r>
              <a:rPr lang="es-MX" sz="2800" dirty="0"/>
              <a:t>”: bricolaje y producción casera</a:t>
            </a:r>
          </a:p>
          <a:p>
            <a:endParaRPr lang="es-MX" sz="2800" dirty="0" smtClean="0"/>
          </a:p>
          <a:p>
            <a:endParaRPr lang="es-MX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8200780C-8565-4B8E-BFD0-1F7554C3D0E3}"/>
              </a:ext>
            </a:extLst>
          </p:cNvPr>
          <p:cNvSpPr txBox="1"/>
          <p:nvPr/>
        </p:nvSpPr>
        <p:spPr>
          <a:xfrm>
            <a:off x="1106558" y="854765"/>
            <a:ext cx="7381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accent5">
                    <a:lumMod val="75000"/>
                  </a:schemeClr>
                </a:solidFill>
              </a:rPr>
              <a:t>Variaciones perímetro tiempo no remunerado resalta diferencias de género</a:t>
            </a:r>
            <a:endParaRPr lang="es-MX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B1D5FADF-D24F-408A-9669-4CE025052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9572" y="5943600"/>
            <a:ext cx="8179298" cy="9144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6FD8220B-E856-463F-BFDC-89A9C2F123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7582" y="182552"/>
            <a:ext cx="3306583" cy="134442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01" y="5656709"/>
            <a:ext cx="3705519" cy="1201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17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D0590599-0AEB-4D5F-9E9C-09D39FEFD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12878">
            <a:off x="1861177" y="2122583"/>
            <a:ext cx="404407" cy="403735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03889AC2-61B6-48E1-83EF-4DD22E6264F8}"/>
              </a:ext>
            </a:extLst>
          </p:cNvPr>
          <p:cNvSpPr txBox="1"/>
          <p:nvPr/>
        </p:nvSpPr>
        <p:spPr>
          <a:xfrm>
            <a:off x="2295580" y="1444652"/>
            <a:ext cx="87427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u="sng" dirty="0" err="1" smtClean="0">
                <a:solidFill>
                  <a:srgbClr val="FF0000"/>
                </a:solidFill>
              </a:rPr>
              <a:t>Aurélien</a:t>
            </a:r>
            <a:r>
              <a:rPr lang="es-MX" b="1" u="sng" dirty="0" smtClean="0">
                <a:solidFill>
                  <a:srgbClr val="FF0000"/>
                </a:solidFill>
              </a:rPr>
              <a:t> </a:t>
            </a:r>
            <a:r>
              <a:rPr lang="es-MX" b="1" u="sng" dirty="0" err="1" smtClean="0">
                <a:solidFill>
                  <a:srgbClr val="FF0000"/>
                </a:solidFill>
              </a:rPr>
              <a:t>Poisonnier</a:t>
            </a:r>
            <a:r>
              <a:rPr lang="es-MX" b="1" u="sng" dirty="0" smtClean="0">
                <a:solidFill>
                  <a:srgbClr val="FF0000"/>
                </a:solidFill>
              </a:rPr>
              <a:t> y </a:t>
            </a:r>
            <a:r>
              <a:rPr lang="es-MX" b="1" u="sng" dirty="0" err="1" smtClean="0">
                <a:solidFill>
                  <a:srgbClr val="FF0000"/>
                </a:solidFill>
              </a:rPr>
              <a:t>Delphine</a:t>
            </a:r>
            <a:r>
              <a:rPr lang="es-MX" b="1" u="sng" dirty="0" smtClean="0">
                <a:solidFill>
                  <a:srgbClr val="FF0000"/>
                </a:solidFill>
              </a:rPr>
              <a:t> Roy, INSEE</a:t>
            </a:r>
            <a:endParaRPr lang="es-MX" b="1" i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b="1" dirty="0"/>
          </a:p>
          <a:p>
            <a:endParaRPr lang="es-MX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8200780C-8565-4B8E-BFD0-1F7554C3D0E3}"/>
              </a:ext>
            </a:extLst>
          </p:cNvPr>
          <p:cNvSpPr txBox="1"/>
          <p:nvPr/>
        </p:nvSpPr>
        <p:spPr>
          <a:xfrm>
            <a:off x="793824" y="380313"/>
            <a:ext cx="76937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accent5">
                    <a:lumMod val="75000"/>
                  </a:schemeClr>
                </a:solidFill>
              </a:rPr>
              <a:t>2010: 42 a 70 mil M de horas no remuneradas &gt; 38 mil M horas remuneradas</a:t>
            </a:r>
            <a:endParaRPr lang="es-MX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B1D5FADF-D24F-408A-9669-4CE025052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5518" y="5943600"/>
            <a:ext cx="8692543" cy="9144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6FD8220B-E856-463F-BFDC-89A9C2F123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7582" y="182552"/>
            <a:ext cx="3306583" cy="134442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714664"/>
            <a:ext cx="3705519" cy="120129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65779" y="1903607"/>
            <a:ext cx="8202305" cy="404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00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D0590599-0AEB-4D5F-9E9C-09D39FEFD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12878">
            <a:off x="1861177" y="2122583"/>
            <a:ext cx="404407" cy="403735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03889AC2-61B6-48E1-83EF-4DD22E6264F8}"/>
              </a:ext>
            </a:extLst>
          </p:cNvPr>
          <p:cNvSpPr txBox="1"/>
          <p:nvPr/>
        </p:nvSpPr>
        <p:spPr>
          <a:xfrm>
            <a:off x="2642223" y="1858294"/>
            <a:ext cx="842817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/>
              <a:t>Cécile </a:t>
            </a:r>
            <a:r>
              <a:rPr lang="es-MX" sz="2200" b="1" dirty="0" err="1" smtClean="0"/>
              <a:t>Brousse</a:t>
            </a:r>
            <a:r>
              <a:rPr lang="es-MX" sz="2200" b="1" dirty="0" smtClean="0"/>
              <a:t> (INSEE) </a:t>
            </a:r>
            <a:r>
              <a:rPr lang="es-MX" sz="2200" dirty="0" smtClean="0"/>
              <a:t>estudia las tendencias de 40 años de evolución del uso del tiempo en la población urbana con datos homogéneos desde 1970, incluyendo el tiempo de transporte en cada actividad .  </a:t>
            </a:r>
          </a:p>
          <a:p>
            <a:r>
              <a:rPr lang="es-MX" sz="2200" dirty="0"/>
              <a:t>el impacto de fenómenos </a:t>
            </a:r>
            <a:r>
              <a:rPr lang="es-MX" sz="2200" dirty="0" smtClean="0"/>
              <a:t>estructurales se refleja en los tiempos individuales y colectivos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s-MX" sz="2200" dirty="0" smtClean="0"/>
              <a:t>Reducción fecundidad, </a:t>
            </a:r>
            <a:endParaRPr lang="es-MX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s-MX" sz="2200" dirty="0" smtClean="0"/>
              <a:t>envejecimiento de la población,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s-MX" sz="2200" dirty="0" smtClean="0"/>
              <a:t>reducción estructuras familiares, aumento monoparentales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s-MX" sz="2200" dirty="0"/>
              <a:t>aumento niveles </a:t>
            </a:r>
            <a:r>
              <a:rPr lang="es-MX" sz="2200" dirty="0" smtClean="0"/>
              <a:t>educativos, nuevas tecnologías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s-MX" sz="2200" dirty="0"/>
              <a:t>d</a:t>
            </a:r>
            <a:r>
              <a:rPr lang="es-MX" sz="2200" dirty="0" smtClean="0"/>
              <a:t>esarrollo bienes de consumo y servicios a las personas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s-MX" sz="2200" dirty="0" smtClean="0"/>
              <a:t>desempleo…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8200780C-8565-4B8E-BFD0-1F7554C3D0E3}"/>
              </a:ext>
            </a:extLst>
          </p:cNvPr>
          <p:cNvSpPr txBox="1"/>
          <p:nvPr/>
        </p:nvSpPr>
        <p:spPr>
          <a:xfrm>
            <a:off x="1106558" y="646638"/>
            <a:ext cx="7381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accent5">
                    <a:lumMod val="75000"/>
                  </a:schemeClr>
                </a:solidFill>
              </a:rPr>
              <a:t>Utilizar las estadísticas para comprender 40 años de cambio sociocultural </a:t>
            </a:r>
            <a:endParaRPr lang="es-MX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B1D5FADF-D24F-408A-9669-4CE025052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9876" y="5943600"/>
            <a:ext cx="7998994" cy="9144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6FD8220B-E856-463F-BFDC-89A9C2F123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7582" y="182552"/>
            <a:ext cx="3306583" cy="134442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620" y="5674723"/>
            <a:ext cx="3705519" cy="1201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45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5557</TotalTime>
  <Words>1068</Words>
  <Application>Microsoft Macintosh PowerPoint</Application>
  <PresentationFormat>Widescreen</PresentationFormat>
  <Paragraphs>109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Calibri Light</vt:lpstr>
      <vt:lpstr>Wingdings</vt:lpstr>
      <vt:lpstr>Arial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 Cuevas</dc:creator>
  <cp:lastModifiedBy>Ernesto Castellanos</cp:lastModifiedBy>
  <cp:revision>110</cp:revision>
  <dcterms:created xsi:type="dcterms:W3CDTF">2018-08-20T21:50:05Z</dcterms:created>
  <dcterms:modified xsi:type="dcterms:W3CDTF">2018-09-11T20:53:57Z</dcterms:modified>
</cp:coreProperties>
</file>