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0" r:id="rId3"/>
  </p:sldMasterIdLst>
  <p:notesMasterIdLst>
    <p:notesMasterId r:id="rId30"/>
  </p:notesMasterIdLst>
  <p:handoutMasterIdLst>
    <p:handoutMasterId r:id="rId31"/>
  </p:handoutMasterIdLst>
  <p:sldIdLst>
    <p:sldId id="261" r:id="rId4"/>
    <p:sldId id="260" r:id="rId5"/>
    <p:sldId id="279" r:id="rId6"/>
    <p:sldId id="306" r:id="rId7"/>
    <p:sldId id="278" r:id="rId8"/>
    <p:sldId id="280" r:id="rId9"/>
    <p:sldId id="284" r:id="rId10"/>
    <p:sldId id="281" r:id="rId11"/>
    <p:sldId id="293" r:id="rId12"/>
    <p:sldId id="265" r:id="rId13"/>
    <p:sldId id="298" r:id="rId14"/>
    <p:sldId id="299" r:id="rId15"/>
    <p:sldId id="300" r:id="rId16"/>
    <p:sldId id="301" r:id="rId17"/>
    <p:sldId id="303" r:id="rId18"/>
    <p:sldId id="304" r:id="rId19"/>
    <p:sldId id="286" r:id="rId20"/>
    <p:sldId id="287" r:id="rId21"/>
    <p:sldId id="288" r:id="rId22"/>
    <p:sldId id="289" r:id="rId23"/>
    <p:sldId id="290" r:id="rId24"/>
    <p:sldId id="291" r:id="rId25"/>
    <p:sldId id="294" r:id="rId26"/>
    <p:sldId id="295" r:id="rId27"/>
    <p:sldId id="297" r:id="rId28"/>
    <p:sldId id="277" r:id="rId29"/>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elyn Amaro" initials="EA" lastIdx="6" clrIdx="0">
    <p:extLst>
      <p:ext uri="{19B8F6BF-5375-455C-9EA6-DF929625EA0E}">
        <p15:presenceInfo xmlns:p15="http://schemas.microsoft.com/office/powerpoint/2012/main" xmlns="" userId="Evelyn Amar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150" autoAdjust="0"/>
    <p:restoredTop sz="84325" autoAdjust="0"/>
  </p:normalViewPr>
  <p:slideViewPr>
    <p:cSldViewPr snapToGrid="0">
      <p:cViewPr>
        <p:scale>
          <a:sx n="100" d="100"/>
          <a:sy n="100" d="100"/>
        </p:scale>
        <p:origin x="144" y="798"/>
      </p:cViewPr>
      <p:guideLst>
        <p:guide orient="horz" pos="2160"/>
        <p:guide pos="3840"/>
      </p:guideLst>
    </p:cSldViewPr>
  </p:slideViewPr>
  <p:notesTextViewPr>
    <p:cViewPr>
      <p:scale>
        <a:sx n="1" d="1"/>
        <a:sy n="1" d="1"/>
      </p:scale>
      <p:origin x="0" y="0"/>
    </p:cViewPr>
  </p:notesTextViewPr>
  <p:notesViewPr>
    <p:cSldViewPr snapToGrid="0">
      <p:cViewPr varScale="1">
        <p:scale>
          <a:sx n="88" d="100"/>
          <a:sy n="88" d="100"/>
        </p:scale>
        <p:origin x="-3870" y="-12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las\Desktop\Klas\ICO\AlbanienUN\klas%20tables\tempogram%20sverige%2020-70_re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las\Desktop\Klas\ICO\AlbanienUN\klas%20tables\tempogram%20sverige%2020-70_red.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Klas\Desktop\Klas\ICO\AlbanienUN\klas%20tables\conference%20dec%201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Klas\Desktop\Klas\ICO\AlbanienUN\klas%20tables\conference%20dec%201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Klas\Desktop\Klas\ICO\AlbanienUN\klas%20tables\conference%20dec%201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a:latin typeface="+mj-lt"/>
              </a:defRPr>
            </a:pPr>
            <a:r>
              <a:rPr lang="en-GB" sz="1000" baseline="0" dirty="0">
                <a:latin typeface="+mj-lt"/>
                <a:cs typeface="Times New Roman" pitchFamily="18" charset="0"/>
              </a:rPr>
              <a:t>Albanian </a:t>
            </a:r>
            <a:r>
              <a:rPr lang="en-GB" sz="1000" baseline="0" dirty="0" smtClean="0">
                <a:solidFill>
                  <a:srgbClr val="C00000"/>
                </a:solidFill>
                <a:latin typeface="+mj-lt"/>
                <a:cs typeface="Times New Roman" pitchFamily="18" charset="0"/>
              </a:rPr>
              <a:t>Women</a:t>
            </a:r>
            <a:r>
              <a:rPr lang="en-GB" sz="1000" baseline="0" dirty="0" smtClean="0">
                <a:latin typeface="+mj-lt"/>
                <a:cs typeface="Times New Roman" pitchFamily="18" charset="0"/>
              </a:rPr>
              <a:t> </a:t>
            </a:r>
            <a:r>
              <a:rPr lang="en-GB" sz="1000" baseline="0" dirty="0">
                <a:latin typeface="+mj-lt"/>
                <a:cs typeface="Times New Roman" pitchFamily="18" charset="0"/>
              </a:rPr>
              <a:t>aged 20-74, weekdays</a:t>
            </a:r>
            <a:endParaRPr lang="en-GB" sz="1000" dirty="0">
              <a:latin typeface="+mj-lt"/>
              <a:cs typeface="Times New Roman" pitchFamily="18" charset="0"/>
            </a:endParaRPr>
          </a:p>
        </c:rich>
      </c:tx>
      <c:layout>
        <c:manualLayout>
          <c:xMode val="edge"/>
          <c:yMode val="edge"/>
          <c:x val="0.24028127734033294"/>
          <c:y val="2.1746135899679227E-2"/>
        </c:manualLayout>
      </c:layout>
    </c:title>
    <c:plotArea>
      <c:layout>
        <c:manualLayout>
          <c:layoutTarget val="inner"/>
          <c:xMode val="edge"/>
          <c:yMode val="edge"/>
          <c:x val="0.10948169252203316"/>
          <c:y val="0.11129207383279054"/>
          <c:w val="0.84081651821355363"/>
          <c:h val="0.76071327810408385"/>
        </c:manualLayout>
      </c:layout>
      <c:areaChart>
        <c:grouping val="percentStacked"/>
        <c:ser>
          <c:idx val="0"/>
          <c:order val="0"/>
          <c:tx>
            <c:strRef>
              <c:f>[1]Sheet2!$T$24</c:f>
              <c:strCache>
                <c:ptCount val="1"/>
                <c:pt idx="0">
                  <c:v>Paid work &amp; Study</c:v>
                </c:pt>
              </c:strCache>
            </c:strRef>
          </c:tx>
          <c:spPr>
            <a:solidFill>
              <a:schemeClr val="accent2">
                <a:lumMod val="40000"/>
                <a:lumOff val="60000"/>
              </a:schemeClr>
            </a:solidFill>
          </c:spPr>
          <c:cat>
            <c:strRef>
              <c:f>[1]Sheet2!$S$25:$S$72</c:f>
              <c:strCache>
                <c:ptCount val="48"/>
                <c:pt idx="0">
                  <c:v>04.00</c:v>
                </c:pt>
                <c:pt idx="2">
                  <c:v>05.00</c:v>
                </c:pt>
                <c:pt idx="4">
                  <c:v>06.00</c:v>
                </c:pt>
                <c:pt idx="6">
                  <c:v>07.00</c:v>
                </c:pt>
                <c:pt idx="8">
                  <c:v>08.00</c:v>
                </c:pt>
                <c:pt idx="10">
                  <c:v>09.00</c:v>
                </c:pt>
                <c:pt idx="12">
                  <c:v>10.00</c:v>
                </c:pt>
                <c:pt idx="14">
                  <c:v>11.00</c:v>
                </c:pt>
                <c:pt idx="16">
                  <c:v>12.00</c:v>
                </c:pt>
                <c:pt idx="18">
                  <c:v>13.00</c:v>
                </c:pt>
                <c:pt idx="20">
                  <c:v>14.00</c:v>
                </c:pt>
                <c:pt idx="22">
                  <c:v>15.00</c:v>
                </c:pt>
                <c:pt idx="24">
                  <c:v>16.00</c:v>
                </c:pt>
                <c:pt idx="26">
                  <c:v>17.00</c:v>
                </c:pt>
                <c:pt idx="28">
                  <c:v>18.00</c:v>
                </c:pt>
                <c:pt idx="30">
                  <c:v>19.00</c:v>
                </c:pt>
                <c:pt idx="32">
                  <c:v>20.00</c:v>
                </c:pt>
                <c:pt idx="34">
                  <c:v>21.00</c:v>
                </c:pt>
                <c:pt idx="36">
                  <c:v>22.00</c:v>
                </c:pt>
                <c:pt idx="38">
                  <c:v>23.00</c:v>
                </c:pt>
                <c:pt idx="40">
                  <c:v>24.00</c:v>
                </c:pt>
                <c:pt idx="42">
                  <c:v>01.00</c:v>
                </c:pt>
                <c:pt idx="44">
                  <c:v>02.00</c:v>
                </c:pt>
                <c:pt idx="46">
                  <c:v>03.00</c:v>
                </c:pt>
                <c:pt idx="47">
                  <c:v>03.30</c:v>
                </c:pt>
              </c:strCache>
            </c:strRef>
          </c:cat>
          <c:val>
            <c:numRef>
              <c:f>[1]Sheet2!$T$25:$T$72</c:f>
              <c:numCache>
                <c:formatCode>General</c:formatCode>
                <c:ptCount val="48"/>
                <c:pt idx="0">
                  <c:v>3.2133038666728661E-2</c:v>
                </c:pt>
                <c:pt idx="1">
                  <c:v>0.33803173375074885</c:v>
                </c:pt>
                <c:pt idx="2">
                  <c:v>0.4825171010232609</c:v>
                </c:pt>
                <c:pt idx="3">
                  <c:v>1.6857230724610979</c:v>
                </c:pt>
                <c:pt idx="4">
                  <c:v>4.8752471579943402</c:v>
                </c:pt>
                <c:pt idx="5">
                  <c:v>8.7653740929776784</c:v>
                </c:pt>
                <c:pt idx="6">
                  <c:v>15.071285500312392</c:v>
                </c:pt>
                <c:pt idx="7">
                  <c:v>19.724824003375527</c:v>
                </c:pt>
                <c:pt idx="8">
                  <c:v>26.579948056002635</c:v>
                </c:pt>
                <c:pt idx="9">
                  <c:v>27.114003355175115</c:v>
                </c:pt>
                <c:pt idx="10">
                  <c:v>30.540023473556289</c:v>
                </c:pt>
                <c:pt idx="11">
                  <c:v>30.509076726573525</c:v>
                </c:pt>
                <c:pt idx="12">
                  <c:v>28.590952364496093</c:v>
                </c:pt>
                <c:pt idx="13">
                  <c:v>29.113786903162389</c:v>
                </c:pt>
                <c:pt idx="14">
                  <c:v>31.520967715398108</c:v>
                </c:pt>
                <c:pt idx="15">
                  <c:v>31.245401364863703</c:v>
                </c:pt>
                <c:pt idx="16">
                  <c:v>26.590399160624987</c:v>
                </c:pt>
                <c:pt idx="17">
                  <c:v>24.983584795368866</c:v>
                </c:pt>
                <c:pt idx="18">
                  <c:v>24.132299245681526</c:v>
                </c:pt>
                <c:pt idx="19">
                  <c:v>24.585964033339629</c:v>
                </c:pt>
                <c:pt idx="20">
                  <c:v>25.884336320206117</c:v>
                </c:pt>
                <c:pt idx="21">
                  <c:v>23.01780028954893</c:v>
                </c:pt>
                <c:pt idx="22">
                  <c:v>23.573190817845976</c:v>
                </c:pt>
                <c:pt idx="23">
                  <c:v>22.365145743087123</c:v>
                </c:pt>
                <c:pt idx="24">
                  <c:v>23.366310633857729</c:v>
                </c:pt>
                <c:pt idx="25">
                  <c:v>19.349205687148149</c:v>
                </c:pt>
                <c:pt idx="26">
                  <c:v>15.925124096100701</c:v>
                </c:pt>
                <c:pt idx="27">
                  <c:v>13.676096784930049</c:v>
                </c:pt>
                <c:pt idx="28">
                  <c:v>12.321514665007834</c:v>
                </c:pt>
                <c:pt idx="29">
                  <c:v>10.842717039902318</c:v>
                </c:pt>
                <c:pt idx="30">
                  <c:v>11.094497730104084</c:v>
                </c:pt>
                <c:pt idx="31">
                  <c:v>9.0132249870904619</c:v>
                </c:pt>
                <c:pt idx="32">
                  <c:v>5.4939720969546944</c:v>
                </c:pt>
                <c:pt idx="33">
                  <c:v>4.8940120731620818</c:v>
                </c:pt>
                <c:pt idx="34">
                  <c:v>4.2672330305532293</c:v>
                </c:pt>
                <c:pt idx="35">
                  <c:v>3.228617297422542</c:v>
                </c:pt>
                <c:pt idx="36">
                  <c:v>2.2160567671528555</c:v>
                </c:pt>
                <c:pt idx="37">
                  <c:v>1.0934607933408338</c:v>
                </c:pt>
                <c:pt idx="38">
                  <c:v>0.76511295476014729</c:v>
                </c:pt>
                <c:pt idx="39">
                  <c:v>0.51579842429863265</c:v>
                </c:pt>
                <c:pt idx="40">
                  <c:v>0.18748764833488421</c:v>
                </c:pt>
                <c:pt idx="41">
                  <c:v>0.18187207654973619</c:v>
                </c:pt>
                <c:pt idx="42">
                  <c:v>0.18187207654973619</c:v>
                </c:pt>
                <c:pt idx="43">
                  <c:v>0.18187207654973619</c:v>
                </c:pt>
                <c:pt idx="44">
                  <c:v>0.18187207654973619</c:v>
                </c:pt>
                <c:pt idx="45">
                  <c:v>0.17424564626536146</c:v>
                </c:pt>
                <c:pt idx="46">
                  <c:v>3.7615841940558045E-2</c:v>
                </c:pt>
                <c:pt idx="47">
                  <c:v>3.7615841940558045E-2</c:v>
                </c:pt>
              </c:numCache>
            </c:numRef>
          </c:val>
        </c:ser>
        <c:ser>
          <c:idx val="1"/>
          <c:order val="1"/>
          <c:tx>
            <c:strRef>
              <c:f>[1]Sheet2!$U$24</c:f>
              <c:strCache>
                <c:ptCount val="1"/>
                <c:pt idx="0">
                  <c:v>Unpaid work</c:v>
                </c:pt>
              </c:strCache>
            </c:strRef>
          </c:tx>
          <c:spPr>
            <a:solidFill>
              <a:srgbClr val="00B050"/>
            </a:solidFill>
          </c:spPr>
          <c:cat>
            <c:strRef>
              <c:f>[1]Sheet2!$S$25:$S$72</c:f>
              <c:strCache>
                <c:ptCount val="48"/>
                <c:pt idx="0">
                  <c:v>04.00</c:v>
                </c:pt>
                <c:pt idx="2">
                  <c:v>05.00</c:v>
                </c:pt>
                <c:pt idx="4">
                  <c:v>06.00</c:v>
                </c:pt>
                <c:pt idx="6">
                  <c:v>07.00</c:v>
                </c:pt>
                <c:pt idx="8">
                  <c:v>08.00</c:v>
                </c:pt>
                <c:pt idx="10">
                  <c:v>09.00</c:v>
                </c:pt>
                <c:pt idx="12">
                  <c:v>10.00</c:v>
                </c:pt>
                <c:pt idx="14">
                  <c:v>11.00</c:v>
                </c:pt>
                <c:pt idx="16">
                  <c:v>12.00</c:v>
                </c:pt>
                <c:pt idx="18">
                  <c:v>13.00</c:v>
                </c:pt>
                <c:pt idx="20">
                  <c:v>14.00</c:v>
                </c:pt>
                <c:pt idx="22">
                  <c:v>15.00</c:v>
                </c:pt>
                <c:pt idx="24">
                  <c:v>16.00</c:v>
                </c:pt>
                <c:pt idx="26">
                  <c:v>17.00</c:v>
                </c:pt>
                <c:pt idx="28">
                  <c:v>18.00</c:v>
                </c:pt>
                <c:pt idx="30">
                  <c:v>19.00</c:v>
                </c:pt>
                <c:pt idx="32">
                  <c:v>20.00</c:v>
                </c:pt>
                <c:pt idx="34">
                  <c:v>21.00</c:v>
                </c:pt>
                <c:pt idx="36">
                  <c:v>22.00</c:v>
                </c:pt>
                <c:pt idx="38">
                  <c:v>23.00</c:v>
                </c:pt>
                <c:pt idx="40">
                  <c:v>24.00</c:v>
                </c:pt>
                <c:pt idx="42">
                  <c:v>01.00</c:v>
                </c:pt>
                <c:pt idx="44">
                  <c:v>02.00</c:v>
                </c:pt>
                <c:pt idx="46">
                  <c:v>03.00</c:v>
                </c:pt>
                <c:pt idx="47">
                  <c:v>03.30</c:v>
                </c:pt>
              </c:strCache>
            </c:strRef>
          </c:cat>
          <c:val>
            <c:numRef>
              <c:f>[1]Sheet2!$U$25:$U$72</c:f>
              <c:numCache>
                <c:formatCode>General</c:formatCode>
                <c:ptCount val="48"/>
                <c:pt idx="0">
                  <c:v>3.720951770296111E-2</c:v>
                </c:pt>
                <c:pt idx="1">
                  <c:v>0.1396975856806224</c:v>
                </c:pt>
                <c:pt idx="2">
                  <c:v>0.55025366191129943</c:v>
                </c:pt>
                <c:pt idx="3">
                  <c:v>3.7363608718291883</c:v>
                </c:pt>
                <c:pt idx="4">
                  <c:v>6.7143904132914436</c:v>
                </c:pt>
                <c:pt idx="5">
                  <c:v>16.313969956394345</c:v>
                </c:pt>
                <c:pt idx="6">
                  <c:v>29.303588887276465</c:v>
                </c:pt>
                <c:pt idx="7">
                  <c:v>40.668560837373363</c:v>
                </c:pt>
                <c:pt idx="8">
                  <c:v>44.775216225589276</c:v>
                </c:pt>
                <c:pt idx="9">
                  <c:v>46.30912225878096</c:v>
                </c:pt>
                <c:pt idx="10">
                  <c:v>49.009949389883495</c:v>
                </c:pt>
                <c:pt idx="11">
                  <c:v>52.236382994698111</c:v>
                </c:pt>
                <c:pt idx="12">
                  <c:v>49.540578242161146</c:v>
                </c:pt>
                <c:pt idx="13">
                  <c:v>49.972638814785583</c:v>
                </c:pt>
                <c:pt idx="14">
                  <c:v>50.284399771123176</c:v>
                </c:pt>
                <c:pt idx="15">
                  <c:v>50.882339875607414</c:v>
                </c:pt>
                <c:pt idx="16">
                  <c:v>43.515736684327102</c:v>
                </c:pt>
                <c:pt idx="17">
                  <c:v>40.793835668165613</c:v>
                </c:pt>
                <c:pt idx="18">
                  <c:v>33.067765081142554</c:v>
                </c:pt>
                <c:pt idx="19">
                  <c:v>35.466704859112895</c:v>
                </c:pt>
                <c:pt idx="20">
                  <c:v>27.741896813386202</c:v>
                </c:pt>
                <c:pt idx="21">
                  <c:v>28.505755266328286</c:v>
                </c:pt>
                <c:pt idx="22">
                  <c:v>23.865758219411369</c:v>
                </c:pt>
                <c:pt idx="23">
                  <c:v>25.076083076729258</c:v>
                </c:pt>
                <c:pt idx="24">
                  <c:v>26.987154592340186</c:v>
                </c:pt>
                <c:pt idx="25">
                  <c:v>29.471977910532864</c:v>
                </c:pt>
                <c:pt idx="26">
                  <c:v>34.542922807476963</c:v>
                </c:pt>
                <c:pt idx="27">
                  <c:v>33.17457214871326</c:v>
                </c:pt>
                <c:pt idx="28">
                  <c:v>40.117737678790036</c:v>
                </c:pt>
                <c:pt idx="29">
                  <c:v>39.775998227918976</c:v>
                </c:pt>
                <c:pt idx="30">
                  <c:v>41.644867442827319</c:v>
                </c:pt>
                <c:pt idx="31">
                  <c:v>44.968862173995277</c:v>
                </c:pt>
                <c:pt idx="32">
                  <c:v>35.693737367397304</c:v>
                </c:pt>
                <c:pt idx="33">
                  <c:v>33.497589207509982</c:v>
                </c:pt>
                <c:pt idx="34">
                  <c:v>30.911813136372771</c:v>
                </c:pt>
                <c:pt idx="35">
                  <c:v>28.729823590482063</c:v>
                </c:pt>
                <c:pt idx="36">
                  <c:v>16.683097388742187</c:v>
                </c:pt>
                <c:pt idx="37">
                  <c:v>9.1209297640972089</c:v>
                </c:pt>
                <c:pt idx="38">
                  <c:v>5.1331574866244631</c:v>
                </c:pt>
                <c:pt idx="39">
                  <c:v>1.6728546905180859</c:v>
                </c:pt>
                <c:pt idx="40">
                  <c:v>0.97972865540013121</c:v>
                </c:pt>
                <c:pt idx="41">
                  <c:v>0.10891326223732377</c:v>
                </c:pt>
                <c:pt idx="42">
                  <c:v>0.40633133602813304</c:v>
                </c:pt>
                <c:pt idx="43">
                  <c:v>0.42284810762930936</c:v>
                </c:pt>
                <c:pt idx="44">
                  <c:v>0.31358117897062593</c:v>
                </c:pt>
                <c:pt idx="45">
                  <c:v>0.3005393654321723</c:v>
                </c:pt>
                <c:pt idx="46">
                  <c:v>0.22340639202238924</c:v>
                </c:pt>
                <c:pt idx="47">
                  <c:v>9.7823066594141722E-2</c:v>
                </c:pt>
              </c:numCache>
            </c:numRef>
          </c:val>
        </c:ser>
        <c:ser>
          <c:idx val="2"/>
          <c:order val="2"/>
          <c:tx>
            <c:strRef>
              <c:f>[1]Sheet2!$V$24</c:f>
              <c:strCache>
                <c:ptCount val="1"/>
                <c:pt idx="0">
                  <c:v>Eating</c:v>
                </c:pt>
              </c:strCache>
            </c:strRef>
          </c:tx>
          <c:spPr>
            <a:solidFill>
              <a:schemeClr val="tx2">
                <a:lumMod val="40000"/>
                <a:lumOff val="60000"/>
              </a:schemeClr>
            </a:solidFill>
          </c:spPr>
          <c:cat>
            <c:strRef>
              <c:f>[1]Sheet2!$S$25:$S$72</c:f>
              <c:strCache>
                <c:ptCount val="48"/>
                <c:pt idx="0">
                  <c:v>04.00</c:v>
                </c:pt>
                <c:pt idx="2">
                  <c:v>05.00</c:v>
                </c:pt>
                <c:pt idx="4">
                  <c:v>06.00</c:v>
                </c:pt>
                <c:pt idx="6">
                  <c:v>07.00</c:v>
                </c:pt>
                <c:pt idx="8">
                  <c:v>08.00</c:v>
                </c:pt>
                <c:pt idx="10">
                  <c:v>09.00</c:v>
                </c:pt>
                <c:pt idx="12">
                  <c:v>10.00</c:v>
                </c:pt>
                <c:pt idx="14">
                  <c:v>11.00</c:v>
                </c:pt>
                <c:pt idx="16">
                  <c:v>12.00</c:v>
                </c:pt>
                <c:pt idx="18">
                  <c:v>13.00</c:v>
                </c:pt>
                <c:pt idx="20">
                  <c:v>14.00</c:v>
                </c:pt>
                <c:pt idx="22">
                  <c:v>15.00</c:v>
                </c:pt>
                <c:pt idx="24">
                  <c:v>16.00</c:v>
                </c:pt>
                <c:pt idx="26">
                  <c:v>17.00</c:v>
                </c:pt>
                <c:pt idx="28">
                  <c:v>18.00</c:v>
                </c:pt>
                <c:pt idx="30">
                  <c:v>19.00</c:v>
                </c:pt>
                <c:pt idx="32">
                  <c:v>20.00</c:v>
                </c:pt>
                <c:pt idx="34">
                  <c:v>21.00</c:v>
                </c:pt>
                <c:pt idx="36">
                  <c:v>22.00</c:v>
                </c:pt>
                <c:pt idx="38">
                  <c:v>23.00</c:v>
                </c:pt>
                <c:pt idx="40">
                  <c:v>24.00</c:v>
                </c:pt>
                <c:pt idx="42">
                  <c:v>01.00</c:v>
                </c:pt>
                <c:pt idx="44">
                  <c:v>02.00</c:v>
                </c:pt>
                <c:pt idx="46">
                  <c:v>03.00</c:v>
                </c:pt>
                <c:pt idx="47">
                  <c:v>03.30</c:v>
                </c:pt>
              </c:strCache>
            </c:strRef>
          </c:cat>
          <c:val>
            <c:numRef>
              <c:f>[1]Sheet2!$V$25:$V$72</c:f>
              <c:numCache>
                <c:formatCode>General</c:formatCode>
                <c:ptCount val="48"/>
                <c:pt idx="0">
                  <c:v>7.6316776938783082E-2</c:v>
                </c:pt>
                <c:pt idx="1">
                  <c:v>7.6316776938783082E-2</c:v>
                </c:pt>
                <c:pt idx="2">
                  <c:v>0.49404961671409331</c:v>
                </c:pt>
                <c:pt idx="3">
                  <c:v>1.4554233219484354</c:v>
                </c:pt>
                <c:pt idx="4">
                  <c:v>2.4570872112135391</c:v>
                </c:pt>
                <c:pt idx="5">
                  <c:v>7.9806490899644942</c:v>
                </c:pt>
                <c:pt idx="6">
                  <c:v>7.4869148650300845</c:v>
                </c:pt>
                <c:pt idx="7">
                  <c:v>15.463648783023825</c:v>
                </c:pt>
                <c:pt idx="8">
                  <c:v>14.812651083047154</c:v>
                </c:pt>
                <c:pt idx="9">
                  <c:v>15.576409208554029</c:v>
                </c:pt>
                <c:pt idx="10">
                  <c:v>9.5492551214192183</c:v>
                </c:pt>
                <c:pt idx="11">
                  <c:v>5.0977634800804434</c:v>
                </c:pt>
                <c:pt idx="12">
                  <c:v>7.8271244108831945</c:v>
                </c:pt>
                <c:pt idx="13">
                  <c:v>6.2955761497713718</c:v>
                </c:pt>
                <c:pt idx="14">
                  <c:v>4.6534100527097468</c:v>
                </c:pt>
                <c:pt idx="15">
                  <c:v>3.9316354252931012</c:v>
                </c:pt>
                <c:pt idx="16">
                  <c:v>11.486501798760656</c:v>
                </c:pt>
                <c:pt idx="17">
                  <c:v>13.083974042108549</c:v>
                </c:pt>
                <c:pt idx="18">
                  <c:v>21.795484147096445</c:v>
                </c:pt>
                <c:pt idx="19">
                  <c:v>15.72350382531784</c:v>
                </c:pt>
                <c:pt idx="20">
                  <c:v>18.110535139788531</c:v>
                </c:pt>
                <c:pt idx="21">
                  <c:v>13.755222822165926</c:v>
                </c:pt>
                <c:pt idx="22">
                  <c:v>9.3981933084602947</c:v>
                </c:pt>
                <c:pt idx="23">
                  <c:v>7.4817463679015184</c:v>
                </c:pt>
                <c:pt idx="24">
                  <c:v>6.3968974863640797</c:v>
                </c:pt>
                <c:pt idx="25">
                  <c:v>10.296298797397661</c:v>
                </c:pt>
                <c:pt idx="26">
                  <c:v>7.4177687049087728</c:v>
                </c:pt>
                <c:pt idx="27">
                  <c:v>9.4414601172793606</c:v>
                </c:pt>
                <c:pt idx="28">
                  <c:v>6.2154975246205408</c:v>
                </c:pt>
                <c:pt idx="29">
                  <c:v>7.8814491782365836</c:v>
                </c:pt>
                <c:pt idx="30">
                  <c:v>9.2606294845536059</c:v>
                </c:pt>
                <c:pt idx="31">
                  <c:v>11.765132681127961</c:v>
                </c:pt>
                <c:pt idx="32">
                  <c:v>23.938963871218867</c:v>
                </c:pt>
                <c:pt idx="33">
                  <c:v>28.316702667915717</c:v>
                </c:pt>
                <c:pt idx="34">
                  <c:v>23.958494122066153</c:v>
                </c:pt>
                <c:pt idx="35">
                  <c:v>14.011806589909414</c:v>
                </c:pt>
                <c:pt idx="36">
                  <c:v>3.6481845940758952</c:v>
                </c:pt>
                <c:pt idx="37">
                  <c:v>2.7601464277126779</c:v>
                </c:pt>
                <c:pt idx="38">
                  <c:v>0.28010905746654624</c:v>
                </c:pt>
                <c:pt idx="39">
                  <c:v>0.28239853117665525</c:v>
                </c:pt>
                <c:pt idx="40">
                  <c:v>0.27172457254912985</c:v>
                </c:pt>
                <c:pt idx="41">
                  <c:v>0.14182566466329788</c:v>
                </c:pt>
                <c:pt idx="42">
                  <c:v>9.7360065767925063E-3</c:v>
                </c:pt>
                <c:pt idx="43">
                  <c:v>0</c:v>
                </c:pt>
                <c:pt idx="44">
                  <c:v>0</c:v>
                </c:pt>
                <c:pt idx="45">
                  <c:v>7.6264302843750791E-3</c:v>
                </c:pt>
                <c:pt idx="46">
                  <c:v>0</c:v>
                </c:pt>
                <c:pt idx="47">
                  <c:v>0</c:v>
                </c:pt>
              </c:numCache>
            </c:numRef>
          </c:val>
        </c:ser>
        <c:ser>
          <c:idx val="3"/>
          <c:order val="3"/>
          <c:tx>
            <c:strRef>
              <c:f>[1]Sheet2!$W$24</c:f>
              <c:strCache>
                <c:ptCount val="1"/>
                <c:pt idx="0">
                  <c:v>Personal care &amp; sleeping</c:v>
                </c:pt>
              </c:strCache>
            </c:strRef>
          </c:tx>
          <c:spPr>
            <a:solidFill>
              <a:srgbClr val="0070C0"/>
            </a:solidFill>
          </c:spPr>
          <c:cat>
            <c:strRef>
              <c:f>[1]Sheet2!$S$25:$S$72</c:f>
              <c:strCache>
                <c:ptCount val="48"/>
                <c:pt idx="0">
                  <c:v>04.00</c:v>
                </c:pt>
                <c:pt idx="2">
                  <c:v>05.00</c:v>
                </c:pt>
                <c:pt idx="4">
                  <c:v>06.00</c:v>
                </c:pt>
                <c:pt idx="6">
                  <c:v>07.00</c:v>
                </c:pt>
                <c:pt idx="8">
                  <c:v>08.00</c:v>
                </c:pt>
                <c:pt idx="10">
                  <c:v>09.00</c:v>
                </c:pt>
                <c:pt idx="12">
                  <c:v>10.00</c:v>
                </c:pt>
                <c:pt idx="14">
                  <c:v>11.00</c:v>
                </c:pt>
                <c:pt idx="16">
                  <c:v>12.00</c:v>
                </c:pt>
                <c:pt idx="18">
                  <c:v>13.00</c:v>
                </c:pt>
                <c:pt idx="20">
                  <c:v>14.00</c:v>
                </c:pt>
                <c:pt idx="22">
                  <c:v>15.00</c:v>
                </c:pt>
                <c:pt idx="24">
                  <c:v>16.00</c:v>
                </c:pt>
                <c:pt idx="26">
                  <c:v>17.00</c:v>
                </c:pt>
                <c:pt idx="28">
                  <c:v>18.00</c:v>
                </c:pt>
                <c:pt idx="30">
                  <c:v>19.00</c:v>
                </c:pt>
                <c:pt idx="32">
                  <c:v>20.00</c:v>
                </c:pt>
                <c:pt idx="34">
                  <c:v>21.00</c:v>
                </c:pt>
                <c:pt idx="36">
                  <c:v>22.00</c:v>
                </c:pt>
                <c:pt idx="38">
                  <c:v>23.00</c:v>
                </c:pt>
                <c:pt idx="40">
                  <c:v>24.00</c:v>
                </c:pt>
                <c:pt idx="42">
                  <c:v>01.00</c:v>
                </c:pt>
                <c:pt idx="44">
                  <c:v>02.00</c:v>
                </c:pt>
                <c:pt idx="46">
                  <c:v>03.00</c:v>
                </c:pt>
                <c:pt idx="47">
                  <c:v>03.30</c:v>
                </c:pt>
              </c:strCache>
            </c:strRef>
          </c:cat>
          <c:val>
            <c:numRef>
              <c:f>[1]Sheet2!$W$25:$W$72</c:f>
              <c:numCache>
                <c:formatCode>General</c:formatCode>
                <c:ptCount val="48"/>
                <c:pt idx="0">
                  <c:v>99.8543406666914</c:v>
                </c:pt>
                <c:pt idx="1">
                  <c:v>99.262864425459213</c:v>
                </c:pt>
                <c:pt idx="2">
                  <c:v>98.375185603371449</c:v>
                </c:pt>
                <c:pt idx="3">
                  <c:v>92.532732860659053</c:v>
                </c:pt>
                <c:pt idx="4">
                  <c:v>85.125376120410252</c:v>
                </c:pt>
                <c:pt idx="5">
                  <c:v>64.647884863895442</c:v>
                </c:pt>
                <c:pt idx="6">
                  <c:v>44.682752810689919</c:v>
                </c:pt>
                <c:pt idx="7">
                  <c:v>19.692164003983386</c:v>
                </c:pt>
                <c:pt idx="8">
                  <c:v>9.7792957491097638</c:v>
                </c:pt>
                <c:pt idx="9">
                  <c:v>5.4491143221601535</c:v>
                </c:pt>
                <c:pt idx="10">
                  <c:v>3.0390300904700087</c:v>
                </c:pt>
                <c:pt idx="11">
                  <c:v>2.3908928115039427</c:v>
                </c:pt>
                <c:pt idx="12">
                  <c:v>2.6689521667844645</c:v>
                </c:pt>
                <c:pt idx="13">
                  <c:v>1.0697495160293078</c:v>
                </c:pt>
                <c:pt idx="14">
                  <c:v>1.3921721262921793</c:v>
                </c:pt>
                <c:pt idx="15">
                  <c:v>0.92409373309757881</c:v>
                </c:pt>
                <c:pt idx="16">
                  <c:v>1.5367963310742219</c:v>
                </c:pt>
                <c:pt idx="17">
                  <c:v>2.4237207560242262</c:v>
                </c:pt>
                <c:pt idx="18">
                  <c:v>7.2367429526926772</c:v>
                </c:pt>
                <c:pt idx="19">
                  <c:v>8.9803812881389273</c:v>
                </c:pt>
                <c:pt idx="20">
                  <c:v>12.400768298234551</c:v>
                </c:pt>
                <c:pt idx="21">
                  <c:v>14.51966488286148</c:v>
                </c:pt>
                <c:pt idx="22">
                  <c:v>16.093218545357807</c:v>
                </c:pt>
                <c:pt idx="23">
                  <c:v>14.891463892852775</c:v>
                </c:pt>
                <c:pt idx="24">
                  <c:v>14.984385474671861</c:v>
                </c:pt>
                <c:pt idx="25">
                  <c:v>9.3988403326454897</c:v>
                </c:pt>
                <c:pt idx="26">
                  <c:v>7.1449913339212845</c:v>
                </c:pt>
                <c:pt idx="27">
                  <c:v>5.7426547238245904</c:v>
                </c:pt>
                <c:pt idx="28">
                  <c:v>4.2443562438028506</c:v>
                </c:pt>
                <c:pt idx="29">
                  <c:v>2.5005462531772342</c:v>
                </c:pt>
                <c:pt idx="30">
                  <c:v>3.0653501431209085</c:v>
                </c:pt>
                <c:pt idx="31">
                  <c:v>2.1080582074515481</c:v>
                </c:pt>
                <c:pt idx="32">
                  <c:v>3.7950758551381147</c:v>
                </c:pt>
                <c:pt idx="33">
                  <c:v>5.2225222002839695</c:v>
                </c:pt>
                <c:pt idx="34">
                  <c:v>12.280640234009526</c:v>
                </c:pt>
                <c:pt idx="35">
                  <c:v>19.675785255316342</c:v>
                </c:pt>
                <c:pt idx="36">
                  <c:v>49.562817850484961</c:v>
                </c:pt>
                <c:pt idx="37">
                  <c:v>60.501004499468479</c:v>
                </c:pt>
                <c:pt idx="38">
                  <c:v>82.819990472139651</c:v>
                </c:pt>
                <c:pt idx="39">
                  <c:v>89.681055930994859</c:v>
                </c:pt>
                <c:pt idx="40">
                  <c:v>97.447730614793628</c:v>
                </c:pt>
                <c:pt idx="41">
                  <c:v>98.587380514096637</c:v>
                </c:pt>
                <c:pt idx="42">
                  <c:v>99.256049849231047</c:v>
                </c:pt>
                <c:pt idx="43">
                  <c:v>99.259241785760523</c:v>
                </c:pt>
                <c:pt idx="44">
                  <c:v>99.368508714418965</c:v>
                </c:pt>
                <c:pt idx="45">
                  <c:v>99.381550527957643</c:v>
                </c:pt>
                <c:pt idx="46">
                  <c:v>99.602939735976548</c:v>
                </c:pt>
                <c:pt idx="47">
                  <c:v>99.728523061404857</c:v>
                </c:pt>
              </c:numCache>
            </c:numRef>
          </c:val>
        </c:ser>
        <c:ser>
          <c:idx val="4"/>
          <c:order val="4"/>
          <c:tx>
            <c:strRef>
              <c:f>[1]Sheet2!$X$24</c:f>
              <c:strCache>
                <c:ptCount val="1"/>
                <c:pt idx="0">
                  <c:v>Free time</c:v>
                </c:pt>
              </c:strCache>
            </c:strRef>
          </c:tx>
          <c:spPr>
            <a:solidFill>
              <a:srgbClr val="FFFF00"/>
            </a:solidFill>
          </c:spPr>
          <c:cat>
            <c:strRef>
              <c:f>[1]Sheet2!$S$25:$S$72</c:f>
              <c:strCache>
                <c:ptCount val="48"/>
                <c:pt idx="0">
                  <c:v>04.00</c:v>
                </c:pt>
                <c:pt idx="2">
                  <c:v>05.00</c:v>
                </c:pt>
                <c:pt idx="4">
                  <c:v>06.00</c:v>
                </c:pt>
                <c:pt idx="6">
                  <c:v>07.00</c:v>
                </c:pt>
                <c:pt idx="8">
                  <c:v>08.00</c:v>
                </c:pt>
                <c:pt idx="10">
                  <c:v>09.00</c:v>
                </c:pt>
                <c:pt idx="12">
                  <c:v>10.00</c:v>
                </c:pt>
                <c:pt idx="14">
                  <c:v>11.00</c:v>
                </c:pt>
                <c:pt idx="16">
                  <c:v>12.00</c:v>
                </c:pt>
                <c:pt idx="18">
                  <c:v>13.00</c:v>
                </c:pt>
                <c:pt idx="20">
                  <c:v>14.00</c:v>
                </c:pt>
                <c:pt idx="22">
                  <c:v>15.00</c:v>
                </c:pt>
                <c:pt idx="24">
                  <c:v>16.00</c:v>
                </c:pt>
                <c:pt idx="26">
                  <c:v>17.00</c:v>
                </c:pt>
                <c:pt idx="28">
                  <c:v>18.00</c:v>
                </c:pt>
                <c:pt idx="30">
                  <c:v>19.00</c:v>
                </c:pt>
                <c:pt idx="32">
                  <c:v>20.00</c:v>
                </c:pt>
                <c:pt idx="34">
                  <c:v>21.00</c:v>
                </c:pt>
                <c:pt idx="36">
                  <c:v>22.00</c:v>
                </c:pt>
                <c:pt idx="38">
                  <c:v>23.00</c:v>
                </c:pt>
                <c:pt idx="40">
                  <c:v>24.00</c:v>
                </c:pt>
                <c:pt idx="42">
                  <c:v>01.00</c:v>
                </c:pt>
                <c:pt idx="44">
                  <c:v>02.00</c:v>
                </c:pt>
                <c:pt idx="46">
                  <c:v>03.00</c:v>
                </c:pt>
                <c:pt idx="47">
                  <c:v>03.30</c:v>
                </c:pt>
              </c:strCache>
            </c:strRef>
          </c:cat>
          <c:val>
            <c:numRef>
              <c:f>[1]Sheet2!$X$25:$X$72</c:f>
              <c:numCache>
                <c:formatCode>General</c:formatCode>
                <c:ptCount val="48"/>
                <c:pt idx="0">
                  <c:v>0</c:v>
                </c:pt>
                <c:pt idx="1">
                  <c:v>0.18308947817058371</c:v>
                </c:pt>
                <c:pt idx="2">
                  <c:v>6.3691808727919477E-2</c:v>
                </c:pt>
                <c:pt idx="3">
                  <c:v>0.38104699896753302</c:v>
                </c:pt>
                <c:pt idx="4">
                  <c:v>0.55997064276866004</c:v>
                </c:pt>
                <c:pt idx="5">
                  <c:v>1.9212262167252645</c:v>
                </c:pt>
                <c:pt idx="6">
                  <c:v>3.1538470676989214</c:v>
                </c:pt>
                <c:pt idx="7">
                  <c:v>3.0074791626829187</c:v>
                </c:pt>
                <c:pt idx="8">
                  <c:v>2.9750444624789347</c:v>
                </c:pt>
                <c:pt idx="9">
                  <c:v>4.3907498588912945</c:v>
                </c:pt>
                <c:pt idx="10">
                  <c:v>6.3055191085137805</c:v>
                </c:pt>
                <c:pt idx="11">
                  <c:v>7.6901893510554142</c:v>
                </c:pt>
                <c:pt idx="12">
                  <c:v>8.9760652047169298</c:v>
                </c:pt>
                <c:pt idx="13">
                  <c:v>10.800080712956589</c:v>
                </c:pt>
                <c:pt idx="14">
                  <c:v>8.8966632886541603</c:v>
                </c:pt>
                <c:pt idx="15">
                  <c:v>8.9945113313064358</c:v>
                </c:pt>
                <c:pt idx="16">
                  <c:v>10.947568113530011</c:v>
                </c:pt>
                <c:pt idx="17">
                  <c:v>13.256961536742473</c:v>
                </c:pt>
                <c:pt idx="18">
                  <c:v>10.420156459093224</c:v>
                </c:pt>
                <c:pt idx="19">
                  <c:v>12.378310708399768</c:v>
                </c:pt>
                <c:pt idx="20">
                  <c:v>11.677949865949989</c:v>
                </c:pt>
                <c:pt idx="21">
                  <c:v>14.128170210021818</c:v>
                </c:pt>
                <c:pt idx="22">
                  <c:v>18.265789868086863</c:v>
                </c:pt>
                <c:pt idx="23">
                  <c:v>21.01505364827019</c:v>
                </c:pt>
                <c:pt idx="24">
                  <c:v>21.699156439043591</c:v>
                </c:pt>
                <c:pt idx="25">
                  <c:v>21.535426752115132</c:v>
                </c:pt>
                <c:pt idx="26">
                  <c:v>22.808663451815033</c:v>
                </c:pt>
                <c:pt idx="27">
                  <c:v>24.426322616799705</c:v>
                </c:pt>
                <c:pt idx="28">
                  <c:v>23.309586985695187</c:v>
                </c:pt>
                <c:pt idx="29">
                  <c:v>23.323367306051033</c:v>
                </c:pt>
                <c:pt idx="30">
                  <c:v>21.305746969406886</c:v>
                </c:pt>
                <c:pt idx="31">
                  <c:v>19.372341970606325</c:v>
                </c:pt>
                <c:pt idx="32">
                  <c:v>17.776998738241833</c:v>
                </c:pt>
                <c:pt idx="33">
                  <c:v>12.79618314104029</c:v>
                </c:pt>
                <c:pt idx="34">
                  <c:v>9.5699793223083205</c:v>
                </c:pt>
                <c:pt idx="35">
                  <c:v>9.6777234561131831</c:v>
                </c:pt>
                <c:pt idx="36">
                  <c:v>6.5959321604550345</c:v>
                </c:pt>
                <c:pt idx="37">
                  <c:v>6.5705769983639373</c:v>
                </c:pt>
                <c:pt idx="38">
                  <c:v>3.5551785613503202</c:v>
                </c:pt>
                <c:pt idx="39">
                  <c:v>2.4605332700406271</c:v>
                </c:pt>
                <c:pt idx="40">
                  <c:v>0.72954391158139065</c:v>
                </c:pt>
                <c:pt idx="41">
                  <c:v>0.59069041764131625</c:v>
                </c:pt>
                <c:pt idx="42">
                  <c:v>9.9727015538464154E-3</c:v>
                </c:pt>
                <c:pt idx="43">
                  <c:v>0</c:v>
                </c:pt>
                <c:pt idx="44">
                  <c:v>0</c:v>
                </c:pt>
                <c:pt idx="45">
                  <c:v>0</c:v>
                </c:pt>
                <c:pt idx="46">
                  <c:v>0</c:v>
                </c:pt>
                <c:pt idx="47">
                  <c:v>0</c:v>
                </c:pt>
              </c:numCache>
            </c:numRef>
          </c:val>
        </c:ser>
        <c:ser>
          <c:idx val="5"/>
          <c:order val="5"/>
          <c:tx>
            <c:strRef>
              <c:f>[1]Sheet2!$Y$24</c:f>
              <c:strCache>
                <c:ptCount val="1"/>
                <c:pt idx="0">
                  <c:v>TV</c:v>
                </c:pt>
              </c:strCache>
            </c:strRef>
          </c:tx>
          <c:spPr>
            <a:solidFill>
              <a:schemeClr val="tx1">
                <a:lumMod val="50000"/>
                <a:lumOff val="50000"/>
              </a:schemeClr>
            </a:solidFill>
          </c:spPr>
          <c:cat>
            <c:strRef>
              <c:f>[1]Sheet2!$S$25:$S$72</c:f>
              <c:strCache>
                <c:ptCount val="48"/>
                <c:pt idx="0">
                  <c:v>04.00</c:v>
                </c:pt>
                <c:pt idx="2">
                  <c:v>05.00</c:v>
                </c:pt>
                <c:pt idx="4">
                  <c:v>06.00</c:v>
                </c:pt>
                <c:pt idx="6">
                  <c:v>07.00</c:v>
                </c:pt>
                <c:pt idx="8">
                  <c:v>08.00</c:v>
                </c:pt>
                <c:pt idx="10">
                  <c:v>09.00</c:v>
                </c:pt>
                <c:pt idx="12">
                  <c:v>10.00</c:v>
                </c:pt>
                <c:pt idx="14">
                  <c:v>11.00</c:v>
                </c:pt>
                <c:pt idx="16">
                  <c:v>12.00</c:v>
                </c:pt>
                <c:pt idx="18">
                  <c:v>13.00</c:v>
                </c:pt>
                <c:pt idx="20">
                  <c:v>14.00</c:v>
                </c:pt>
                <c:pt idx="22">
                  <c:v>15.00</c:v>
                </c:pt>
                <c:pt idx="24">
                  <c:v>16.00</c:v>
                </c:pt>
                <c:pt idx="26">
                  <c:v>17.00</c:v>
                </c:pt>
                <c:pt idx="28">
                  <c:v>18.00</c:v>
                </c:pt>
                <c:pt idx="30">
                  <c:v>19.00</c:v>
                </c:pt>
                <c:pt idx="32">
                  <c:v>20.00</c:v>
                </c:pt>
                <c:pt idx="34">
                  <c:v>21.00</c:v>
                </c:pt>
                <c:pt idx="36">
                  <c:v>22.00</c:v>
                </c:pt>
                <c:pt idx="38">
                  <c:v>23.00</c:v>
                </c:pt>
                <c:pt idx="40">
                  <c:v>24.00</c:v>
                </c:pt>
                <c:pt idx="42">
                  <c:v>01.00</c:v>
                </c:pt>
                <c:pt idx="44">
                  <c:v>02.00</c:v>
                </c:pt>
                <c:pt idx="46">
                  <c:v>03.00</c:v>
                </c:pt>
                <c:pt idx="47">
                  <c:v>03.30</c:v>
                </c:pt>
              </c:strCache>
            </c:strRef>
          </c:cat>
          <c:val>
            <c:numRef>
              <c:f>[1]Sheet2!$Y$25:$Y$72</c:f>
              <c:numCache>
                <c:formatCode>General</c:formatCode>
                <c:ptCount val="48"/>
                <c:pt idx="0">
                  <c:v>0</c:v>
                </c:pt>
                <c:pt idx="1">
                  <c:v>0</c:v>
                </c:pt>
                <c:pt idx="2">
                  <c:v>3.4302208251895935E-2</c:v>
                </c:pt>
                <c:pt idx="3">
                  <c:v>0.20871287413443868</c:v>
                </c:pt>
                <c:pt idx="4">
                  <c:v>0.26792845432142581</c:v>
                </c:pt>
                <c:pt idx="5">
                  <c:v>0.37089578004297408</c:v>
                </c:pt>
                <c:pt idx="6">
                  <c:v>0.30161086899246897</c:v>
                </c:pt>
                <c:pt idx="7">
                  <c:v>1.4433232095611477</c:v>
                </c:pt>
                <c:pt idx="8">
                  <c:v>1.0778444237726086</c:v>
                </c:pt>
                <c:pt idx="9">
                  <c:v>1.160600996438701</c:v>
                </c:pt>
                <c:pt idx="10">
                  <c:v>1.5027358895161107</c:v>
                </c:pt>
                <c:pt idx="11">
                  <c:v>1.843434755566197</c:v>
                </c:pt>
                <c:pt idx="12">
                  <c:v>2.3427784210229348</c:v>
                </c:pt>
                <c:pt idx="13">
                  <c:v>2.6946830716510553</c:v>
                </c:pt>
                <c:pt idx="14">
                  <c:v>3.1987544181216232</c:v>
                </c:pt>
                <c:pt idx="15">
                  <c:v>3.9686412028082949</c:v>
                </c:pt>
                <c:pt idx="16">
                  <c:v>5.9229979116832352</c:v>
                </c:pt>
                <c:pt idx="17">
                  <c:v>5.4579232015904457</c:v>
                </c:pt>
                <c:pt idx="18">
                  <c:v>3.3475521142936335</c:v>
                </c:pt>
                <c:pt idx="19">
                  <c:v>2.8651352856910699</c:v>
                </c:pt>
                <c:pt idx="20">
                  <c:v>4.1845135624347707</c:v>
                </c:pt>
                <c:pt idx="21">
                  <c:v>6.073386529073673</c:v>
                </c:pt>
                <c:pt idx="22">
                  <c:v>8.8038492408377511</c:v>
                </c:pt>
                <c:pt idx="23">
                  <c:v>9.1705072711592841</c:v>
                </c:pt>
                <c:pt idx="24">
                  <c:v>6.5660953737226784</c:v>
                </c:pt>
                <c:pt idx="25">
                  <c:v>9.9482505201607889</c:v>
                </c:pt>
                <c:pt idx="26">
                  <c:v>12.107060395451848</c:v>
                </c:pt>
                <c:pt idx="27">
                  <c:v>13.485389789772714</c:v>
                </c:pt>
                <c:pt idx="28">
                  <c:v>13.737724458230931</c:v>
                </c:pt>
                <c:pt idx="29">
                  <c:v>15.622623297880256</c:v>
                </c:pt>
                <c:pt idx="30">
                  <c:v>13.575479483167522</c:v>
                </c:pt>
                <c:pt idx="31">
                  <c:v>12.719139586179002</c:v>
                </c:pt>
                <c:pt idx="32">
                  <c:v>13.301252071049372</c:v>
                </c:pt>
                <c:pt idx="33">
                  <c:v>15.272990710088116</c:v>
                </c:pt>
                <c:pt idx="34">
                  <c:v>18.935683823877035</c:v>
                </c:pt>
                <c:pt idx="35">
                  <c:v>24.610123961803691</c:v>
                </c:pt>
                <c:pt idx="36">
                  <c:v>21.12429365250491</c:v>
                </c:pt>
                <c:pt idx="37">
                  <c:v>19.633607080015491</c:v>
                </c:pt>
                <c:pt idx="38">
                  <c:v>7.4464514676588704</c:v>
                </c:pt>
                <c:pt idx="39">
                  <c:v>5.3873591529711424</c:v>
                </c:pt>
                <c:pt idx="40">
                  <c:v>0.38378459734084303</c:v>
                </c:pt>
                <c:pt idx="41">
                  <c:v>0.38931806481145259</c:v>
                </c:pt>
                <c:pt idx="42">
                  <c:v>0.13603803006045395</c:v>
                </c:pt>
                <c:pt idx="43">
                  <c:v>0.13603803006045395</c:v>
                </c:pt>
                <c:pt idx="44">
                  <c:v>0.13603803006045395</c:v>
                </c:pt>
                <c:pt idx="45">
                  <c:v>0.13603803006045395</c:v>
                </c:pt>
                <c:pt idx="46">
                  <c:v>0.13603803006045395</c:v>
                </c:pt>
                <c:pt idx="47">
                  <c:v>0.13603803006045395</c:v>
                </c:pt>
              </c:numCache>
            </c:numRef>
          </c:val>
        </c:ser>
        <c:ser>
          <c:idx val="6"/>
          <c:order val="6"/>
          <c:tx>
            <c:strRef>
              <c:f>[1]Sheet2!$Z$24</c:f>
              <c:strCache>
                <c:ptCount val="1"/>
                <c:pt idx="0">
                  <c:v>Other</c:v>
                </c:pt>
              </c:strCache>
            </c:strRef>
          </c:tx>
          <c:cat>
            <c:strRef>
              <c:f>[1]Sheet2!$S$25:$S$72</c:f>
              <c:strCache>
                <c:ptCount val="48"/>
                <c:pt idx="0">
                  <c:v>04.00</c:v>
                </c:pt>
                <c:pt idx="2">
                  <c:v>05.00</c:v>
                </c:pt>
                <c:pt idx="4">
                  <c:v>06.00</c:v>
                </c:pt>
                <c:pt idx="6">
                  <c:v>07.00</c:v>
                </c:pt>
                <c:pt idx="8">
                  <c:v>08.00</c:v>
                </c:pt>
                <c:pt idx="10">
                  <c:v>09.00</c:v>
                </c:pt>
                <c:pt idx="12">
                  <c:v>10.00</c:v>
                </c:pt>
                <c:pt idx="14">
                  <c:v>11.00</c:v>
                </c:pt>
                <c:pt idx="16">
                  <c:v>12.00</c:v>
                </c:pt>
                <c:pt idx="18">
                  <c:v>13.00</c:v>
                </c:pt>
                <c:pt idx="20">
                  <c:v>14.00</c:v>
                </c:pt>
                <c:pt idx="22">
                  <c:v>15.00</c:v>
                </c:pt>
                <c:pt idx="24">
                  <c:v>16.00</c:v>
                </c:pt>
                <c:pt idx="26">
                  <c:v>17.00</c:v>
                </c:pt>
                <c:pt idx="28">
                  <c:v>18.00</c:v>
                </c:pt>
                <c:pt idx="30">
                  <c:v>19.00</c:v>
                </c:pt>
                <c:pt idx="32">
                  <c:v>20.00</c:v>
                </c:pt>
                <c:pt idx="34">
                  <c:v>21.00</c:v>
                </c:pt>
                <c:pt idx="36">
                  <c:v>22.00</c:v>
                </c:pt>
                <c:pt idx="38">
                  <c:v>23.00</c:v>
                </c:pt>
                <c:pt idx="40">
                  <c:v>24.00</c:v>
                </c:pt>
                <c:pt idx="42">
                  <c:v>01.00</c:v>
                </c:pt>
                <c:pt idx="44">
                  <c:v>02.00</c:v>
                </c:pt>
                <c:pt idx="46">
                  <c:v>03.00</c:v>
                </c:pt>
                <c:pt idx="47">
                  <c:v>03.30</c:v>
                </c:pt>
              </c:strCache>
            </c:strRef>
          </c:cat>
          <c:val>
            <c:numRef>
              <c:f>[1]Sheet2!$Z$25:$Z$72</c:f>
              <c:numCache>
                <c:formatCode>General</c:formatCode>
                <c:ptCount val="48"/>
                <c:pt idx="0">
                  <c:v>0</c:v>
                </c:pt>
                <c:pt idx="1">
                  <c:v>0</c:v>
                </c:pt>
                <c:pt idx="2">
                  <c:v>0</c:v>
                </c:pt>
                <c:pt idx="3">
                  <c:v>0</c:v>
                </c:pt>
                <c:pt idx="4">
                  <c:v>0</c:v>
                </c:pt>
                <c:pt idx="5">
                  <c:v>0</c:v>
                </c:pt>
                <c:pt idx="6">
                  <c:v>0</c:v>
                </c:pt>
                <c:pt idx="7">
                  <c:v>0</c:v>
                </c:pt>
                <c:pt idx="8">
                  <c:v>0</c:v>
                </c:pt>
                <c:pt idx="9">
                  <c:v>0</c:v>
                </c:pt>
                <c:pt idx="10">
                  <c:v>5.3486926641268799E-2</c:v>
                </c:pt>
                <c:pt idx="11">
                  <c:v>0.23225988052263988</c:v>
                </c:pt>
                <c:pt idx="12">
                  <c:v>5.3549189935617483E-2</c:v>
                </c:pt>
                <c:pt idx="13">
                  <c:v>5.3484831643975987E-2</c:v>
                </c:pt>
                <c:pt idx="14">
                  <c:v>5.3632627701291527E-2</c:v>
                </c:pt>
                <c:pt idx="15">
                  <c:v>5.3377067023643393E-2</c:v>
                </c:pt>
                <c:pt idx="16">
                  <c:v>0</c:v>
                </c:pt>
                <c:pt idx="17">
                  <c:v>0</c:v>
                </c:pt>
                <c:pt idx="18">
                  <c:v>0</c:v>
                </c:pt>
                <c:pt idx="19">
                  <c:v>0</c:v>
                </c:pt>
                <c:pt idx="20">
                  <c:v>0</c:v>
                </c:pt>
                <c:pt idx="21">
                  <c:v>0</c:v>
                </c:pt>
                <c:pt idx="22">
                  <c:v>0</c:v>
                </c:pt>
                <c:pt idx="23">
                  <c:v>0</c:v>
                </c:pt>
                <c:pt idx="24">
                  <c:v>0</c:v>
                </c:pt>
                <c:pt idx="25">
                  <c:v>0</c:v>
                </c:pt>
                <c:pt idx="26">
                  <c:v>5.3469210325592424E-2</c:v>
                </c:pt>
                <c:pt idx="27">
                  <c:v>5.3503818680425086E-2</c:v>
                </c:pt>
                <c:pt idx="28">
                  <c:v>5.3582443852681343E-2</c:v>
                </c:pt>
                <c:pt idx="29">
                  <c:v>5.3298696833893024E-2</c:v>
                </c:pt>
                <c:pt idx="30">
                  <c:v>5.3428746819744036E-2</c:v>
                </c:pt>
                <c:pt idx="31">
                  <c:v>5.3240393549580885E-2</c:v>
                </c:pt>
                <c:pt idx="32">
                  <c:v>0</c:v>
                </c:pt>
                <c:pt idx="33">
                  <c:v>0</c:v>
                </c:pt>
                <c:pt idx="34">
                  <c:v>7.6156330813076975E-2</c:v>
                </c:pt>
                <c:pt idx="35">
                  <c:v>6.6119848952950797E-2</c:v>
                </c:pt>
                <c:pt idx="36">
                  <c:v>0.16961758658434384</c:v>
                </c:pt>
                <c:pt idx="37">
                  <c:v>0.32027443700146874</c:v>
                </c:pt>
                <c:pt idx="38">
                  <c:v>0</c:v>
                </c:pt>
                <c:pt idx="39">
                  <c:v>0</c:v>
                </c:pt>
                <c:pt idx="40">
                  <c:v>0</c:v>
                </c:pt>
                <c:pt idx="41">
                  <c:v>0</c:v>
                </c:pt>
                <c:pt idx="42">
                  <c:v>0</c:v>
                </c:pt>
                <c:pt idx="43">
                  <c:v>0</c:v>
                </c:pt>
                <c:pt idx="44">
                  <c:v>0</c:v>
                </c:pt>
                <c:pt idx="45">
                  <c:v>0</c:v>
                </c:pt>
                <c:pt idx="46">
                  <c:v>0</c:v>
                </c:pt>
                <c:pt idx="47">
                  <c:v>0</c:v>
                </c:pt>
              </c:numCache>
            </c:numRef>
          </c:val>
        </c:ser>
        <c:axId val="111803008"/>
        <c:axId val="112210688"/>
      </c:areaChart>
      <c:catAx>
        <c:axId val="111803008"/>
        <c:scaling>
          <c:orientation val="minMax"/>
        </c:scaling>
        <c:axPos val="b"/>
        <c:title>
          <c:tx>
            <c:rich>
              <a:bodyPr/>
              <a:lstStyle/>
              <a:p>
                <a:pPr>
                  <a:defRPr/>
                </a:pPr>
                <a:r>
                  <a:rPr lang="en-US" sz="1000" b="1" i="0" u="none" strike="noStrike" baseline="0">
                    <a:effectLst/>
                  </a:rPr>
                  <a:t>Hour</a:t>
                </a:r>
                <a:endParaRPr lang="sv-SE"/>
              </a:p>
            </c:rich>
          </c:tx>
          <c:layout/>
        </c:title>
        <c:numFmt formatCode="General" sourceLinked="1"/>
        <c:tickLblPos val="nextTo"/>
        <c:txPr>
          <a:bodyPr/>
          <a:lstStyle/>
          <a:p>
            <a:pPr>
              <a:defRPr sz="800" baseline="0">
                <a:latin typeface="+mj-lt"/>
              </a:defRPr>
            </a:pPr>
            <a:endParaRPr lang="en-US"/>
          </a:p>
        </c:txPr>
        <c:crossAx val="112210688"/>
        <c:crosses val="autoZero"/>
        <c:auto val="1"/>
        <c:lblAlgn val="ctr"/>
        <c:lblOffset val="100"/>
        <c:tickLblSkip val="4"/>
        <c:tickMarkSkip val="4"/>
      </c:catAx>
      <c:valAx>
        <c:axId val="112210688"/>
        <c:scaling>
          <c:orientation val="minMax"/>
        </c:scaling>
        <c:axPos val="l"/>
        <c:majorGridlines/>
        <c:numFmt formatCode="0%" sourceLinked="1"/>
        <c:tickLblPos val="nextTo"/>
        <c:txPr>
          <a:bodyPr/>
          <a:lstStyle/>
          <a:p>
            <a:pPr>
              <a:defRPr sz="800" baseline="0">
                <a:latin typeface="Times New Roman" pitchFamily="18" charset="0"/>
              </a:defRPr>
            </a:pPr>
            <a:endParaRPr lang="en-US"/>
          </a:p>
        </c:txPr>
        <c:crossAx val="111803008"/>
        <c:crosses val="autoZero"/>
        <c:crossBetween val="midCat"/>
      </c:valAx>
    </c:plotArea>
    <c:plotVisOnly val="1"/>
    <c:dispBlanksAs val="zero"/>
  </c:chart>
  <c:spPr>
    <a:ln>
      <a:solidFill>
        <a:srgbClr val="4F81BD"/>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a:latin typeface="+mj-lt"/>
              </a:defRPr>
            </a:pPr>
            <a:r>
              <a:rPr lang="en-GB" sz="1000" baseline="0" dirty="0">
                <a:latin typeface="+mj-lt"/>
                <a:cs typeface="Times New Roman" pitchFamily="18" charset="0"/>
              </a:rPr>
              <a:t>Albanian </a:t>
            </a:r>
            <a:r>
              <a:rPr lang="en-GB" sz="1000" baseline="0" dirty="0" smtClean="0">
                <a:solidFill>
                  <a:srgbClr val="C00000"/>
                </a:solidFill>
                <a:latin typeface="+mj-lt"/>
                <a:cs typeface="Times New Roman" pitchFamily="18" charset="0"/>
              </a:rPr>
              <a:t>Men</a:t>
            </a:r>
            <a:r>
              <a:rPr lang="en-GB" sz="1000" baseline="0" dirty="0" smtClean="0">
                <a:latin typeface="+mj-lt"/>
                <a:cs typeface="Times New Roman" pitchFamily="18" charset="0"/>
              </a:rPr>
              <a:t> aged </a:t>
            </a:r>
            <a:r>
              <a:rPr lang="en-GB" sz="1000" baseline="0" dirty="0">
                <a:latin typeface="+mj-lt"/>
                <a:cs typeface="Times New Roman" pitchFamily="18" charset="0"/>
              </a:rPr>
              <a:t>20-74, weekdays</a:t>
            </a:r>
            <a:endParaRPr lang="en-GB" sz="1000" dirty="0">
              <a:latin typeface="+mj-lt"/>
              <a:cs typeface="Times New Roman" pitchFamily="18" charset="0"/>
            </a:endParaRPr>
          </a:p>
        </c:rich>
      </c:tx>
      <c:layout>
        <c:manualLayout>
          <c:xMode val="edge"/>
          <c:yMode val="edge"/>
          <c:x val="0.24028127734033289"/>
          <c:y val="2.1746135899679216E-2"/>
        </c:manualLayout>
      </c:layout>
    </c:title>
    <c:plotArea>
      <c:layout>
        <c:manualLayout>
          <c:layoutTarget val="inner"/>
          <c:xMode val="edge"/>
          <c:yMode val="edge"/>
          <c:x val="0.10948169252203316"/>
          <c:y val="0.11129207383279049"/>
          <c:w val="0.84081651821355363"/>
          <c:h val="0.76071327810408362"/>
        </c:manualLayout>
      </c:layout>
      <c:areaChart>
        <c:grouping val="percentStacked"/>
        <c:ser>
          <c:idx val="0"/>
          <c:order val="0"/>
          <c:tx>
            <c:strRef>
              <c:f>[1]Sheet2!$K$24</c:f>
              <c:strCache>
                <c:ptCount val="1"/>
                <c:pt idx="0">
                  <c:v>Paid work &amp; Study</c:v>
                </c:pt>
              </c:strCache>
            </c:strRef>
          </c:tx>
          <c:spPr>
            <a:solidFill>
              <a:srgbClr val="C0504D">
                <a:lumMod val="40000"/>
                <a:lumOff val="60000"/>
              </a:srgbClr>
            </a:solidFill>
          </c:spPr>
          <c:cat>
            <c:strRef>
              <c:f>[1]Sheet2!$J$25:$J$72</c:f>
              <c:strCache>
                <c:ptCount val="48"/>
                <c:pt idx="0">
                  <c:v>04.00</c:v>
                </c:pt>
                <c:pt idx="2">
                  <c:v>05.00</c:v>
                </c:pt>
                <c:pt idx="4">
                  <c:v>06.00</c:v>
                </c:pt>
                <c:pt idx="6">
                  <c:v>07.00</c:v>
                </c:pt>
                <c:pt idx="8">
                  <c:v>08.00</c:v>
                </c:pt>
                <c:pt idx="10">
                  <c:v>09.00</c:v>
                </c:pt>
                <c:pt idx="12">
                  <c:v>10.00</c:v>
                </c:pt>
                <c:pt idx="14">
                  <c:v>11.00</c:v>
                </c:pt>
                <c:pt idx="16">
                  <c:v>12.00</c:v>
                </c:pt>
                <c:pt idx="18">
                  <c:v>13.00</c:v>
                </c:pt>
                <c:pt idx="20">
                  <c:v>14.00</c:v>
                </c:pt>
                <c:pt idx="22">
                  <c:v>15.00</c:v>
                </c:pt>
                <c:pt idx="24">
                  <c:v>16.00</c:v>
                </c:pt>
                <c:pt idx="26">
                  <c:v>17.00</c:v>
                </c:pt>
                <c:pt idx="28">
                  <c:v>18.00</c:v>
                </c:pt>
                <c:pt idx="30">
                  <c:v>19.00</c:v>
                </c:pt>
                <c:pt idx="32">
                  <c:v>20.00</c:v>
                </c:pt>
                <c:pt idx="34">
                  <c:v>21.00</c:v>
                </c:pt>
                <c:pt idx="36">
                  <c:v>22.00</c:v>
                </c:pt>
                <c:pt idx="38">
                  <c:v>23.00</c:v>
                </c:pt>
                <c:pt idx="40">
                  <c:v>24.00</c:v>
                </c:pt>
                <c:pt idx="42">
                  <c:v>01.00</c:v>
                </c:pt>
                <c:pt idx="44">
                  <c:v>02.00</c:v>
                </c:pt>
                <c:pt idx="46">
                  <c:v>03.00</c:v>
                </c:pt>
                <c:pt idx="47">
                  <c:v>03.30</c:v>
                </c:pt>
              </c:strCache>
            </c:strRef>
          </c:cat>
          <c:val>
            <c:numRef>
              <c:f>[1]Sheet2!$K$25:$K$72</c:f>
              <c:numCache>
                <c:formatCode>General</c:formatCode>
                <c:ptCount val="48"/>
                <c:pt idx="0">
                  <c:v>0.71834009714377134</c:v>
                </c:pt>
                <c:pt idx="1">
                  <c:v>1.1738974065443339</c:v>
                </c:pt>
                <c:pt idx="2">
                  <c:v>1.0458961234826358</c:v>
                </c:pt>
                <c:pt idx="3">
                  <c:v>2.6441452912826802</c:v>
                </c:pt>
                <c:pt idx="4">
                  <c:v>5.5274441829198082</c:v>
                </c:pt>
                <c:pt idx="5">
                  <c:v>13.182816598152298</c:v>
                </c:pt>
                <c:pt idx="6">
                  <c:v>27.374556282067086</c:v>
                </c:pt>
                <c:pt idx="7">
                  <c:v>40.42568002771889</c:v>
                </c:pt>
                <c:pt idx="8">
                  <c:v>55.672428582466146</c:v>
                </c:pt>
                <c:pt idx="9">
                  <c:v>59.376112787430351</c:v>
                </c:pt>
                <c:pt idx="10">
                  <c:v>61.244633296690736</c:v>
                </c:pt>
                <c:pt idx="11">
                  <c:v>63.91903641216971</c:v>
                </c:pt>
                <c:pt idx="12">
                  <c:v>59.520314109719102</c:v>
                </c:pt>
                <c:pt idx="13">
                  <c:v>63.541613904003555</c:v>
                </c:pt>
                <c:pt idx="14">
                  <c:v>63.952349068033584</c:v>
                </c:pt>
                <c:pt idx="15">
                  <c:v>64.068341694542568</c:v>
                </c:pt>
                <c:pt idx="16">
                  <c:v>52.355397883950893</c:v>
                </c:pt>
                <c:pt idx="17">
                  <c:v>50.791481631594749</c:v>
                </c:pt>
                <c:pt idx="18">
                  <c:v>47.914233084476386</c:v>
                </c:pt>
                <c:pt idx="19">
                  <c:v>47.804049767419365</c:v>
                </c:pt>
                <c:pt idx="20">
                  <c:v>49.202527307222404</c:v>
                </c:pt>
                <c:pt idx="21">
                  <c:v>49.637583143213774</c:v>
                </c:pt>
                <c:pt idx="22">
                  <c:v>49.287878362387325</c:v>
                </c:pt>
                <c:pt idx="23">
                  <c:v>48.504217349516821</c:v>
                </c:pt>
                <c:pt idx="24">
                  <c:v>46.597285878123103</c:v>
                </c:pt>
                <c:pt idx="25">
                  <c:v>36.854242468939148</c:v>
                </c:pt>
                <c:pt idx="26">
                  <c:v>31.333122400278796</c:v>
                </c:pt>
                <c:pt idx="27">
                  <c:v>26.918789639384563</c:v>
                </c:pt>
                <c:pt idx="28">
                  <c:v>20.943318708511889</c:v>
                </c:pt>
                <c:pt idx="29">
                  <c:v>19.256861863196498</c:v>
                </c:pt>
                <c:pt idx="30">
                  <c:v>17.07694745191926</c:v>
                </c:pt>
                <c:pt idx="31">
                  <c:v>14.421505506467751</c:v>
                </c:pt>
                <c:pt idx="32">
                  <c:v>10.247723303974142</c:v>
                </c:pt>
                <c:pt idx="33">
                  <c:v>7.1480016917876874</c:v>
                </c:pt>
                <c:pt idx="34">
                  <c:v>5.9839570943074492</c:v>
                </c:pt>
                <c:pt idx="35">
                  <c:v>4.8887718578309807</c:v>
                </c:pt>
                <c:pt idx="36">
                  <c:v>4.2324260959814017</c:v>
                </c:pt>
                <c:pt idx="37">
                  <c:v>3.0076029492079752</c:v>
                </c:pt>
                <c:pt idx="38">
                  <c:v>1.9010875161412291</c:v>
                </c:pt>
                <c:pt idx="39">
                  <c:v>1.7062597921268858</c:v>
                </c:pt>
                <c:pt idx="40">
                  <c:v>1.7467771373960261</c:v>
                </c:pt>
                <c:pt idx="41">
                  <c:v>1.4908519471527895</c:v>
                </c:pt>
                <c:pt idx="42">
                  <c:v>1.3544119092408287</c:v>
                </c:pt>
                <c:pt idx="43">
                  <c:v>1.3681381434293201</c:v>
                </c:pt>
                <c:pt idx="44">
                  <c:v>1.3324873945102711</c:v>
                </c:pt>
                <c:pt idx="45">
                  <c:v>1.3324873945102711</c:v>
                </c:pt>
                <c:pt idx="46">
                  <c:v>1.3822574549445668</c:v>
                </c:pt>
                <c:pt idx="47">
                  <c:v>1.16946314276189</c:v>
                </c:pt>
              </c:numCache>
            </c:numRef>
          </c:val>
        </c:ser>
        <c:ser>
          <c:idx val="1"/>
          <c:order val="1"/>
          <c:tx>
            <c:strRef>
              <c:f>[1]Sheet2!$L$24</c:f>
              <c:strCache>
                <c:ptCount val="1"/>
                <c:pt idx="0">
                  <c:v>Unpaid work</c:v>
                </c:pt>
              </c:strCache>
            </c:strRef>
          </c:tx>
          <c:spPr>
            <a:solidFill>
              <a:srgbClr val="00B050"/>
            </a:solidFill>
          </c:spPr>
          <c:cat>
            <c:strRef>
              <c:f>[1]Sheet2!$J$25:$J$72</c:f>
              <c:strCache>
                <c:ptCount val="48"/>
                <c:pt idx="0">
                  <c:v>04.00</c:v>
                </c:pt>
                <c:pt idx="2">
                  <c:v>05.00</c:v>
                </c:pt>
                <c:pt idx="4">
                  <c:v>06.00</c:v>
                </c:pt>
                <c:pt idx="6">
                  <c:v>07.00</c:v>
                </c:pt>
                <c:pt idx="8">
                  <c:v>08.00</c:v>
                </c:pt>
                <c:pt idx="10">
                  <c:v>09.00</c:v>
                </c:pt>
                <c:pt idx="12">
                  <c:v>10.00</c:v>
                </c:pt>
                <c:pt idx="14">
                  <c:v>11.00</c:v>
                </c:pt>
                <c:pt idx="16">
                  <c:v>12.00</c:v>
                </c:pt>
                <c:pt idx="18">
                  <c:v>13.00</c:v>
                </c:pt>
                <c:pt idx="20">
                  <c:v>14.00</c:v>
                </c:pt>
                <c:pt idx="22">
                  <c:v>15.00</c:v>
                </c:pt>
                <c:pt idx="24">
                  <c:v>16.00</c:v>
                </c:pt>
                <c:pt idx="26">
                  <c:v>17.00</c:v>
                </c:pt>
                <c:pt idx="28">
                  <c:v>18.00</c:v>
                </c:pt>
                <c:pt idx="30">
                  <c:v>19.00</c:v>
                </c:pt>
                <c:pt idx="32">
                  <c:v>20.00</c:v>
                </c:pt>
                <c:pt idx="34">
                  <c:v>21.00</c:v>
                </c:pt>
                <c:pt idx="36">
                  <c:v>22.00</c:v>
                </c:pt>
                <c:pt idx="38">
                  <c:v>23.00</c:v>
                </c:pt>
                <c:pt idx="40">
                  <c:v>24.00</c:v>
                </c:pt>
                <c:pt idx="42">
                  <c:v>01.00</c:v>
                </c:pt>
                <c:pt idx="44">
                  <c:v>02.00</c:v>
                </c:pt>
                <c:pt idx="46">
                  <c:v>03.00</c:v>
                </c:pt>
                <c:pt idx="47">
                  <c:v>03.30</c:v>
                </c:pt>
              </c:strCache>
            </c:strRef>
          </c:cat>
          <c:val>
            <c:numRef>
              <c:f>[1]Sheet2!$L$25:$L$72</c:f>
              <c:numCache>
                <c:formatCode>General</c:formatCode>
                <c:ptCount val="48"/>
                <c:pt idx="0">
                  <c:v>0</c:v>
                </c:pt>
                <c:pt idx="1">
                  <c:v>0.16891484929422818</c:v>
                </c:pt>
                <c:pt idx="2">
                  <c:v>0.27379231440284846</c:v>
                </c:pt>
                <c:pt idx="3">
                  <c:v>1.0419100969706798</c:v>
                </c:pt>
                <c:pt idx="4">
                  <c:v>0.94672862672039593</c:v>
                </c:pt>
                <c:pt idx="5">
                  <c:v>1.3995669587461959</c:v>
                </c:pt>
                <c:pt idx="6">
                  <c:v>3.5553350083911042</c:v>
                </c:pt>
                <c:pt idx="7">
                  <c:v>4.0204111160285265</c:v>
                </c:pt>
                <c:pt idx="8">
                  <c:v>6.4083502342322314</c:v>
                </c:pt>
                <c:pt idx="9">
                  <c:v>6.4250292749710631</c:v>
                </c:pt>
                <c:pt idx="10">
                  <c:v>8.0339579906704959</c:v>
                </c:pt>
                <c:pt idx="11">
                  <c:v>8.6180261585749509</c:v>
                </c:pt>
                <c:pt idx="12">
                  <c:v>8.6167219082506818</c:v>
                </c:pt>
                <c:pt idx="13">
                  <c:v>7.8424647389905546</c:v>
                </c:pt>
                <c:pt idx="14">
                  <c:v>8.7475834792630582</c:v>
                </c:pt>
                <c:pt idx="15">
                  <c:v>7.0496952142297094</c:v>
                </c:pt>
                <c:pt idx="16">
                  <c:v>7.3381341785727496</c:v>
                </c:pt>
                <c:pt idx="17">
                  <c:v>6.5738238067150716</c:v>
                </c:pt>
                <c:pt idx="18">
                  <c:v>4.692355393088361</c:v>
                </c:pt>
                <c:pt idx="19">
                  <c:v>3.4902281941588704</c:v>
                </c:pt>
                <c:pt idx="20">
                  <c:v>3.2924887336562194</c:v>
                </c:pt>
                <c:pt idx="21">
                  <c:v>2.8031641650043015</c:v>
                </c:pt>
                <c:pt idx="22">
                  <c:v>3.0818492547772904</c:v>
                </c:pt>
                <c:pt idx="23">
                  <c:v>3.7440519670493781</c:v>
                </c:pt>
                <c:pt idx="24">
                  <c:v>5.6456336181395486</c:v>
                </c:pt>
                <c:pt idx="25">
                  <c:v>6.3312952150011599</c:v>
                </c:pt>
                <c:pt idx="26">
                  <c:v>8.2386184822769106</c:v>
                </c:pt>
                <c:pt idx="27">
                  <c:v>8.2870327322293047</c:v>
                </c:pt>
                <c:pt idx="28">
                  <c:v>6.4879915828208023</c:v>
                </c:pt>
                <c:pt idx="29">
                  <c:v>7.5821592865921623</c:v>
                </c:pt>
                <c:pt idx="30">
                  <c:v>7.8955038966684645</c:v>
                </c:pt>
                <c:pt idx="31">
                  <c:v>7.7831195437342728</c:v>
                </c:pt>
                <c:pt idx="32">
                  <c:v>5.4917968312983039</c:v>
                </c:pt>
                <c:pt idx="33">
                  <c:v>4.0998362414552245</c:v>
                </c:pt>
                <c:pt idx="34">
                  <c:v>2.2129030048049518</c:v>
                </c:pt>
                <c:pt idx="35">
                  <c:v>2.1349429299440379</c:v>
                </c:pt>
                <c:pt idx="36">
                  <c:v>1.5247102505162295</c:v>
                </c:pt>
                <c:pt idx="37">
                  <c:v>1.7629241200873398</c:v>
                </c:pt>
                <c:pt idx="38">
                  <c:v>0.93826184272811763</c:v>
                </c:pt>
                <c:pt idx="39">
                  <c:v>2.3792157394208424E-2</c:v>
                </c:pt>
                <c:pt idx="40">
                  <c:v>0</c:v>
                </c:pt>
                <c:pt idx="41">
                  <c:v>0</c:v>
                </c:pt>
                <c:pt idx="42">
                  <c:v>0</c:v>
                </c:pt>
                <c:pt idx="43">
                  <c:v>0</c:v>
                </c:pt>
                <c:pt idx="44">
                  <c:v>0</c:v>
                </c:pt>
                <c:pt idx="45">
                  <c:v>0</c:v>
                </c:pt>
                <c:pt idx="46">
                  <c:v>0</c:v>
                </c:pt>
                <c:pt idx="47">
                  <c:v>0</c:v>
                </c:pt>
              </c:numCache>
            </c:numRef>
          </c:val>
        </c:ser>
        <c:ser>
          <c:idx val="2"/>
          <c:order val="2"/>
          <c:tx>
            <c:strRef>
              <c:f>[1]Sheet2!$M$24</c:f>
              <c:strCache>
                <c:ptCount val="1"/>
                <c:pt idx="0">
                  <c:v>Eating</c:v>
                </c:pt>
              </c:strCache>
            </c:strRef>
          </c:tx>
          <c:spPr>
            <a:solidFill>
              <a:schemeClr val="bg1"/>
            </a:solidFill>
          </c:spPr>
          <c:cat>
            <c:strRef>
              <c:f>[1]Sheet2!$J$25:$J$72</c:f>
              <c:strCache>
                <c:ptCount val="48"/>
                <c:pt idx="0">
                  <c:v>04.00</c:v>
                </c:pt>
                <c:pt idx="2">
                  <c:v>05.00</c:v>
                </c:pt>
                <c:pt idx="4">
                  <c:v>06.00</c:v>
                </c:pt>
                <c:pt idx="6">
                  <c:v>07.00</c:v>
                </c:pt>
                <c:pt idx="8">
                  <c:v>08.00</c:v>
                </c:pt>
                <c:pt idx="10">
                  <c:v>09.00</c:v>
                </c:pt>
                <c:pt idx="12">
                  <c:v>10.00</c:v>
                </c:pt>
                <c:pt idx="14">
                  <c:v>11.00</c:v>
                </c:pt>
                <c:pt idx="16">
                  <c:v>12.00</c:v>
                </c:pt>
                <c:pt idx="18">
                  <c:v>13.00</c:v>
                </c:pt>
                <c:pt idx="20">
                  <c:v>14.00</c:v>
                </c:pt>
                <c:pt idx="22">
                  <c:v>15.00</c:v>
                </c:pt>
                <c:pt idx="24">
                  <c:v>16.00</c:v>
                </c:pt>
                <c:pt idx="26">
                  <c:v>17.00</c:v>
                </c:pt>
                <c:pt idx="28">
                  <c:v>18.00</c:v>
                </c:pt>
                <c:pt idx="30">
                  <c:v>19.00</c:v>
                </c:pt>
                <c:pt idx="32">
                  <c:v>20.00</c:v>
                </c:pt>
                <c:pt idx="34">
                  <c:v>21.00</c:v>
                </c:pt>
                <c:pt idx="36">
                  <c:v>22.00</c:v>
                </c:pt>
                <c:pt idx="38">
                  <c:v>23.00</c:v>
                </c:pt>
                <c:pt idx="40">
                  <c:v>24.00</c:v>
                </c:pt>
                <c:pt idx="42">
                  <c:v>01.00</c:v>
                </c:pt>
                <c:pt idx="44">
                  <c:v>02.00</c:v>
                </c:pt>
                <c:pt idx="46">
                  <c:v>03.00</c:v>
                </c:pt>
                <c:pt idx="47">
                  <c:v>03.30</c:v>
                </c:pt>
              </c:strCache>
            </c:strRef>
          </c:cat>
          <c:val>
            <c:numRef>
              <c:f>[1]Sheet2!$M$25:$M$72</c:f>
              <c:numCache>
                <c:formatCode>General</c:formatCode>
                <c:ptCount val="48"/>
                <c:pt idx="0">
                  <c:v>0</c:v>
                </c:pt>
                <c:pt idx="1">
                  <c:v>2.6681843395132899E-2</c:v>
                </c:pt>
                <c:pt idx="2">
                  <c:v>0.29610397570056085</c:v>
                </c:pt>
                <c:pt idx="3">
                  <c:v>1.3775131201753321</c:v>
                </c:pt>
                <c:pt idx="4">
                  <c:v>2.5640072575626647</c:v>
                </c:pt>
                <c:pt idx="5">
                  <c:v>11.098967748360741</c:v>
                </c:pt>
                <c:pt idx="6">
                  <c:v>13.019386743622746</c:v>
                </c:pt>
                <c:pt idx="7">
                  <c:v>21.39950519105059</c:v>
                </c:pt>
                <c:pt idx="8">
                  <c:v>12.351184103218324</c:v>
                </c:pt>
                <c:pt idx="9">
                  <c:v>12.162260555997376</c:v>
                </c:pt>
                <c:pt idx="10">
                  <c:v>8.5877308709840747</c:v>
                </c:pt>
                <c:pt idx="11">
                  <c:v>9.3892457745513695</c:v>
                </c:pt>
                <c:pt idx="12">
                  <c:v>11.323695035036872</c:v>
                </c:pt>
                <c:pt idx="13">
                  <c:v>10.486438776968249</c:v>
                </c:pt>
                <c:pt idx="14">
                  <c:v>8.5984156838095789</c:v>
                </c:pt>
                <c:pt idx="15">
                  <c:v>7.3244395719896449</c:v>
                </c:pt>
                <c:pt idx="16">
                  <c:v>17.891275015236818</c:v>
                </c:pt>
                <c:pt idx="17">
                  <c:v>16.927672732252127</c:v>
                </c:pt>
                <c:pt idx="18">
                  <c:v>18.577020133410731</c:v>
                </c:pt>
                <c:pt idx="19">
                  <c:v>16.05570803652742</c:v>
                </c:pt>
                <c:pt idx="20">
                  <c:v>16.201986510339189</c:v>
                </c:pt>
                <c:pt idx="21">
                  <c:v>12.002331829419386</c:v>
                </c:pt>
                <c:pt idx="22">
                  <c:v>9.3237915991865048</c:v>
                </c:pt>
                <c:pt idx="23">
                  <c:v>8.1463086870340859</c:v>
                </c:pt>
                <c:pt idx="24">
                  <c:v>5.4844612689127077</c:v>
                </c:pt>
                <c:pt idx="25">
                  <c:v>13.244851056035488</c:v>
                </c:pt>
                <c:pt idx="26">
                  <c:v>12.245787179348394</c:v>
                </c:pt>
                <c:pt idx="27">
                  <c:v>12.616430426920704</c:v>
                </c:pt>
                <c:pt idx="28">
                  <c:v>10.248763904936352</c:v>
                </c:pt>
                <c:pt idx="29">
                  <c:v>16.530564113224834</c:v>
                </c:pt>
                <c:pt idx="30">
                  <c:v>15.806801562244258</c:v>
                </c:pt>
                <c:pt idx="31">
                  <c:v>18.051737939308627</c:v>
                </c:pt>
                <c:pt idx="32">
                  <c:v>26.594096044380226</c:v>
                </c:pt>
                <c:pt idx="33">
                  <c:v>27.96005238213338</c:v>
                </c:pt>
                <c:pt idx="34">
                  <c:v>27.718081827027373</c:v>
                </c:pt>
                <c:pt idx="35">
                  <c:v>17.935881202987929</c:v>
                </c:pt>
                <c:pt idx="36">
                  <c:v>6.4635789430111084</c:v>
                </c:pt>
                <c:pt idx="37">
                  <c:v>5.3284897484556657</c:v>
                </c:pt>
                <c:pt idx="38">
                  <c:v>2.1608504838455427</c:v>
                </c:pt>
                <c:pt idx="39">
                  <c:v>0.95537927535319889</c:v>
                </c:pt>
                <c:pt idx="40">
                  <c:v>0.16668970531514188</c:v>
                </c:pt>
                <c:pt idx="41">
                  <c:v>0.75238807881877401</c:v>
                </c:pt>
                <c:pt idx="42">
                  <c:v>0</c:v>
                </c:pt>
                <c:pt idx="43">
                  <c:v>0</c:v>
                </c:pt>
                <c:pt idx="44">
                  <c:v>0</c:v>
                </c:pt>
                <c:pt idx="45">
                  <c:v>0</c:v>
                </c:pt>
                <c:pt idx="46">
                  <c:v>0</c:v>
                </c:pt>
                <c:pt idx="47">
                  <c:v>0</c:v>
                </c:pt>
              </c:numCache>
            </c:numRef>
          </c:val>
        </c:ser>
        <c:ser>
          <c:idx val="3"/>
          <c:order val="3"/>
          <c:tx>
            <c:strRef>
              <c:f>[1]Sheet2!$N$24</c:f>
              <c:strCache>
                <c:ptCount val="1"/>
                <c:pt idx="0">
                  <c:v>Personal care &amp; sleeping</c:v>
                </c:pt>
              </c:strCache>
            </c:strRef>
          </c:tx>
          <c:spPr>
            <a:solidFill>
              <a:srgbClr val="0070C0"/>
            </a:solidFill>
          </c:spPr>
          <c:cat>
            <c:strRef>
              <c:f>[1]Sheet2!$J$25:$J$72</c:f>
              <c:strCache>
                <c:ptCount val="48"/>
                <c:pt idx="0">
                  <c:v>04.00</c:v>
                </c:pt>
                <c:pt idx="2">
                  <c:v>05.00</c:v>
                </c:pt>
                <c:pt idx="4">
                  <c:v>06.00</c:v>
                </c:pt>
                <c:pt idx="6">
                  <c:v>07.00</c:v>
                </c:pt>
                <c:pt idx="8">
                  <c:v>08.00</c:v>
                </c:pt>
                <c:pt idx="10">
                  <c:v>09.00</c:v>
                </c:pt>
                <c:pt idx="12">
                  <c:v>10.00</c:v>
                </c:pt>
                <c:pt idx="14">
                  <c:v>11.00</c:v>
                </c:pt>
                <c:pt idx="16">
                  <c:v>12.00</c:v>
                </c:pt>
                <c:pt idx="18">
                  <c:v>13.00</c:v>
                </c:pt>
                <c:pt idx="20">
                  <c:v>14.00</c:v>
                </c:pt>
                <c:pt idx="22">
                  <c:v>15.00</c:v>
                </c:pt>
                <c:pt idx="24">
                  <c:v>16.00</c:v>
                </c:pt>
                <c:pt idx="26">
                  <c:v>17.00</c:v>
                </c:pt>
                <c:pt idx="28">
                  <c:v>18.00</c:v>
                </c:pt>
                <c:pt idx="30">
                  <c:v>19.00</c:v>
                </c:pt>
                <c:pt idx="32">
                  <c:v>20.00</c:v>
                </c:pt>
                <c:pt idx="34">
                  <c:v>21.00</c:v>
                </c:pt>
                <c:pt idx="36">
                  <c:v>22.00</c:v>
                </c:pt>
                <c:pt idx="38">
                  <c:v>23.00</c:v>
                </c:pt>
                <c:pt idx="40">
                  <c:v>24.00</c:v>
                </c:pt>
                <c:pt idx="42">
                  <c:v>01.00</c:v>
                </c:pt>
                <c:pt idx="44">
                  <c:v>02.00</c:v>
                </c:pt>
                <c:pt idx="46">
                  <c:v>03.00</c:v>
                </c:pt>
                <c:pt idx="47">
                  <c:v>03.30</c:v>
                </c:pt>
              </c:strCache>
            </c:strRef>
          </c:cat>
          <c:val>
            <c:numRef>
              <c:f>[1]Sheet2!$N$25:$N$72</c:f>
              <c:numCache>
                <c:formatCode>General</c:formatCode>
                <c:ptCount val="48"/>
                <c:pt idx="0">
                  <c:v>99.281659902856234</c:v>
                </c:pt>
                <c:pt idx="1">
                  <c:v>98.570973912362319</c:v>
                </c:pt>
                <c:pt idx="2">
                  <c:v>97.949682539394004</c:v>
                </c:pt>
                <c:pt idx="3">
                  <c:v>94.364631354714149</c:v>
                </c:pt>
                <c:pt idx="4">
                  <c:v>89.766669479378493</c:v>
                </c:pt>
                <c:pt idx="5">
                  <c:v>71.959034002139859</c:v>
                </c:pt>
                <c:pt idx="6">
                  <c:v>51.523449176623558</c:v>
                </c:pt>
                <c:pt idx="7">
                  <c:v>26.979446169021685</c:v>
                </c:pt>
                <c:pt idx="8">
                  <c:v>17.098773824808362</c:v>
                </c:pt>
                <c:pt idx="9">
                  <c:v>12.013657944125002</c:v>
                </c:pt>
                <c:pt idx="10">
                  <c:v>9.1243350496745528</c:v>
                </c:pt>
                <c:pt idx="11">
                  <c:v>4.9087076916565424</c:v>
                </c:pt>
                <c:pt idx="12">
                  <c:v>3.7907402012370492</c:v>
                </c:pt>
                <c:pt idx="13">
                  <c:v>1.7265523335743935</c:v>
                </c:pt>
                <c:pt idx="14">
                  <c:v>2.1886398329672185</c:v>
                </c:pt>
                <c:pt idx="15">
                  <c:v>2.6341615738039352</c:v>
                </c:pt>
                <c:pt idx="16">
                  <c:v>3.1935487069560202</c:v>
                </c:pt>
                <c:pt idx="17">
                  <c:v>4.2010593668039338</c:v>
                </c:pt>
                <c:pt idx="18">
                  <c:v>7.9938683466205314</c:v>
                </c:pt>
                <c:pt idx="19">
                  <c:v>10.481693272458779</c:v>
                </c:pt>
                <c:pt idx="20">
                  <c:v>13.666266882717977</c:v>
                </c:pt>
                <c:pt idx="21">
                  <c:v>14.280908764987949</c:v>
                </c:pt>
                <c:pt idx="22">
                  <c:v>16.133745456979685</c:v>
                </c:pt>
                <c:pt idx="23">
                  <c:v>17.342145550426189</c:v>
                </c:pt>
                <c:pt idx="24">
                  <c:v>16.198543961936807</c:v>
                </c:pt>
                <c:pt idx="25">
                  <c:v>12.89609807434236</c:v>
                </c:pt>
                <c:pt idx="26">
                  <c:v>11.862630357816814</c:v>
                </c:pt>
                <c:pt idx="27">
                  <c:v>10.949563628252097</c:v>
                </c:pt>
                <c:pt idx="28">
                  <c:v>12.520939371980214</c:v>
                </c:pt>
                <c:pt idx="29">
                  <c:v>8.2197366899750044</c:v>
                </c:pt>
                <c:pt idx="30">
                  <c:v>8.0649319375597948</c:v>
                </c:pt>
                <c:pt idx="31">
                  <c:v>5.6144070824836039</c:v>
                </c:pt>
                <c:pt idx="32">
                  <c:v>6.0770661340700904</c:v>
                </c:pt>
                <c:pt idx="33">
                  <c:v>7.7883553711546014</c:v>
                </c:pt>
                <c:pt idx="34">
                  <c:v>11.60823680196359</c:v>
                </c:pt>
                <c:pt idx="35">
                  <c:v>15.41088195514453</c:v>
                </c:pt>
                <c:pt idx="36">
                  <c:v>41.081620074610299</c:v>
                </c:pt>
                <c:pt idx="37">
                  <c:v>48.597815598802043</c:v>
                </c:pt>
                <c:pt idx="38">
                  <c:v>78.630572692456028</c:v>
                </c:pt>
                <c:pt idx="39">
                  <c:v>84.814277271215687</c:v>
                </c:pt>
                <c:pt idx="40">
                  <c:v>94.335387409749558</c:v>
                </c:pt>
                <c:pt idx="41">
                  <c:v>95.894416528325394</c:v>
                </c:pt>
                <c:pt idx="42">
                  <c:v>98.179927823303558</c:v>
                </c:pt>
                <c:pt idx="43">
                  <c:v>98.343605119798468</c:v>
                </c:pt>
                <c:pt idx="44">
                  <c:v>98.524573997088638</c:v>
                </c:pt>
                <c:pt idx="45">
                  <c:v>98.524573997088638</c:v>
                </c:pt>
                <c:pt idx="46">
                  <c:v>98.474803936654169</c:v>
                </c:pt>
                <c:pt idx="47">
                  <c:v>98.68759824883702</c:v>
                </c:pt>
              </c:numCache>
            </c:numRef>
          </c:val>
        </c:ser>
        <c:ser>
          <c:idx val="4"/>
          <c:order val="4"/>
          <c:tx>
            <c:strRef>
              <c:f>[1]Sheet2!$O$24</c:f>
              <c:strCache>
                <c:ptCount val="1"/>
                <c:pt idx="0">
                  <c:v>Free time</c:v>
                </c:pt>
              </c:strCache>
            </c:strRef>
          </c:tx>
          <c:spPr>
            <a:solidFill>
              <a:srgbClr val="FFFF00"/>
            </a:solidFill>
          </c:spPr>
          <c:cat>
            <c:strRef>
              <c:f>[1]Sheet2!$J$25:$J$72</c:f>
              <c:strCache>
                <c:ptCount val="48"/>
                <c:pt idx="0">
                  <c:v>04.00</c:v>
                </c:pt>
                <c:pt idx="2">
                  <c:v>05.00</c:v>
                </c:pt>
                <c:pt idx="4">
                  <c:v>06.00</c:v>
                </c:pt>
                <c:pt idx="6">
                  <c:v>07.00</c:v>
                </c:pt>
                <c:pt idx="8">
                  <c:v>08.00</c:v>
                </c:pt>
                <c:pt idx="10">
                  <c:v>09.00</c:v>
                </c:pt>
                <c:pt idx="12">
                  <c:v>10.00</c:v>
                </c:pt>
                <c:pt idx="14">
                  <c:v>11.00</c:v>
                </c:pt>
                <c:pt idx="16">
                  <c:v>12.00</c:v>
                </c:pt>
                <c:pt idx="18">
                  <c:v>13.00</c:v>
                </c:pt>
                <c:pt idx="20">
                  <c:v>14.00</c:v>
                </c:pt>
                <c:pt idx="22">
                  <c:v>15.00</c:v>
                </c:pt>
                <c:pt idx="24">
                  <c:v>16.00</c:v>
                </c:pt>
                <c:pt idx="26">
                  <c:v>17.00</c:v>
                </c:pt>
                <c:pt idx="28">
                  <c:v>18.00</c:v>
                </c:pt>
                <c:pt idx="30">
                  <c:v>19.00</c:v>
                </c:pt>
                <c:pt idx="32">
                  <c:v>20.00</c:v>
                </c:pt>
                <c:pt idx="34">
                  <c:v>21.00</c:v>
                </c:pt>
                <c:pt idx="36">
                  <c:v>22.00</c:v>
                </c:pt>
                <c:pt idx="38">
                  <c:v>23.00</c:v>
                </c:pt>
                <c:pt idx="40">
                  <c:v>24.00</c:v>
                </c:pt>
                <c:pt idx="42">
                  <c:v>01.00</c:v>
                </c:pt>
                <c:pt idx="44">
                  <c:v>02.00</c:v>
                </c:pt>
                <c:pt idx="46">
                  <c:v>03.00</c:v>
                </c:pt>
                <c:pt idx="47">
                  <c:v>03.30</c:v>
                </c:pt>
              </c:strCache>
            </c:strRef>
          </c:cat>
          <c:val>
            <c:numRef>
              <c:f>[1]Sheet2!$O$25:$O$72</c:f>
              <c:numCache>
                <c:formatCode>General</c:formatCode>
                <c:ptCount val="48"/>
                <c:pt idx="0">
                  <c:v>0</c:v>
                </c:pt>
                <c:pt idx="1">
                  <c:v>5.0528905324809505E-2</c:v>
                </c:pt>
                <c:pt idx="2">
                  <c:v>0.40195351199261148</c:v>
                </c:pt>
                <c:pt idx="3">
                  <c:v>0.41223197978667531</c:v>
                </c:pt>
                <c:pt idx="4">
                  <c:v>0.83883460391780595</c:v>
                </c:pt>
                <c:pt idx="5">
                  <c:v>1.1361393374097695</c:v>
                </c:pt>
                <c:pt idx="6">
                  <c:v>2.3226187179186564</c:v>
                </c:pt>
                <c:pt idx="7">
                  <c:v>4.2882486883719695</c:v>
                </c:pt>
                <c:pt idx="8">
                  <c:v>6.2294834442292784</c:v>
                </c:pt>
                <c:pt idx="9">
                  <c:v>7.0003306241675478</c:v>
                </c:pt>
                <c:pt idx="10">
                  <c:v>10.97207410539562</c:v>
                </c:pt>
                <c:pt idx="11">
                  <c:v>11.524175690034223</c:v>
                </c:pt>
                <c:pt idx="12">
                  <c:v>15.031492377669119</c:v>
                </c:pt>
                <c:pt idx="13">
                  <c:v>14.151414186504802</c:v>
                </c:pt>
                <c:pt idx="14">
                  <c:v>14.341999924474317</c:v>
                </c:pt>
                <c:pt idx="15">
                  <c:v>16.348210524816121</c:v>
                </c:pt>
                <c:pt idx="16">
                  <c:v>16.886955222994626</c:v>
                </c:pt>
                <c:pt idx="17">
                  <c:v>16.319311320367213</c:v>
                </c:pt>
                <c:pt idx="18">
                  <c:v>16.046690180659986</c:v>
                </c:pt>
                <c:pt idx="19">
                  <c:v>14.781456238533154</c:v>
                </c:pt>
                <c:pt idx="20">
                  <c:v>13.12589763313427</c:v>
                </c:pt>
                <c:pt idx="21">
                  <c:v>14.627435581787276</c:v>
                </c:pt>
                <c:pt idx="22">
                  <c:v>14.054043879039552</c:v>
                </c:pt>
                <c:pt idx="23">
                  <c:v>14.119579018152592</c:v>
                </c:pt>
                <c:pt idx="24">
                  <c:v>17.05048934341411</c:v>
                </c:pt>
                <c:pt idx="25">
                  <c:v>19.940044472556689</c:v>
                </c:pt>
                <c:pt idx="26">
                  <c:v>28.448461578206189</c:v>
                </c:pt>
                <c:pt idx="27">
                  <c:v>30.011479440349987</c:v>
                </c:pt>
                <c:pt idx="28">
                  <c:v>38.467656088323004</c:v>
                </c:pt>
                <c:pt idx="29">
                  <c:v>36.480864838380924</c:v>
                </c:pt>
                <c:pt idx="30">
                  <c:v>37.745611601765525</c:v>
                </c:pt>
                <c:pt idx="31">
                  <c:v>35.050174873871342</c:v>
                </c:pt>
                <c:pt idx="32">
                  <c:v>33.813212574176738</c:v>
                </c:pt>
                <c:pt idx="33">
                  <c:v>29.674926282297033</c:v>
                </c:pt>
                <c:pt idx="34">
                  <c:v>23.036763508943356</c:v>
                </c:pt>
                <c:pt idx="35">
                  <c:v>18.684663290908663</c:v>
                </c:pt>
                <c:pt idx="36">
                  <c:v>14.279984275322466</c:v>
                </c:pt>
                <c:pt idx="37">
                  <c:v>11.88994793458086</c:v>
                </c:pt>
                <c:pt idx="38">
                  <c:v>5.8918220758645514</c:v>
                </c:pt>
                <c:pt idx="39">
                  <c:v>4.9671601810461814</c:v>
                </c:pt>
                <c:pt idx="40">
                  <c:v>2.548857990477627</c:v>
                </c:pt>
                <c:pt idx="41">
                  <c:v>1.2608698977402077</c:v>
                </c:pt>
                <c:pt idx="42">
                  <c:v>0.34404236295405993</c:v>
                </c:pt>
                <c:pt idx="43">
                  <c:v>0.16663883227064769</c:v>
                </c:pt>
                <c:pt idx="44">
                  <c:v>0.14293860840108846</c:v>
                </c:pt>
                <c:pt idx="45">
                  <c:v>0.14293860840108846</c:v>
                </c:pt>
                <c:pt idx="46">
                  <c:v>0.14293860840108846</c:v>
                </c:pt>
                <c:pt idx="47">
                  <c:v>0.14293860840108846</c:v>
                </c:pt>
              </c:numCache>
            </c:numRef>
          </c:val>
        </c:ser>
        <c:ser>
          <c:idx val="5"/>
          <c:order val="5"/>
          <c:tx>
            <c:strRef>
              <c:f>[1]Sheet2!$P$24</c:f>
              <c:strCache>
                <c:ptCount val="1"/>
                <c:pt idx="0">
                  <c:v>TV</c:v>
                </c:pt>
              </c:strCache>
            </c:strRef>
          </c:tx>
          <c:spPr>
            <a:solidFill>
              <a:schemeClr val="tx1">
                <a:lumMod val="50000"/>
                <a:lumOff val="50000"/>
              </a:schemeClr>
            </a:solidFill>
          </c:spPr>
          <c:cat>
            <c:strRef>
              <c:f>[1]Sheet2!$J$25:$J$72</c:f>
              <c:strCache>
                <c:ptCount val="48"/>
                <c:pt idx="0">
                  <c:v>04.00</c:v>
                </c:pt>
                <c:pt idx="2">
                  <c:v>05.00</c:v>
                </c:pt>
                <c:pt idx="4">
                  <c:v>06.00</c:v>
                </c:pt>
                <c:pt idx="6">
                  <c:v>07.00</c:v>
                </c:pt>
                <c:pt idx="8">
                  <c:v>08.00</c:v>
                </c:pt>
                <c:pt idx="10">
                  <c:v>09.00</c:v>
                </c:pt>
                <c:pt idx="12">
                  <c:v>10.00</c:v>
                </c:pt>
                <c:pt idx="14">
                  <c:v>11.00</c:v>
                </c:pt>
                <c:pt idx="16">
                  <c:v>12.00</c:v>
                </c:pt>
                <c:pt idx="18">
                  <c:v>13.00</c:v>
                </c:pt>
                <c:pt idx="20">
                  <c:v>14.00</c:v>
                </c:pt>
                <c:pt idx="22">
                  <c:v>15.00</c:v>
                </c:pt>
                <c:pt idx="24">
                  <c:v>16.00</c:v>
                </c:pt>
                <c:pt idx="26">
                  <c:v>17.00</c:v>
                </c:pt>
                <c:pt idx="28">
                  <c:v>18.00</c:v>
                </c:pt>
                <c:pt idx="30">
                  <c:v>19.00</c:v>
                </c:pt>
                <c:pt idx="32">
                  <c:v>20.00</c:v>
                </c:pt>
                <c:pt idx="34">
                  <c:v>21.00</c:v>
                </c:pt>
                <c:pt idx="36">
                  <c:v>22.00</c:v>
                </c:pt>
                <c:pt idx="38">
                  <c:v>23.00</c:v>
                </c:pt>
                <c:pt idx="40">
                  <c:v>24.00</c:v>
                </c:pt>
                <c:pt idx="42">
                  <c:v>01.00</c:v>
                </c:pt>
                <c:pt idx="44">
                  <c:v>02.00</c:v>
                </c:pt>
                <c:pt idx="46">
                  <c:v>03.00</c:v>
                </c:pt>
                <c:pt idx="47">
                  <c:v>03.30</c:v>
                </c:pt>
              </c:strCache>
            </c:strRef>
          </c:cat>
          <c:val>
            <c:numRef>
              <c:f>[1]Sheet2!$P$25:$P$72</c:f>
              <c:numCache>
                <c:formatCode>General</c:formatCode>
                <c:ptCount val="48"/>
                <c:pt idx="0">
                  <c:v>0</c:v>
                </c:pt>
                <c:pt idx="1">
                  <c:v>9.0030830791864198E-3</c:v>
                </c:pt>
                <c:pt idx="2">
                  <c:v>3.2571535027323469E-2</c:v>
                </c:pt>
                <c:pt idx="3">
                  <c:v>0.15956815707034258</c:v>
                </c:pt>
                <c:pt idx="4">
                  <c:v>0.35631584950107981</c:v>
                </c:pt>
                <c:pt idx="5">
                  <c:v>1.2234753551909752</c:v>
                </c:pt>
                <c:pt idx="6">
                  <c:v>2.2046540713767198</c:v>
                </c:pt>
                <c:pt idx="7">
                  <c:v>2.8867088078082848</c:v>
                </c:pt>
                <c:pt idx="8">
                  <c:v>2.2397798110456595</c:v>
                </c:pt>
                <c:pt idx="9">
                  <c:v>3.0226088133086759</c:v>
                </c:pt>
                <c:pt idx="10">
                  <c:v>1.9816599830633241</c:v>
                </c:pt>
                <c:pt idx="11">
                  <c:v>1.5850821291291064</c:v>
                </c:pt>
                <c:pt idx="12">
                  <c:v>1.659955488412526</c:v>
                </c:pt>
                <c:pt idx="13">
                  <c:v>2.1947545718255652</c:v>
                </c:pt>
                <c:pt idx="14">
                  <c:v>2.1144137710510016</c:v>
                </c:pt>
                <c:pt idx="15">
                  <c:v>2.5185206365500887</c:v>
                </c:pt>
                <c:pt idx="16">
                  <c:v>2.334688992288906</c:v>
                </c:pt>
                <c:pt idx="17">
                  <c:v>5.1866511422668813</c:v>
                </c:pt>
                <c:pt idx="18">
                  <c:v>4.7758328617438792</c:v>
                </c:pt>
                <c:pt idx="19">
                  <c:v>7.3868644909021963</c:v>
                </c:pt>
                <c:pt idx="20">
                  <c:v>4.4565045809347827</c:v>
                </c:pt>
                <c:pt idx="21">
                  <c:v>6.6485765155873056</c:v>
                </c:pt>
                <c:pt idx="22">
                  <c:v>8.1186914476296188</c:v>
                </c:pt>
                <c:pt idx="23">
                  <c:v>8.1436974278209018</c:v>
                </c:pt>
                <c:pt idx="24">
                  <c:v>9.001455691353021</c:v>
                </c:pt>
                <c:pt idx="25">
                  <c:v>10.733468713125019</c:v>
                </c:pt>
                <c:pt idx="26">
                  <c:v>7.8157307318326632</c:v>
                </c:pt>
                <c:pt idx="27">
                  <c:v>11.161093216087631</c:v>
                </c:pt>
                <c:pt idx="28">
                  <c:v>11.275726572957854</c:v>
                </c:pt>
                <c:pt idx="29">
                  <c:v>11.874229092779396</c:v>
                </c:pt>
                <c:pt idx="30">
                  <c:v>13.354624241898152</c:v>
                </c:pt>
                <c:pt idx="31">
                  <c:v>18.947443019977658</c:v>
                </c:pt>
                <c:pt idx="32">
                  <c:v>17.699187666904894</c:v>
                </c:pt>
                <c:pt idx="33">
                  <c:v>23.327830197923674</c:v>
                </c:pt>
                <c:pt idx="34">
                  <c:v>29.440057762953174</c:v>
                </c:pt>
                <c:pt idx="35">
                  <c:v>40.906576198587643</c:v>
                </c:pt>
                <c:pt idx="36">
                  <c:v>32.417680360558307</c:v>
                </c:pt>
                <c:pt idx="37">
                  <c:v>29.413219648866086</c:v>
                </c:pt>
                <c:pt idx="38">
                  <c:v>10.4496171574041</c:v>
                </c:pt>
                <c:pt idx="39">
                  <c:v>7.4826967780035494</c:v>
                </c:pt>
                <c:pt idx="40">
                  <c:v>1.2022877570616293</c:v>
                </c:pt>
                <c:pt idx="41">
                  <c:v>0.60147354796281549</c:v>
                </c:pt>
                <c:pt idx="42">
                  <c:v>0.12161790450155628</c:v>
                </c:pt>
                <c:pt idx="43">
                  <c:v>0.12161790450155628</c:v>
                </c:pt>
                <c:pt idx="44">
                  <c:v>0</c:v>
                </c:pt>
                <c:pt idx="45">
                  <c:v>0</c:v>
                </c:pt>
                <c:pt idx="46">
                  <c:v>0</c:v>
                </c:pt>
                <c:pt idx="47">
                  <c:v>0</c:v>
                </c:pt>
              </c:numCache>
            </c:numRef>
          </c:val>
        </c:ser>
        <c:ser>
          <c:idx val="6"/>
          <c:order val="6"/>
          <c:tx>
            <c:strRef>
              <c:f>[1]Sheet2!$Q$24</c:f>
              <c:strCache>
                <c:ptCount val="1"/>
                <c:pt idx="0">
                  <c:v>Other</c:v>
                </c:pt>
              </c:strCache>
            </c:strRef>
          </c:tx>
          <c:cat>
            <c:strRef>
              <c:f>[1]Sheet2!$J$25:$J$72</c:f>
              <c:strCache>
                <c:ptCount val="48"/>
                <c:pt idx="0">
                  <c:v>04.00</c:v>
                </c:pt>
                <c:pt idx="2">
                  <c:v>05.00</c:v>
                </c:pt>
                <c:pt idx="4">
                  <c:v>06.00</c:v>
                </c:pt>
                <c:pt idx="6">
                  <c:v>07.00</c:v>
                </c:pt>
                <c:pt idx="8">
                  <c:v>08.00</c:v>
                </c:pt>
                <c:pt idx="10">
                  <c:v>09.00</c:v>
                </c:pt>
                <c:pt idx="12">
                  <c:v>10.00</c:v>
                </c:pt>
                <c:pt idx="14">
                  <c:v>11.00</c:v>
                </c:pt>
                <c:pt idx="16">
                  <c:v>12.00</c:v>
                </c:pt>
                <c:pt idx="18">
                  <c:v>13.00</c:v>
                </c:pt>
                <c:pt idx="20">
                  <c:v>14.00</c:v>
                </c:pt>
                <c:pt idx="22">
                  <c:v>15.00</c:v>
                </c:pt>
                <c:pt idx="24">
                  <c:v>16.00</c:v>
                </c:pt>
                <c:pt idx="26">
                  <c:v>17.00</c:v>
                </c:pt>
                <c:pt idx="28">
                  <c:v>18.00</c:v>
                </c:pt>
                <c:pt idx="30">
                  <c:v>19.00</c:v>
                </c:pt>
                <c:pt idx="32">
                  <c:v>20.00</c:v>
                </c:pt>
                <c:pt idx="34">
                  <c:v>21.00</c:v>
                </c:pt>
                <c:pt idx="36">
                  <c:v>22.00</c:v>
                </c:pt>
                <c:pt idx="38">
                  <c:v>23.00</c:v>
                </c:pt>
                <c:pt idx="40">
                  <c:v>24.00</c:v>
                </c:pt>
                <c:pt idx="42">
                  <c:v>01.00</c:v>
                </c:pt>
                <c:pt idx="44">
                  <c:v>02.00</c:v>
                </c:pt>
                <c:pt idx="46">
                  <c:v>03.00</c:v>
                </c:pt>
                <c:pt idx="47">
                  <c:v>03.30</c:v>
                </c:pt>
              </c:strCache>
            </c:strRef>
          </c:cat>
          <c:val>
            <c:numRef>
              <c:f>[1]Sheet2!$Q$25:$Q$72</c:f>
              <c:numCache>
                <c:formatCode>General</c:formatCode>
                <c:ptCount val="48"/>
                <c:pt idx="0">
                  <c:v>0</c:v>
                </c:pt>
                <c:pt idx="1">
                  <c:v>0</c:v>
                </c:pt>
                <c:pt idx="2">
                  <c:v>0</c:v>
                </c:pt>
                <c:pt idx="3">
                  <c:v>0</c:v>
                </c:pt>
                <c:pt idx="4">
                  <c:v>0</c:v>
                </c:pt>
                <c:pt idx="5">
                  <c:v>0</c:v>
                </c:pt>
                <c:pt idx="6">
                  <c:v>0</c:v>
                </c:pt>
                <c:pt idx="7">
                  <c:v>0</c:v>
                </c:pt>
                <c:pt idx="8">
                  <c:v>0</c:v>
                </c:pt>
                <c:pt idx="9">
                  <c:v>0</c:v>
                </c:pt>
                <c:pt idx="10">
                  <c:v>5.5608703521218092E-2</c:v>
                </c:pt>
                <c:pt idx="11">
                  <c:v>5.5726143884091174E-2</c:v>
                </c:pt>
                <c:pt idx="12">
                  <c:v>5.7080879674690284E-2</c:v>
                </c:pt>
                <c:pt idx="13">
                  <c:v>5.6761488132907024E-2</c:v>
                </c:pt>
                <c:pt idx="14">
                  <c:v>5.6598240401133412E-2</c:v>
                </c:pt>
                <c:pt idx="15">
                  <c:v>5.6630784067915454E-2</c:v>
                </c:pt>
                <c:pt idx="16">
                  <c:v>0</c:v>
                </c:pt>
                <c:pt idx="17">
                  <c:v>0</c:v>
                </c:pt>
                <c:pt idx="18">
                  <c:v>0</c:v>
                </c:pt>
                <c:pt idx="19">
                  <c:v>0</c:v>
                </c:pt>
                <c:pt idx="20">
                  <c:v>5.4328351995086933E-2</c:v>
                </c:pt>
                <c:pt idx="21">
                  <c:v>0</c:v>
                </c:pt>
                <c:pt idx="22">
                  <c:v>0</c:v>
                </c:pt>
                <c:pt idx="23">
                  <c:v>0</c:v>
                </c:pt>
                <c:pt idx="24">
                  <c:v>2.2130238120675504E-2</c:v>
                </c:pt>
                <c:pt idx="25">
                  <c:v>0</c:v>
                </c:pt>
                <c:pt idx="26">
                  <c:v>5.5649270240170697E-2</c:v>
                </c:pt>
                <c:pt idx="27">
                  <c:v>5.5610916775655717E-2</c:v>
                </c:pt>
                <c:pt idx="28">
                  <c:v>5.5603770469757556E-2</c:v>
                </c:pt>
                <c:pt idx="29">
                  <c:v>5.5584115851206532E-2</c:v>
                </c:pt>
                <c:pt idx="30">
                  <c:v>5.5579307944537103E-2</c:v>
                </c:pt>
                <c:pt idx="31">
                  <c:v>0.1316120341566849</c:v>
                </c:pt>
                <c:pt idx="32">
                  <c:v>7.6917445195521988E-2</c:v>
                </c:pt>
                <c:pt idx="33">
                  <c:v>9.9783324828818976E-4</c:v>
                </c:pt>
                <c:pt idx="34">
                  <c:v>0</c:v>
                </c:pt>
                <c:pt idx="35">
                  <c:v>3.8282564596132163E-2</c:v>
                </c:pt>
                <c:pt idx="36">
                  <c:v>0</c:v>
                </c:pt>
                <c:pt idx="37">
                  <c:v>0</c:v>
                </c:pt>
                <c:pt idx="38">
                  <c:v>2.7788231560066164E-2</c:v>
                </c:pt>
                <c:pt idx="39">
                  <c:v>5.0434544860422093E-2</c:v>
                </c:pt>
                <c:pt idx="40">
                  <c:v>0</c:v>
                </c:pt>
                <c:pt idx="41">
                  <c:v>0</c:v>
                </c:pt>
                <c:pt idx="42">
                  <c:v>0</c:v>
                </c:pt>
                <c:pt idx="43">
                  <c:v>0</c:v>
                </c:pt>
                <c:pt idx="44">
                  <c:v>0</c:v>
                </c:pt>
                <c:pt idx="45">
                  <c:v>0</c:v>
                </c:pt>
                <c:pt idx="46">
                  <c:v>0</c:v>
                </c:pt>
                <c:pt idx="47">
                  <c:v>0</c:v>
                </c:pt>
              </c:numCache>
            </c:numRef>
          </c:val>
        </c:ser>
        <c:axId val="112335104"/>
        <c:axId val="112357760"/>
      </c:areaChart>
      <c:catAx>
        <c:axId val="112335104"/>
        <c:scaling>
          <c:orientation val="minMax"/>
        </c:scaling>
        <c:axPos val="b"/>
        <c:title>
          <c:tx>
            <c:rich>
              <a:bodyPr/>
              <a:lstStyle/>
              <a:p>
                <a:pPr>
                  <a:defRPr/>
                </a:pPr>
                <a:r>
                  <a:rPr lang="en-US" sz="1000" b="1" i="0" u="none" strike="noStrike" baseline="0">
                    <a:effectLst/>
                  </a:rPr>
                  <a:t>Hour</a:t>
                </a:r>
                <a:endParaRPr lang="sv-SE"/>
              </a:p>
            </c:rich>
          </c:tx>
          <c:layout/>
        </c:title>
        <c:numFmt formatCode="General" sourceLinked="1"/>
        <c:tickLblPos val="nextTo"/>
        <c:txPr>
          <a:bodyPr/>
          <a:lstStyle/>
          <a:p>
            <a:pPr>
              <a:defRPr sz="800" baseline="0">
                <a:latin typeface="+mj-lt"/>
              </a:defRPr>
            </a:pPr>
            <a:endParaRPr lang="en-US"/>
          </a:p>
        </c:txPr>
        <c:crossAx val="112357760"/>
        <c:crosses val="autoZero"/>
        <c:auto val="1"/>
        <c:lblAlgn val="ctr"/>
        <c:lblOffset val="100"/>
        <c:tickLblSkip val="4"/>
        <c:tickMarkSkip val="4"/>
      </c:catAx>
      <c:valAx>
        <c:axId val="112357760"/>
        <c:scaling>
          <c:orientation val="minMax"/>
        </c:scaling>
        <c:axPos val="l"/>
        <c:majorGridlines/>
        <c:numFmt formatCode="0%" sourceLinked="1"/>
        <c:tickLblPos val="nextTo"/>
        <c:txPr>
          <a:bodyPr/>
          <a:lstStyle/>
          <a:p>
            <a:pPr>
              <a:defRPr sz="800" baseline="0">
                <a:latin typeface="+mj-lt"/>
              </a:defRPr>
            </a:pPr>
            <a:endParaRPr lang="en-US"/>
          </a:p>
        </c:txPr>
        <c:crossAx val="112335104"/>
        <c:crosses val="autoZero"/>
        <c:crossBetween val="midCat"/>
      </c:valAx>
    </c:plotArea>
    <c:plotVisOnly val="1"/>
    <c:dispBlanksAs val="zero"/>
  </c:chart>
  <c:spPr>
    <a:ln>
      <a:solidFill>
        <a:srgbClr val="4F81BD"/>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000"/>
            </a:pPr>
            <a:r>
              <a:rPr lang="en-US" sz="2000"/>
              <a:t>Total work, pop 20-74 years</a:t>
            </a:r>
          </a:p>
        </c:rich>
      </c:tx>
      <c:layout/>
    </c:title>
    <c:plotArea>
      <c:layout>
        <c:manualLayout>
          <c:layoutTarget val="inner"/>
          <c:xMode val="edge"/>
          <c:yMode val="edge"/>
          <c:x val="0.21958831534947038"/>
          <c:y val="0.1207990524623838"/>
          <c:w val="0.75087063769806695"/>
          <c:h val="0.83754691449541963"/>
        </c:manualLayout>
      </c:layout>
      <c:barChart>
        <c:barDir val="bar"/>
        <c:grouping val="stacked"/>
        <c:ser>
          <c:idx val="0"/>
          <c:order val="0"/>
          <c:dPt>
            <c:idx val="12"/>
            <c:spPr>
              <a:solidFill>
                <a:srgbClr val="92D050"/>
              </a:solidFill>
            </c:spPr>
          </c:dPt>
          <c:dLbls>
            <c:dLbl>
              <c:idx val="0"/>
              <c:layout>
                <c:manualLayout>
                  <c:x val="0.45524691358024688"/>
                  <c:y val="4.6119427590482801E-4"/>
                </c:manualLayout>
              </c:layout>
              <c:tx>
                <c:rich>
                  <a:bodyPr/>
                  <a:lstStyle/>
                  <a:p>
                    <a:r>
                      <a:rPr lang="en-US" dirty="0" smtClean="0"/>
                      <a:t>06:28</a:t>
                    </a:r>
                    <a:endParaRPr lang="en-US" dirty="0"/>
                  </a:p>
                </c:rich>
              </c:tx>
              <c:showVal val="1"/>
            </c:dLbl>
            <c:dLbl>
              <c:idx val="1"/>
              <c:layout>
                <c:manualLayout>
                  <c:x val="0.41203703703703715"/>
                  <c:y val="2.3834717289476855E-3"/>
                </c:manualLayout>
              </c:layout>
              <c:tx>
                <c:rich>
                  <a:bodyPr/>
                  <a:lstStyle/>
                  <a:p>
                    <a:r>
                      <a:rPr lang="en-US" dirty="0" smtClean="0"/>
                      <a:t>07:33</a:t>
                    </a:r>
                    <a:endParaRPr lang="en-US" dirty="0"/>
                  </a:p>
                </c:rich>
              </c:tx>
              <c:showVal val="1"/>
            </c:dLbl>
            <c:dLbl>
              <c:idx val="2"/>
              <c:layout>
                <c:manualLayout>
                  <c:x val="0.38271604938271647"/>
                  <c:y val="4.6119427590493275E-4"/>
                </c:manualLayout>
              </c:layout>
              <c:tx>
                <c:rich>
                  <a:bodyPr/>
                  <a:lstStyle/>
                  <a:p>
                    <a:r>
                      <a:rPr lang="en-US" dirty="0" smtClean="0"/>
                      <a:t>08:16</a:t>
                    </a:r>
                    <a:endParaRPr lang="en-US" dirty="0"/>
                  </a:p>
                </c:rich>
              </c:tx>
              <c:showVal val="1"/>
            </c:dLbl>
            <c:dLbl>
              <c:idx val="3"/>
              <c:layout>
                <c:manualLayout>
                  <c:x val="0.44444444444444442"/>
                  <c:y val="2.3834717289476855E-3"/>
                </c:manualLayout>
              </c:layout>
              <c:tx>
                <c:rich>
                  <a:bodyPr/>
                  <a:lstStyle/>
                  <a:p>
                    <a:r>
                      <a:rPr lang="en-US" dirty="0" smtClean="0"/>
                      <a:t>06:45</a:t>
                    </a:r>
                    <a:endParaRPr lang="en-US" dirty="0"/>
                  </a:p>
                </c:rich>
              </c:tx>
              <c:showVal val="1"/>
            </c:dLbl>
            <c:dLbl>
              <c:idx val="4"/>
              <c:layout>
                <c:manualLayout>
                  <c:x val="0.42283950617283977"/>
                  <c:y val="0"/>
                </c:manualLayout>
              </c:layout>
              <c:tx>
                <c:rich>
                  <a:bodyPr/>
                  <a:lstStyle/>
                  <a:p>
                    <a:r>
                      <a:rPr lang="en-US" dirty="0" smtClean="0"/>
                      <a:t>07:16</a:t>
                    </a:r>
                    <a:endParaRPr lang="en-US" dirty="0"/>
                  </a:p>
                </c:rich>
              </c:tx>
              <c:showVal val="1"/>
            </c:dLbl>
            <c:dLbl>
              <c:idx val="5"/>
              <c:layout>
                <c:manualLayout>
                  <c:x val="0.38888888888888978"/>
                  <c:y val="4.7667376297528524E-3"/>
                </c:manualLayout>
              </c:layout>
              <c:tx>
                <c:rich>
                  <a:bodyPr/>
                  <a:lstStyle/>
                  <a:p>
                    <a:r>
                      <a:rPr lang="en-US" dirty="0" smtClean="0"/>
                      <a:t>08:04</a:t>
                    </a:r>
                    <a:endParaRPr lang="en-US" dirty="0"/>
                  </a:p>
                </c:rich>
              </c:tx>
              <c:showVal val="1"/>
            </c:dLbl>
            <c:dLbl>
              <c:idx val="6"/>
              <c:layout>
                <c:manualLayout>
                  <c:x val="0.38271604938271653"/>
                  <c:y val="0"/>
                </c:manualLayout>
              </c:layout>
              <c:tx>
                <c:rich>
                  <a:bodyPr/>
                  <a:lstStyle/>
                  <a:p>
                    <a:r>
                      <a:rPr lang="en-US" dirty="0" smtClean="0"/>
                      <a:t>08:15</a:t>
                    </a:r>
                    <a:endParaRPr lang="en-US" dirty="0"/>
                  </a:p>
                </c:rich>
              </c:tx>
              <c:showVal val="1"/>
            </c:dLbl>
            <c:dLbl>
              <c:idx val="7"/>
              <c:layout>
                <c:manualLayout>
                  <c:x val="0.4182098765432099"/>
                  <c:y val="0"/>
                </c:manualLayout>
              </c:layout>
              <c:tx>
                <c:rich>
                  <a:bodyPr/>
                  <a:lstStyle/>
                  <a:p>
                    <a:r>
                      <a:rPr lang="en-US" dirty="0" smtClean="0"/>
                      <a:t>07:22</a:t>
                    </a:r>
                    <a:endParaRPr lang="en-US" dirty="0"/>
                  </a:p>
                </c:rich>
              </c:tx>
              <c:showVal val="1"/>
            </c:dLbl>
            <c:dLbl>
              <c:idx val="8"/>
              <c:layout>
                <c:manualLayout>
                  <c:x val="0.40432098765432162"/>
                  <c:y val="1.330945307152252E-3"/>
                </c:manualLayout>
              </c:layout>
              <c:tx>
                <c:rich>
                  <a:bodyPr/>
                  <a:lstStyle/>
                  <a:p>
                    <a:r>
                      <a:rPr lang="en-US" dirty="0" smtClean="0"/>
                      <a:t>07:42</a:t>
                    </a:r>
                    <a:endParaRPr lang="en-US" dirty="0"/>
                  </a:p>
                </c:rich>
              </c:tx>
              <c:showVal val="1"/>
            </c:dLbl>
            <c:dLbl>
              <c:idx val="9"/>
              <c:layout>
                <c:manualLayout>
                  <c:x val="0.42746901428988093"/>
                  <c:y val="8.8722220828510196E-4"/>
                </c:manualLayout>
              </c:layout>
              <c:tx>
                <c:rich>
                  <a:bodyPr/>
                  <a:lstStyle/>
                  <a:p>
                    <a:r>
                      <a:rPr lang="en-US" dirty="0" smtClean="0"/>
                      <a:t>07:10</a:t>
                    </a:r>
                    <a:endParaRPr lang="en-US" dirty="0"/>
                  </a:p>
                </c:rich>
              </c:tx>
              <c:showVal val="1"/>
            </c:dLbl>
            <c:dLbl>
              <c:idx val="10"/>
              <c:layout>
                <c:manualLayout>
                  <c:x val="0.4182098765432099"/>
                  <c:y val="0"/>
                </c:manualLayout>
              </c:layout>
              <c:tx>
                <c:rich>
                  <a:bodyPr/>
                  <a:lstStyle/>
                  <a:p>
                    <a:r>
                      <a:rPr lang="en-US" dirty="0" smtClean="0"/>
                      <a:t>07:22</a:t>
                    </a:r>
                    <a:endParaRPr lang="en-US" dirty="0"/>
                  </a:p>
                </c:rich>
              </c:tx>
              <c:showVal val="1"/>
            </c:dLbl>
            <c:dLbl>
              <c:idx val="11"/>
              <c:layout>
                <c:manualLayout>
                  <c:x val="0.4182097550306213"/>
                  <c:y val="-2.2398944920098511E-7"/>
                </c:manualLayout>
              </c:layout>
              <c:tx>
                <c:rich>
                  <a:bodyPr anchor="t" anchorCtr="1"/>
                  <a:lstStyle/>
                  <a:p>
                    <a:pPr>
                      <a:defRPr/>
                    </a:pPr>
                    <a:r>
                      <a:rPr lang="en-US" dirty="0" smtClean="0"/>
                      <a:t>07:24</a:t>
                    </a:r>
                    <a:endParaRPr lang="en-US" dirty="0"/>
                  </a:p>
                </c:rich>
              </c:tx>
              <c:spPr/>
              <c:showVal val="1"/>
            </c:dLbl>
            <c:dLbl>
              <c:idx val="12"/>
              <c:layout>
                <c:manualLayout>
                  <c:x val="0.41512345679012325"/>
                  <c:y val="4.4372309886715159E-4"/>
                </c:manualLayout>
              </c:layout>
              <c:tx>
                <c:rich>
                  <a:bodyPr/>
                  <a:lstStyle/>
                  <a:p>
                    <a:r>
                      <a:rPr lang="en-US" dirty="0" smtClean="0"/>
                      <a:t>07:27</a:t>
                    </a:r>
                    <a:endParaRPr lang="en-US" dirty="0"/>
                  </a:p>
                </c:rich>
              </c:tx>
              <c:showVal val="1"/>
            </c:dLbl>
            <c:delete val="1"/>
          </c:dLbls>
          <c:cat>
            <c:strRef>
              <c:f>'tw all'!$D$5:$P$5</c:f>
              <c:strCache>
                <c:ptCount val="13"/>
                <c:pt idx="0">
                  <c:v>Belgium</c:v>
                </c:pt>
                <c:pt idx="1">
                  <c:v>Bulgaria</c:v>
                </c:pt>
                <c:pt idx="2">
                  <c:v>Estonia</c:v>
                </c:pt>
                <c:pt idx="3">
                  <c:v>Germany</c:v>
                </c:pt>
                <c:pt idx="4">
                  <c:v>Italy</c:v>
                </c:pt>
                <c:pt idx="5">
                  <c:v>Latvia</c:v>
                </c:pt>
                <c:pt idx="6">
                  <c:v>Lithuania</c:v>
                </c:pt>
                <c:pt idx="7">
                  <c:v>Poland</c:v>
                </c:pt>
                <c:pt idx="8">
                  <c:v>Slovenia</c:v>
                </c:pt>
                <c:pt idx="9">
                  <c:v>Spain</c:v>
                </c:pt>
                <c:pt idx="10">
                  <c:v>Sweden</c:v>
                </c:pt>
                <c:pt idx="11">
                  <c:v>United Kingdom</c:v>
                </c:pt>
                <c:pt idx="12">
                  <c:v>Albania</c:v>
                </c:pt>
              </c:strCache>
            </c:strRef>
          </c:cat>
          <c:val>
            <c:numRef>
              <c:f>'tw all'!$D$6:$P$6</c:f>
              <c:numCache>
                <c:formatCode>0.00</c:formatCode>
                <c:ptCount val="13"/>
                <c:pt idx="0">
                  <c:v>6.4833333333333458</c:v>
                </c:pt>
                <c:pt idx="1">
                  <c:v>7.55</c:v>
                </c:pt>
                <c:pt idx="2">
                  <c:v>8.2833333333333332</c:v>
                </c:pt>
                <c:pt idx="3">
                  <c:v>6.75</c:v>
                </c:pt>
                <c:pt idx="4">
                  <c:v>7.2666666666666684</c:v>
                </c:pt>
                <c:pt idx="5">
                  <c:v>8.066666666666686</c:v>
                </c:pt>
                <c:pt idx="6">
                  <c:v>8.25</c:v>
                </c:pt>
                <c:pt idx="7">
                  <c:v>7.3833333333333426</c:v>
                </c:pt>
                <c:pt idx="8">
                  <c:v>7.7</c:v>
                </c:pt>
                <c:pt idx="9">
                  <c:v>7.166666666666667</c:v>
                </c:pt>
                <c:pt idx="10">
                  <c:v>7.3666666666666663</c:v>
                </c:pt>
                <c:pt idx="11">
                  <c:v>7.4</c:v>
                </c:pt>
                <c:pt idx="12">
                  <c:v>7.4477163247278364</c:v>
                </c:pt>
              </c:numCache>
            </c:numRef>
          </c:val>
        </c:ser>
        <c:gapWidth val="100"/>
        <c:overlap val="100"/>
        <c:axId val="110445312"/>
        <c:axId val="110446848"/>
      </c:barChart>
      <c:catAx>
        <c:axId val="110445312"/>
        <c:scaling>
          <c:orientation val="minMax"/>
        </c:scaling>
        <c:axPos val="l"/>
        <c:tickLblPos val="nextTo"/>
        <c:txPr>
          <a:bodyPr/>
          <a:lstStyle/>
          <a:p>
            <a:pPr>
              <a:defRPr sz="1400" baseline="0"/>
            </a:pPr>
            <a:endParaRPr lang="en-US"/>
          </a:p>
        </c:txPr>
        <c:crossAx val="110446848"/>
        <c:crosses val="autoZero"/>
        <c:auto val="1"/>
        <c:lblAlgn val="ctr"/>
        <c:lblOffset val="100"/>
      </c:catAx>
      <c:valAx>
        <c:axId val="110446848"/>
        <c:scaling>
          <c:orientation val="minMax"/>
        </c:scaling>
        <c:delete val="1"/>
        <c:axPos val="b"/>
        <c:majorGridlines>
          <c:spPr>
            <a:ln w="9525">
              <a:prstDash val="sysDot"/>
            </a:ln>
          </c:spPr>
        </c:majorGridlines>
        <c:numFmt formatCode="0" sourceLinked="0"/>
        <c:tickLblPos val="none"/>
        <c:crossAx val="110445312"/>
        <c:crosses val="autoZero"/>
        <c:crossBetween val="between"/>
      </c:valAx>
    </c:plotArea>
    <c:plotVisOnly val="1"/>
    <c:dispBlanksAs val="gap"/>
  </c:chart>
  <c:spPr>
    <a:ln>
      <a:solidFill>
        <a:schemeClr val="accent1"/>
      </a:solidFill>
    </a:ln>
  </c:spPr>
  <c:txPr>
    <a:bodyPr/>
    <a:lstStyle/>
    <a:p>
      <a:pPr>
        <a:defRPr sz="1240" baseline="0"/>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800"/>
            </a:pPr>
            <a:r>
              <a:rPr lang="en-US" sz="1800" dirty="0"/>
              <a:t>Paid and unpaid </a:t>
            </a:r>
            <a:r>
              <a:rPr lang="en-US" sz="1800" dirty="0" smtClean="0"/>
              <a:t>work, population  20-74</a:t>
            </a:r>
            <a:endParaRPr lang="en-US" sz="1800" dirty="0"/>
          </a:p>
        </c:rich>
      </c:tx>
      <c:layout/>
    </c:title>
    <c:plotArea>
      <c:layout/>
      <c:barChart>
        <c:barDir val="bar"/>
        <c:grouping val="stacked"/>
        <c:ser>
          <c:idx val="0"/>
          <c:order val="0"/>
          <c:tx>
            <c:strRef>
              <c:f>'pw upw all'!$B$7</c:f>
              <c:strCache>
                <c:ptCount val="1"/>
                <c:pt idx="0">
                  <c:v>Paid work</c:v>
                </c:pt>
              </c:strCache>
            </c:strRef>
          </c:tx>
          <c:spPr>
            <a:solidFill>
              <a:schemeClr val="tx2">
                <a:lumMod val="60000"/>
                <a:lumOff val="40000"/>
              </a:schemeClr>
            </a:solidFill>
          </c:spPr>
          <c:dLbls>
            <c:dLbl>
              <c:idx val="0"/>
              <c:layout/>
              <c:tx>
                <c:rich>
                  <a:bodyPr/>
                  <a:lstStyle/>
                  <a:p>
                    <a:r>
                      <a:rPr lang="en-US" smtClean="0"/>
                      <a:t>02:48</a:t>
                    </a:r>
                    <a:endParaRPr lang="en-US"/>
                  </a:p>
                </c:rich>
              </c:tx>
              <c:dLblPos val="inBase"/>
              <c:showVal val="1"/>
            </c:dLbl>
            <c:dLbl>
              <c:idx val="1"/>
              <c:layout/>
              <c:tx>
                <c:rich>
                  <a:bodyPr/>
                  <a:lstStyle/>
                  <a:p>
                    <a:r>
                      <a:rPr lang="en-US" smtClean="0"/>
                      <a:t>03:21</a:t>
                    </a:r>
                    <a:endParaRPr lang="en-US"/>
                  </a:p>
                </c:rich>
              </c:tx>
              <c:dLblPos val="inBase"/>
              <c:showVal val="1"/>
            </c:dLbl>
            <c:dLbl>
              <c:idx val="2"/>
              <c:layout/>
              <c:tx>
                <c:rich>
                  <a:bodyPr/>
                  <a:lstStyle/>
                  <a:p>
                    <a:r>
                      <a:rPr lang="en-US" smtClean="0"/>
                      <a:t>04:06</a:t>
                    </a:r>
                    <a:endParaRPr lang="en-US" dirty="0"/>
                  </a:p>
                </c:rich>
              </c:tx>
              <c:dLblPos val="inBase"/>
              <c:showVal val="1"/>
            </c:dLbl>
            <c:dLbl>
              <c:idx val="3"/>
              <c:layout/>
              <c:tx>
                <c:rich>
                  <a:bodyPr/>
                  <a:lstStyle/>
                  <a:p>
                    <a:r>
                      <a:rPr lang="en-US" smtClean="0"/>
                      <a:t>03:00</a:t>
                    </a:r>
                    <a:endParaRPr lang="en-US" dirty="0"/>
                  </a:p>
                </c:rich>
              </c:tx>
              <c:dLblPos val="inBase"/>
              <c:showVal val="1"/>
            </c:dLbl>
            <c:dLbl>
              <c:idx val="4"/>
              <c:layout/>
              <c:tx>
                <c:rich>
                  <a:bodyPr/>
                  <a:lstStyle/>
                  <a:p>
                    <a:r>
                      <a:rPr lang="en-US" smtClean="0"/>
                      <a:t>03:25</a:t>
                    </a:r>
                    <a:endParaRPr lang="en-US" dirty="0"/>
                  </a:p>
                </c:rich>
              </c:tx>
              <c:dLblPos val="inBase"/>
              <c:showVal val="1"/>
            </c:dLbl>
            <c:dLbl>
              <c:idx val="5"/>
              <c:layout/>
              <c:tx>
                <c:rich>
                  <a:bodyPr/>
                  <a:lstStyle/>
                  <a:p>
                    <a:r>
                      <a:rPr lang="en-US" smtClean="0"/>
                      <a:t>04:40</a:t>
                    </a:r>
                    <a:endParaRPr lang="en-US" dirty="0"/>
                  </a:p>
                </c:rich>
              </c:tx>
              <c:dLblPos val="inBase"/>
              <c:showVal val="1"/>
            </c:dLbl>
            <c:dLbl>
              <c:idx val="6"/>
              <c:layout/>
              <c:tx>
                <c:rich>
                  <a:bodyPr/>
                  <a:lstStyle/>
                  <a:p>
                    <a:r>
                      <a:rPr lang="en-US" smtClean="0"/>
                      <a:t>04:28</a:t>
                    </a:r>
                    <a:endParaRPr lang="en-US" dirty="0"/>
                  </a:p>
                </c:rich>
              </c:tx>
              <c:dLblPos val="inBase"/>
              <c:showVal val="1"/>
            </c:dLbl>
            <c:dLbl>
              <c:idx val="7"/>
              <c:layout/>
              <c:tx>
                <c:rich>
                  <a:bodyPr/>
                  <a:lstStyle/>
                  <a:p>
                    <a:r>
                      <a:rPr lang="en-US" smtClean="0"/>
                      <a:t>03:25</a:t>
                    </a:r>
                    <a:endParaRPr lang="en-US" dirty="0"/>
                  </a:p>
                </c:rich>
              </c:tx>
              <c:dLblPos val="inBase"/>
              <c:showVal val="1"/>
            </c:dLbl>
            <c:dLbl>
              <c:idx val="8"/>
              <c:layout/>
              <c:tx>
                <c:rich>
                  <a:bodyPr/>
                  <a:lstStyle/>
                  <a:p>
                    <a:r>
                      <a:rPr lang="en-US" smtClean="0"/>
                      <a:t>03:34</a:t>
                    </a:r>
                    <a:endParaRPr lang="en-US"/>
                  </a:p>
                </c:rich>
              </c:tx>
              <c:dLblPos val="inBase"/>
              <c:showVal val="1"/>
            </c:dLbl>
            <c:dLbl>
              <c:idx val="9"/>
              <c:layout/>
              <c:tx>
                <c:rich>
                  <a:bodyPr/>
                  <a:lstStyle/>
                  <a:p>
                    <a:r>
                      <a:rPr lang="en-US" dirty="0" smtClean="0"/>
                      <a:t>03:37</a:t>
                    </a:r>
                    <a:endParaRPr lang="en-US" dirty="0"/>
                  </a:p>
                </c:rich>
              </c:tx>
              <c:dLblPos val="inBase"/>
              <c:showVal val="1"/>
            </c:dLbl>
            <c:dLbl>
              <c:idx val="10"/>
              <c:layout/>
              <c:tx>
                <c:rich>
                  <a:bodyPr/>
                  <a:lstStyle/>
                  <a:p>
                    <a:r>
                      <a:rPr lang="en-US" dirty="0" smtClean="0"/>
                      <a:t>03:52</a:t>
                    </a:r>
                    <a:endParaRPr lang="en-US" dirty="0"/>
                  </a:p>
                </c:rich>
              </c:tx>
              <c:dLblPos val="inBase"/>
              <c:showVal val="1"/>
            </c:dLbl>
            <c:dLbl>
              <c:idx val="11"/>
              <c:layout/>
              <c:tx>
                <c:rich>
                  <a:bodyPr/>
                  <a:lstStyle/>
                  <a:p>
                    <a:r>
                      <a:rPr lang="en-US" smtClean="0"/>
                      <a:t>03:39</a:t>
                    </a:r>
                    <a:endParaRPr lang="en-US"/>
                  </a:p>
                </c:rich>
              </c:tx>
              <c:dLblPos val="inBase"/>
              <c:showVal val="1"/>
            </c:dLbl>
            <c:dLbl>
              <c:idx val="12"/>
              <c:layout/>
              <c:tx>
                <c:rich>
                  <a:bodyPr/>
                  <a:lstStyle/>
                  <a:p>
                    <a:r>
                      <a:rPr lang="en-US" b="1" smtClean="0">
                        <a:solidFill>
                          <a:schemeClr val="tx1"/>
                        </a:solidFill>
                      </a:rPr>
                      <a:t>0</a:t>
                    </a:r>
                    <a:r>
                      <a:rPr lang="en-US" smtClean="0"/>
                      <a:t>3:54</a:t>
                    </a:r>
                    <a:endParaRPr lang="en-US"/>
                  </a:p>
                </c:rich>
              </c:tx>
              <c:dLblPos val="inBase"/>
              <c:showVal val="1"/>
            </c:dLbl>
            <c:txPr>
              <a:bodyPr/>
              <a:lstStyle/>
              <a:p>
                <a:pPr>
                  <a:defRPr b="1">
                    <a:solidFill>
                      <a:schemeClr val="tx1"/>
                    </a:solidFill>
                  </a:defRPr>
                </a:pPr>
                <a:endParaRPr lang="en-US"/>
              </a:p>
            </c:txPr>
            <c:dLblPos val="inBase"/>
            <c:showVal val="1"/>
          </c:dLbls>
          <c:cat>
            <c:strRef>
              <c:f>'pw upw all'!$C$6:$O$6</c:f>
              <c:strCache>
                <c:ptCount val="13"/>
                <c:pt idx="0">
                  <c:v>Belgium</c:v>
                </c:pt>
                <c:pt idx="1">
                  <c:v>Bulgaria</c:v>
                </c:pt>
                <c:pt idx="2">
                  <c:v>Estonia</c:v>
                </c:pt>
                <c:pt idx="3">
                  <c:v>Germany</c:v>
                </c:pt>
                <c:pt idx="4">
                  <c:v>Italy</c:v>
                </c:pt>
                <c:pt idx="5">
                  <c:v>Latvia</c:v>
                </c:pt>
                <c:pt idx="6">
                  <c:v>Lithuania</c:v>
                </c:pt>
                <c:pt idx="7">
                  <c:v>Poland</c:v>
                </c:pt>
                <c:pt idx="8">
                  <c:v>Slovenia</c:v>
                </c:pt>
                <c:pt idx="9">
                  <c:v>Spain</c:v>
                </c:pt>
                <c:pt idx="10">
                  <c:v>Sweden</c:v>
                </c:pt>
                <c:pt idx="11">
                  <c:v>United Kingdom</c:v>
                </c:pt>
                <c:pt idx="12">
                  <c:v>Albania</c:v>
                </c:pt>
              </c:strCache>
            </c:strRef>
          </c:cat>
          <c:val>
            <c:numRef>
              <c:f>'pw upw all'!$C$7:$O$7</c:f>
              <c:numCache>
                <c:formatCode>0.00</c:formatCode>
                <c:ptCount val="13"/>
                <c:pt idx="0">
                  <c:v>2.8</c:v>
                </c:pt>
                <c:pt idx="1">
                  <c:v>3.3499999999999988</c:v>
                </c:pt>
                <c:pt idx="2">
                  <c:v>4.0999999999999996</c:v>
                </c:pt>
                <c:pt idx="3">
                  <c:v>3</c:v>
                </c:pt>
                <c:pt idx="4">
                  <c:v>3.4166666666666621</c:v>
                </c:pt>
                <c:pt idx="5">
                  <c:v>4.6833333333333425</c:v>
                </c:pt>
                <c:pt idx="6">
                  <c:v>4.4666666666666694</c:v>
                </c:pt>
                <c:pt idx="7">
                  <c:v>3.4166666666666621</c:v>
                </c:pt>
                <c:pt idx="8">
                  <c:v>3.5833333333333375</c:v>
                </c:pt>
                <c:pt idx="9">
                  <c:v>3.6166666666666667</c:v>
                </c:pt>
                <c:pt idx="10">
                  <c:v>3.8666666666666667</c:v>
                </c:pt>
                <c:pt idx="11">
                  <c:v>3.65</c:v>
                </c:pt>
                <c:pt idx="12">
                  <c:v>3.910881291367124</c:v>
                </c:pt>
              </c:numCache>
            </c:numRef>
          </c:val>
        </c:ser>
        <c:ser>
          <c:idx val="1"/>
          <c:order val="1"/>
          <c:tx>
            <c:strRef>
              <c:f>'pw upw all'!$B$8</c:f>
              <c:strCache>
                <c:ptCount val="1"/>
                <c:pt idx="0">
                  <c:v>Unpaid work</c:v>
                </c:pt>
              </c:strCache>
            </c:strRef>
          </c:tx>
          <c:spPr>
            <a:solidFill>
              <a:srgbClr val="92D050"/>
            </a:solidFill>
          </c:spPr>
          <c:dLbls>
            <c:dLbl>
              <c:idx val="0"/>
              <c:layout/>
              <c:tx>
                <c:rich>
                  <a:bodyPr/>
                  <a:lstStyle/>
                  <a:p>
                    <a:r>
                      <a:rPr lang="en-US" smtClean="0"/>
                      <a:t>03:40</a:t>
                    </a:r>
                    <a:endParaRPr lang="en-US" dirty="0"/>
                  </a:p>
                </c:rich>
              </c:tx>
              <c:dLblPos val="inEnd"/>
              <c:showVal val="1"/>
            </c:dLbl>
            <c:dLbl>
              <c:idx val="1"/>
              <c:layout/>
              <c:tx>
                <c:rich>
                  <a:bodyPr/>
                  <a:lstStyle/>
                  <a:p>
                    <a:r>
                      <a:rPr lang="en-US" smtClean="0"/>
                      <a:t>04:12</a:t>
                    </a:r>
                    <a:endParaRPr lang="en-US" dirty="0"/>
                  </a:p>
                </c:rich>
              </c:tx>
              <c:dLblPos val="inEnd"/>
              <c:showVal val="1"/>
            </c:dLbl>
            <c:dLbl>
              <c:idx val="2"/>
              <c:layout/>
              <c:tx>
                <c:rich>
                  <a:bodyPr/>
                  <a:lstStyle/>
                  <a:p>
                    <a:r>
                      <a:rPr lang="en-US" smtClean="0"/>
                      <a:t>04:10</a:t>
                    </a:r>
                    <a:endParaRPr lang="en-US" dirty="0"/>
                  </a:p>
                </c:rich>
              </c:tx>
              <c:dLblPos val="inEnd"/>
              <c:showVal val="1"/>
            </c:dLbl>
            <c:dLbl>
              <c:idx val="3"/>
              <c:layout/>
              <c:tx>
                <c:rich>
                  <a:bodyPr/>
                  <a:lstStyle/>
                  <a:p>
                    <a:r>
                      <a:rPr lang="en-US" smtClean="0"/>
                      <a:t>03:45</a:t>
                    </a:r>
                    <a:endParaRPr lang="en-US" dirty="0"/>
                  </a:p>
                </c:rich>
              </c:tx>
              <c:dLblPos val="inEnd"/>
              <c:showVal val="1"/>
            </c:dLbl>
            <c:dLbl>
              <c:idx val="4"/>
              <c:layout/>
              <c:tx>
                <c:rich>
                  <a:bodyPr/>
                  <a:lstStyle/>
                  <a:p>
                    <a:r>
                      <a:rPr lang="en-US" smtClean="0"/>
                      <a:t>03:51</a:t>
                    </a:r>
                    <a:endParaRPr lang="en-US"/>
                  </a:p>
                </c:rich>
              </c:tx>
              <c:dLblPos val="inEnd"/>
              <c:showVal val="1"/>
            </c:dLbl>
            <c:dLbl>
              <c:idx val="5"/>
              <c:layout/>
              <c:tx>
                <c:rich>
                  <a:bodyPr/>
                  <a:lstStyle/>
                  <a:p>
                    <a:r>
                      <a:rPr lang="en-US" smtClean="0"/>
                      <a:t>03:22</a:t>
                    </a:r>
                    <a:endParaRPr lang="en-US"/>
                  </a:p>
                </c:rich>
              </c:tx>
              <c:dLblPos val="inEnd"/>
              <c:showVal val="1"/>
            </c:dLbl>
            <c:dLbl>
              <c:idx val="6"/>
              <c:layout/>
              <c:tx>
                <c:rich>
                  <a:bodyPr/>
                  <a:lstStyle/>
                  <a:p>
                    <a:r>
                      <a:rPr lang="en-US" dirty="0" smtClean="0"/>
                      <a:t>03:46</a:t>
                    </a:r>
                    <a:endParaRPr lang="en-US" dirty="0"/>
                  </a:p>
                </c:rich>
              </c:tx>
              <c:dLblPos val="inEnd"/>
              <c:showVal val="1"/>
            </c:dLbl>
            <c:dLbl>
              <c:idx val="7"/>
              <c:layout/>
              <c:tx>
                <c:rich>
                  <a:bodyPr/>
                  <a:lstStyle/>
                  <a:p>
                    <a:r>
                      <a:rPr lang="en-US" smtClean="0"/>
                      <a:t>03:58</a:t>
                    </a:r>
                    <a:endParaRPr lang="en-US"/>
                  </a:p>
                </c:rich>
              </c:tx>
              <c:dLblPos val="inEnd"/>
              <c:showVal val="1"/>
            </c:dLbl>
            <c:dLbl>
              <c:idx val="8"/>
              <c:layout/>
              <c:tx>
                <c:rich>
                  <a:bodyPr/>
                  <a:lstStyle/>
                  <a:p>
                    <a:r>
                      <a:rPr lang="en-US" smtClean="0"/>
                      <a:t>04:07</a:t>
                    </a:r>
                    <a:endParaRPr lang="en-US"/>
                  </a:p>
                </c:rich>
              </c:tx>
              <c:dLblPos val="inEnd"/>
              <c:showVal val="1"/>
            </c:dLbl>
            <c:dLbl>
              <c:idx val="9"/>
              <c:layout/>
              <c:tx>
                <c:rich>
                  <a:bodyPr/>
                  <a:lstStyle/>
                  <a:p>
                    <a:r>
                      <a:rPr lang="en-US" smtClean="0"/>
                      <a:t>03:33</a:t>
                    </a:r>
                    <a:endParaRPr lang="en-US"/>
                  </a:p>
                </c:rich>
              </c:tx>
              <c:dLblPos val="inEnd"/>
              <c:showVal val="1"/>
            </c:dLbl>
            <c:dLbl>
              <c:idx val="10"/>
              <c:layout/>
              <c:tx>
                <c:rich>
                  <a:bodyPr/>
                  <a:lstStyle/>
                  <a:p>
                    <a:r>
                      <a:rPr lang="en-US" smtClean="0"/>
                      <a:t>03:30</a:t>
                    </a:r>
                    <a:endParaRPr lang="en-US"/>
                  </a:p>
                </c:rich>
              </c:tx>
              <c:dLblPos val="inEnd"/>
              <c:showVal val="1"/>
            </c:dLbl>
            <c:dLbl>
              <c:idx val="11"/>
              <c:layout/>
              <c:tx>
                <c:rich>
                  <a:bodyPr/>
                  <a:lstStyle/>
                  <a:p>
                    <a:r>
                      <a:rPr lang="en-US" smtClean="0"/>
                      <a:t>03:45</a:t>
                    </a:r>
                    <a:endParaRPr lang="en-US"/>
                  </a:p>
                </c:rich>
              </c:tx>
              <c:dLblPos val="inEnd"/>
              <c:showVal val="1"/>
            </c:dLbl>
            <c:dLbl>
              <c:idx val="12"/>
              <c:layout/>
              <c:tx>
                <c:rich>
                  <a:bodyPr/>
                  <a:lstStyle/>
                  <a:p>
                    <a:r>
                      <a:rPr lang="en-US" b="1" smtClean="0"/>
                      <a:t>0</a:t>
                    </a:r>
                    <a:r>
                      <a:rPr lang="en-US" smtClean="0"/>
                      <a:t>3:32</a:t>
                    </a:r>
                    <a:endParaRPr lang="en-US"/>
                  </a:p>
                </c:rich>
              </c:tx>
              <c:dLblPos val="inEnd"/>
              <c:showVal val="1"/>
            </c:dLbl>
            <c:txPr>
              <a:bodyPr/>
              <a:lstStyle/>
              <a:p>
                <a:pPr>
                  <a:defRPr b="1"/>
                </a:pPr>
                <a:endParaRPr lang="en-US"/>
              </a:p>
            </c:txPr>
            <c:dLblPos val="inEnd"/>
            <c:showVal val="1"/>
          </c:dLbls>
          <c:cat>
            <c:strRef>
              <c:f>'pw upw all'!$C$6:$O$6</c:f>
              <c:strCache>
                <c:ptCount val="13"/>
                <c:pt idx="0">
                  <c:v>Belgium</c:v>
                </c:pt>
                <c:pt idx="1">
                  <c:v>Bulgaria</c:v>
                </c:pt>
                <c:pt idx="2">
                  <c:v>Estonia</c:v>
                </c:pt>
                <c:pt idx="3">
                  <c:v>Germany</c:v>
                </c:pt>
                <c:pt idx="4">
                  <c:v>Italy</c:v>
                </c:pt>
                <c:pt idx="5">
                  <c:v>Latvia</c:v>
                </c:pt>
                <c:pt idx="6">
                  <c:v>Lithuania</c:v>
                </c:pt>
                <c:pt idx="7">
                  <c:v>Poland</c:v>
                </c:pt>
                <c:pt idx="8">
                  <c:v>Slovenia</c:v>
                </c:pt>
                <c:pt idx="9">
                  <c:v>Spain</c:v>
                </c:pt>
                <c:pt idx="10">
                  <c:v>Sweden</c:v>
                </c:pt>
                <c:pt idx="11">
                  <c:v>United Kingdom</c:v>
                </c:pt>
                <c:pt idx="12">
                  <c:v>Albania</c:v>
                </c:pt>
              </c:strCache>
            </c:strRef>
          </c:cat>
          <c:val>
            <c:numRef>
              <c:f>'pw upw all'!$C$8:$O$8</c:f>
              <c:numCache>
                <c:formatCode>0.00</c:formatCode>
                <c:ptCount val="13"/>
                <c:pt idx="0">
                  <c:v>3.6833333333333376</c:v>
                </c:pt>
                <c:pt idx="1">
                  <c:v>4.2</c:v>
                </c:pt>
                <c:pt idx="2">
                  <c:v>4.1833333333333425</c:v>
                </c:pt>
                <c:pt idx="3">
                  <c:v>3.75</c:v>
                </c:pt>
                <c:pt idx="4">
                  <c:v>3.8499999999999988</c:v>
                </c:pt>
                <c:pt idx="5">
                  <c:v>3.3833333333333342</c:v>
                </c:pt>
                <c:pt idx="6">
                  <c:v>3.7833333333333385</c:v>
                </c:pt>
                <c:pt idx="7">
                  <c:v>3.9666666666666668</c:v>
                </c:pt>
                <c:pt idx="8">
                  <c:v>4.1166666666666663</c:v>
                </c:pt>
                <c:pt idx="9">
                  <c:v>3.55</c:v>
                </c:pt>
                <c:pt idx="10">
                  <c:v>3.5</c:v>
                </c:pt>
                <c:pt idx="11">
                  <c:v>3.75</c:v>
                </c:pt>
                <c:pt idx="12">
                  <c:v>3.5368350333607048</c:v>
                </c:pt>
              </c:numCache>
            </c:numRef>
          </c:val>
        </c:ser>
        <c:gapWidth val="80"/>
        <c:overlap val="100"/>
        <c:axId val="112573824"/>
        <c:axId val="112731264"/>
      </c:barChart>
      <c:catAx>
        <c:axId val="112573824"/>
        <c:scaling>
          <c:orientation val="minMax"/>
        </c:scaling>
        <c:axPos val="l"/>
        <c:tickLblPos val="nextTo"/>
        <c:txPr>
          <a:bodyPr/>
          <a:lstStyle/>
          <a:p>
            <a:pPr>
              <a:defRPr sz="1400" baseline="0"/>
            </a:pPr>
            <a:endParaRPr lang="en-US"/>
          </a:p>
        </c:txPr>
        <c:crossAx val="112731264"/>
        <c:crosses val="autoZero"/>
        <c:auto val="1"/>
        <c:lblAlgn val="ctr"/>
        <c:lblOffset val="100"/>
      </c:catAx>
      <c:valAx>
        <c:axId val="112731264"/>
        <c:scaling>
          <c:orientation val="minMax"/>
        </c:scaling>
        <c:axPos val="b"/>
        <c:majorGridlines>
          <c:spPr>
            <a:ln w="6350">
              <a:prstDash val="sysDash"/>
            </a:ln>
          </c:spPr>
        </c:majorGridlines>
        <c:numFmt formatCode="0" sourceLinked="0"/>
        <c:tickLblPos val="nextTo"/>
        <c:txPr>
          <a:bodyPr/>
          <a:lstStyle/>
          <a:p>
            <a:pPr>
              <a:defRPr sz="1400" baseline="0"/>
            </a:pPr>
            <a:endParaRPr lang="en-US"/>
          </a:p>
        </c:txPr>
        <c:crossAx val="112573824"/>
        <c:crosses val="autoZero"/>
        <c:crossBetween val="between"/>
      </c:valAx>
    </c:plotArea>
    <c:legend>
      <c:legendPos val="b"/>
      <c:layout/>
      <c:txPr>
        <a:bodyPr/>
        <a:lstStyle/>
        <a:p>
          <a:pPr>
            <a:defRPr sz="1400" baseline="0"/>
          </a:pPr>
          <a:endParaRPr lang="en-US"/>
        </a:p>
      </c:txPr>
    </c:legend>
    <c:plotVisOnly val="1"/>
    <c:dispBlanksAs val="gap"/>
  </c:chart>
  <c:spPr>
    <a:ln>
      <a:solidFill>
        <a:schemeClr val="tx2">
          <a:lumMod val="40000"/>
          <a:lumOff val="60000"/>
        </a:schemeClr>
      </a:solid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GB" sz="1400" dirty="0"/>
              <a:t>Core domestic activities,</a:t>
            </a:r>
            <a:r>
              <a:rPr lang="en-GB" sz="1400" baseline="0" dirty="0"/>
              <a:t> </a:t>
            </a:r>
            <a:r>
              <a:rPr lang="en-GB" sz="1400" baseline="0" dirty="0" smtClean="0"/>
              <a:t>population </a:t>
            </a:r>
            <a:r>
              <a:rPr lang="en-GB" sz="1400" baseline="0" dirty="0"/>
              <a:t>20-74</a:t>
            </a:r>
            <a:endParaRPr lang="en-GB" sz="1400" dirty="0"/>
          </a:p>
        </c:rich>
      </c:tx>
      <c:layout>
        <c:manualLayout>
          <c:xMode val="edge"/>
          <c:yMode val="edge"/>
          <c:x val="0.32950913030504597"/>
          <c:y val="1.7729998811048284E-2"/>
        </c:manualLayout>
      </c:layout>
      <c:overlay val="1"/>
    </c:title>
    <c:plotArea>
      <c:layout>
        <c:manualLayout>
          <c:layoutTarget val="inner"/>
          <c:xMode val="edge"/>
          <c:yMode val="edge"/>
          <c:x val="0.18481063637537132"/>
          <c:y val="0.15505165491678888"/>
          <c:w val="0.79216212727507418"/>
          <c:h val="0.76962286977954453"/>
        </c:manualLayout>
      </c:layout>
      <c:barChart>
        <c:barDir val="bar"/>
        <c:grouping val="stacked"/>
        <c:ser>
          <c:idx val="0"/>
          <c:order val="0"/>
          <c:tx>
            <c:strRef>
              <c:f>Sheet2!$T$54</c:f>
              <c:strCache>
                <c:ptCount val="1"/>
                <c:pt idx="0">
                  <c:v>Men</c:v>
                </c:pt>
              </c:strCache>
            </c:strRef>
          </c:tx>
          <c:spPr>
            <a:solidFill>
              <a:srgbClr val="92D050"/>
            </a:solidFill>
          </c:spPr>
          <c:dLbls>
            <c:dLbl>
              <c:idx val="0"/>
              <c:layout/>
              <c:tx>
                <c:rich>
                  <a:bodyPr/>
                  <a:lstStyle/>
                  <a:p>
                    <a:r>
                      <a:rPr lang="en-US" b="1" smtClean="0"/>
                      <a:t>0</a:t>
                    </a:r>
                    <a:r>
                      <a:rPr lang="en-US" smtClean="0"/>
                      <a:t>1:04</a:t>
                    </a:r>
                    <a:endParaRPr lang="en-US" dirty="0"/>
                  </a:p>
                </c:rich>
              </c:tx>
              <c:dLblPos val="inBase"/>
              <c:showVal val="1"/>
            </c:dLbl>
            <c:dLbl>
              <c:idx val="1"/>
              <c:layout/>
              <c:tx>
                <c:rich>
                  <a:bodyPr/>
                  <a:lstStyle/>
                  <a:p>
                    <a:r>
                      <a:rPr lang="en-US" b="1" smtClean="0"/>
                      <a:t>0</a:t>
                    </a:r>
                    <a:r>
                      <a:rPr lang="en-US" smtClean="0"/>
                      <a:t>1:01</a:t>
                    </a:r>
                    <a:endParaRPr lang="en-US" dirty="0"/>
                  </a:p>
                </c:rich>
              </c:tx>
              <c:dLblPos val="inBase"/>
              <c:showVal val="1"/>
            </c:dLbl>
            <c:dLbl>
              <c:idx val="2"/>
              <c:layout/>
              <c:tx>
                <c:rich>
                  <a:bodyPr/>
                  <a:lstStyle/>
                  <a:p>
                    <a:r>
                      <a:rPr lang="en-US" b="1" smtClean="0"/>
                      <a:t>0</a:t>
                    </a:r>
                    <a:r>
                      <a:rPr lang="en-US" smtClean="0"/>
                      <a:t>1:01</a:t>
                    </a:r>
                    <a:endParaRPr lang="en-US"/>
                  </a:p>
                </c:rich>
              </c:tx>
              <c:dLblPos val="inBase"/>
              <c:showVal val="1"/>
            </c:dLbl>
            <c:dLbl>
              <c:idx val="3"/>
              <c:layout/>
              <c:tx>
                <c:rich>
                  <a:bodyPr/>
                  <a:lstStyle/>
                  <a:p>
                    <a:r>
                      <a:rPr lang="en-US" b="1" smtClean="0"/>
                      <a:t>0</a:t>
                    </a:r>
                    <a:r>
                      <a:rPr lang="en-US" smtClean="0"/>
                      <a:t>1:00</a:t>
                    </a:r>
                    <a:endParaRPr lang="en-US"/>
                  </a:p>
                </c:rich>
              </c:tx>
              <c:dLblPos val="inBase"/>
              <c:showVal val="1"/>
            </c:dLbl>
            <c:dLbl>
              <c:idx val="4"/>
              <c:layout/>
              <c:tx>
                <c:rich>
                  <a:bodyPr/>
                  <a:lstStyle/>
                  <a:p>
                    <a:r>
                      <a:rPr lang="en-US" b="1" dirty="0" smtClean="0"/>
                      <a:t>0</a:t>
                    </a:r>
                    <a:r>
                      <a:rPr lang="en-US" dirty="0" smtClean="0"/>
                      <a:t>0:58</a:t>
                    </a:r>
                    <a:endParaRPr lang="en-US" dirty="0"/>
                  </a:p>
                </c:rich>
              </c:tx>
              <c:dLblPos val="inBase"/>
              <c:showVal val="1"/>
            </c:dLbl>
            <c:dLbl>
              <c:idx val="5"/>
              <c:layout/>
              <c:tx>
                <c:rich>
                  <a:bodyPr/>
                  <a:lstStyle/>
                  <a:p>
                    <a:r>
                      <a:rPr lang="en-US" b="1" smtClean="0"/>
                      <a:t>0</a:t>
                    </a:r>
                    <a:r>
                      <a:rPr lang="en-US" smtClean="0"/>
                      <a:t>0:58</a:t>
                    </a:r>
                    <a:endParaRPr lang="en-US" dirty="0"/>
                  </a:p>
                </c:rich>
              </c:tx>
              <c:dLblPos val="inBase"/>
              <c:showVal val="1"/>
            </c:dLbl>
            <c:dLbl>
              <c:idx val="6"/>
              <c:layout/>
              <c:tx>
                <c:rich>
                  <a:bodyPr/>
                  <a:lstStyle/>
                  <a:p>
                    <a:r>
                      <a:rPr lang="en-US" b="1" smtClean="0"/>
                      <a:t>0</a:t>
                    </a:r>
                    <a:r>
                      <a:rPr lang="en-US" smtClean="0"/>
                      <a:t>0:52</a:t>
                    </a:r>
                    <a:endParaRPr lang="en-US" dirty="0"/>
                  </a:p>
                </c:rich>
              </c:tx>
              <c:dLblPos val="inBase"/>
              <c:showVal val="1"/>
            </c:dLbl>
            <c:dLbl>
              <c:idx val="7"/>
              <c:layout/>
              <c:tx>
                <c:rich>
                  <a:bodyPr/>
                  <a:lstStyle/>
                  <a:p>
                    <a:r>
                      <a:rPr lang="en-US" b="1" smtClean="0"/>
                      <a:t>0</a:t>
                    </a:r>
                    <a:r>
                      <a:rPr lang="en-US" smtClean="0"/>
                      <a:t>0:52</a:t>
                    </a:r>
                    <a:endParaRPr lang="en-US" dirty="0"/>
                  </a:p>
                </c:rich>
              </c:tx>
              <c:dLblPos val="inBase"/>
              <c:showVal val="1"/>
            </c:dLbl>
            <c:dLbl>
              <c:idx val="8"/>
              <c:layout/>
              <c:tx>
                <c:rich>
                  <a:bodyPr/>
                  <a:lstStyle/>
                  <a:p>
                    <a:r>
                      <a:rPr lang="en-US" b="1" smtClean="0"/>
                      <a:t>0</a:t>
                    </a:r>
                    <a:r>
                      <a:rPr lang="en-US" smtClean="0"/>
                      <a:t>0:48</a:t>
                    </a:r>
                    <a:endParaRPr lang="en-US" dirty="0"/>
                  </a:p>
                </c:rich>
              </c:tx>
              <c:dLblPos val="inBase"/>
              <c:showVal val="1"/>
            </c:dLbl>
            <c:dLbl>
              <c:idx val="9"/>
              <c:layout/>
              <c:tx>
                <c:rich>
                  <a:bodyPr/>
                  <a:lstStyle/>
                  <a:p>
                    <a:r>
                      <a:rPr lang="en-US" b="1" smtClean="0"/>
                      <a:t>0</a:t>
                    </a:r>
                    <a:r>
                      <a:rPr lang="en-US" smtClean="0"/>
                      <a:t>0:46</a:t>
                    </a:r>
                    <a:endParaRPr lang="en-US" dirty="0"/>
                  </a:p>
                </c:rich>
              </c:tx>
              <c:dLblPos val="inBase"/>
              <c:showVal val="1"/>
            </c:dLbl>
            <c:dLbl>
              <c:idx val="10"/>
              <c:layout/>
              <c:tx>
                <c:rich>
                  <a:bodyPr/>
                  <a:lstStyle/>
                  <a:p>
                    <a:r>
                      <a:rPr lang="en-US" b="1" smtClean="0"/>
                      <a:t>0</a:t>
                    </a:r>
                    <a:r>
                      <a:rPr lang="en-US" smtClean="0"/>
                      <a:t>0:37</a:t>
                    </a:r>
                    <a:endParaRPr lang="en-US" dirty="0"/>
                  </a:p>
                </c:rich>
              </c:tx>
              <c:dLblPos val="inBase"/>
              <c:showVal val="1"/>
            </c:dLbl>
            <c:dLbl>
              <c:idx val="11"/>
              <c:layout/>
              <c:tx>
                <c:rich>
                  <a:bodyPr/>
                  <a:lstStyle/>
                  <a:p>
                    <a:r>
                      <a:rPr lang="en-US" b="1" smtClean="0"/>
                      <a:t>0</a:t>
                    </a:r>
                    <a:r>
                      <a:rPr lang="en-US" smtClean="0"/>
                      <a:t>0:31</a:t>
                    </a:r>
                    <a:endParaRPr lang="en-US" dirty="0"/>
                  </a:p>
                </c:rich>
              </c:tx>
              <c:dLblPos val="inBase"/>
              <c:showVal val="1"/>
            </c:dLbl>
            <c:dLbl>
              <c:idx val="12"/>
              <c:layout/>
              <c:tx>
                <c:rich>
                  <a:bodyPr anchor="b" anchorCtr="1"/>
                  <a:lstStyle/>
                  <a:p>
                    <a:pPr>
                      <a:defRPr sz="900" b="1">
                        <a:solidFill>
                          <a:schemeClr val="bg1"/>
                        </a:solidFill>
                      </a:defRPr>
                    </a:pPr>
                    <a:r>
                      <a:rPr lang="en-US" sz="900" b="1" dirty="0" smtClean="0">
                        <a:solidFill>
                          <a:schemeClr val="bg1"/>
                        </a:solidFill>
                      </a:rPr>
                      <a:t>00:13</a:t>
                    </a:r>
                    <a:endParaRPr lang="en-US" b="1" dirty="0">
                      <a:solidFill>
                        <a:schemeClr val="bg1"/>
                      </a:solidFill>
                    </a:endParaRPr>
                  </a:p>
                </c:rich>
              </c:tx>
              <c:spPr/>
              <c:dLblPos val="inBase"/>
              <c:showVal val="1"/>
            </c:dLbl>
            <c:txPr>
              <a:bodyPr anchor="b" anchorCtr="1"/>
              <a:lstStyle/>
              <a:p>
                <a:pPr>
                  <a:defRPr sz="900" b="1"/>
                </a:pPr>
                <a:endParaRPr lang="en-US"/>
              </a:p>
            </c:txPr>
            <c:dLblPos val="inBase"/>
            <c:showVal val="1"/>
          </c:dLbls>
          <c:cat>
            <c:strRef>
              <c:f>Sheet2!$S$55:$S$67</c:f>
              <c:strCache>
                <c:ptCount val="13"/>
                <c:pt idx="0">
                  <c:v>Lithuania</c:v>
                </c:pt>
                <c:pt idx="1">
                  <c:v>Poland</c:v>
                </c:pt>
                <c:pt idx="2">
                  <c:v>Belgium</c:v>
                </c:pt>
                <c:pt idx="3">
                  <c:v>Estonia</c:v>
                </c:pt>
                <c:pt idx="4">
                  <c:v>Sweden</c:v>
                </c:pt>
                <c:pt idx="5">
                  <c:v>United Kingdom</c:v>
                </c:pt>
                <c:pt idx="6">
                  <c:v>Slovenia</c:v>
                </c:pt>
                <c:pt idx="7">
                  <c:v>Germany </c:v>
                </c:pt>
                <c:pt idx="8">
                  <c:v>Bulgaria</c:v>
                </c:pt>
                <c:pt idx="9">
                  <c:v>Latvia</c:v>
                </c:pt>
                <c:pt idx="10">
                  <c:v>Spain</c:v>
                </c:pt>
                <c:pt idx="11">
                  <c:v>Italy</c:v>
                </c:pt>
                <c:pt idx="12">
                  <c:v>Albania</c:v>
                </c:pt>
              </c:strCache>
            </c:strRef>
          </c:cat>
          <c:val>
            <c:numRef>
              <c:f>Sheet2!$T$55:$T$67</c:f>
              <c:numCache>
                <c:formatCode>0.00</c:formatCode>
                <c:ptCount val="13"/>
                <c:pt idx="0">
                  <c:v>1.08</c:v>
                </c:pt>
                <c:pt idx="1">
                  <c:v>1.03</c:v>
                </c:pt>
                <c:pt idx="2">
                  <c:v>1.02</c:v>
                </c:pt>
                <c:pt idx="3">
                  <c:v>1</c:v>
                </c:pt>
                <c:pt idx="4">
                  <c:v>0.98</c:v>
                </c:pt>
                <c:pt idx="5">
                  <c:v>0.97000000000000053</c:v>
                </c:pt>
                <c:pt idx="6">
                  <c:v>0.88</c:v>
                </c:pt>
                <c:pt idx="7">
                  <c:v>0.87000000000000055</c:v>
                </c:pt>
                <c:pt idx="8">
                  <c:v>0.8</c:v>
                </c:pt>
                <c:pt idx="9">
                  <c:v>0.78</c:v>
                </c:pt>
                <c:pt idx="10">
                  <c:v>0.63000000000000056</c:v>
                </c:pt>
                <c:pt idx="11">
                  <c:v>0.53</c:v>
                </c:pt>
                <c:pt idx="12">
                  <c:v>0.23</c:v>
                </c:pt>
              </c:numCache>
            </c:numRef>
          </c:val>
        </c:ser>
        <c:ser>
          <c:idx val="1"/>
          <c:order val="1"/>
          <c:tx>
            <c:strRef>
              <c:f>Sheet2!$U$54</c:f>
              <c:strCache>
                <c:ptCount val="1"/>
                <c:pt idx="0">
                  <c:v>Women</c:v>
                </c:pt>
              </c:strCache>
            </c:strRef>
          </c:tx>
          <c:spPr>
            <a:solidFill>
              <a:schemeClr val="accent1"/>
            </a:solidFill>
          </c:spPr>
          <c:dLbls>
            <c:dLbl>
              <c:idx val="0"/>
              <c:layout/>
              <c:tx>
                <c:rich>
                  <a:bodyPr/>
                  <a:lstStyle/>
                  <a:p>
                    <a:r>
                      <a:rPr lang="en-US" smtClean="0"/>
                      <a:t>02:54</a:t>
                    </a:r>
                    <a:endParaRPr lang="en-US" dirty="0"/>
                  </a:p>
                </c:rich>
              </c:tx>
              <c:dLblPos val="inEnd"/>
              <c:showVal val="1"/>
            </c:dLbl>
            <c:dLbl>
              <c:idx val="1"/>
              <c:layout/>
              <c:tx>
                <c:rich>
                  <a:bodyPr/>
                  <a:lstStyle/>
                  <a:p>
                    <a:r>
                      <a:rPr lang="en-US" smtClean="0"/>
                      <a:t>03:09</a:t>
                    </a:r>
                    <a:endParaRPr lang="en-US" dirty="0"/>
                  </a:p>
                </c:rich>
              </c:tx>
              <c:dLblPos val="inEnd"/>
              <c:showVal val="1"/>
            </c:dLbl>
            <c:dLbl>
              <c:idx val="2"/>
              <c:layout/>
              <c:tx>
                <c:rich>
                  <a:bodyPr/>
                  <a:lstStyle/>
                  <a:p>
                    <a:r>
                      <a:rPr lang="en-US" smtClean="0"/>
                      <a:t>02:37</a:t>
                    </a:r>
                    <a:endParaRPr lang="en-US" dirty="0"/>
                  </a:p>
                </c:rich>
              </c:tx>
              <c:dLblPos val="inEnd"/>
              <c:showVal val="1"/>
            </c:dLbl>
            <c:dLbl>
              <c:idx val="3"/>
              <c:layout/>
              <c:tx>
                <c:rich>
                  <a:bodyPr/>
                  <a:lstStyle/>
                  <a:p>
                    <a:r>
                      <a:rPr lang="en-US" smtClean="0"/>
                      <a:t>02:52</a:t>
                    </a:r>
                    <a:endParaRPr lang="en-US" dirty="0"/>
                  </a:p>
                </c:rich>
              </c:tx>
              <c:dLblPos val="inEnd"/>
              <c:showVal val="1"/>
            </c:dLbl>
            <c:dLbl>
              <c:idx val="4"/>
              <c:layout/>
              <c:tx>
                <c:rich>
                  <a:bodyPr/>
                  <a:lstStyle/>
                  <a:p>
                    <a:r>
                      <a:rPr lang="en-US" smtClean="0"/>
                      <a:t>02:00</a:t>
                    </a:r>
                    <a:endParaRPr lang="en-US" dirty="0"/>
                  </a:p>
                </c:rich>
              </c:tx>
              <c:dLblPos val="inEnd"/>
              <c:showVal val="1"/>
            </c:dLbl>
            <c:dLbl>
              <c:idx val="5"/>
              <c:layout/>
              <c:tx>
                <c:rich>
                  <a:bodyPr/>
                  <a:lstStyle/>
                  <a:p>
                    <a:r>
                      <a:rPr lang="en-US" smtClean="0"/>
                      <a:t>02:28</a:t>
                    </a:r>
                    <a:endParaRPr lang="en-US" dirty="0"/>
                  </a:p>
                </c:rich>
              </c:tx>
              <c:dLblPos val="inEnd"/>
              <c:showVal val="1"/>
            </c:dLbl>
            <c:dLbl>
              <c:idx val="6"/>
              <c:layout/>
              <c:tx>
                <c:rich>
                  <a:bodyPr/>
                  <a:lstStyle/>
                  <a:p>
                    <a:r>
                      <a:rPr lang="en-US" smtClean="0"/>
                      <a:t>03:13</a:t>
                    </a:r>
                    <a:endParaRPr lang="en-US" dirty="0"/>
                  </a:p>
                </c:rich>
              </c:tx>
              <c:dLblPos val="inEnd"/>
              <c:showVal val="1"/>
            </c:dLbl>
            <c:dLbl>
              <c:idx val="7"/>
              <c:layout/>
              <c:tx>
                <c:rich>
                  <a:bodyPr/>
                  <a:lstStyle/>
                  <a:p>
                    <a:r>
                      <a:rPr lang="en-US" smtClean="0"/>
                      <a:t>02:27</a:t>
                    </a:r>
                    <a:endParaRPr lang="en-US" dirty="0"/>
                  </a:p>
                </c:rich>
              </c:tx>
              <c:dLblPos val="inEnd"/>
              <c:showVal val="1"/>
            </c:dLbl>
            <c:dLbl>
              <c:idx val="8"/>
              <c:layout/>
              <c:tx>
                <c:rich>
                  <a:bodyPr/>
                  <a:lstStyle/>
                  <a:p>
                    <a:r>
                      <a:rPr lang="en-US" smtClean="0"/>
                      <a:t>03:21</a:t>
                    </a:r>
                    <a:endParaRPr lang="en-US" dirty="0"/>
                  </a:p>
                </c:rich>
              </c:tx>
              <c:dLblPos val="inEnd"/>
              <c:showVal val="1"/>
            </c:dLbl>
            <c:dLbl>
              <c:idx val="9"/>
              <c:layout/>
              <c:tx>
                <c:rich>
                  <a:bodyPr/>
                  <a:lstStyle/>
                  <a:p>
                    <a:r>
                      <a:rPr lang="en-US" smtClean="0"/>
                      <a:t>02:22</a:t>
                    </a:r>
                    <a:endParaRPr lang="en-US" dirty="0"/>
                  </a:p>
                </c:rich>
              </c:tx>
              <c:dLblPos val="inEnd"/>
              <c:showVal val="1"/>
            </c:dLbl>
            <c:dLbl>
              <c:idx val="10"/>
              <c:layout/>
              <c:tx>
                <c:rich>
                  <a:bodyPr/>
                  <a:lstStyle/>
                  <a:p>
                    <a:r>
                      <a:rPr lang="en-US" smtClean="0"/>
                      <a:t>03:12</a:t>
                    </a:r>
                    <a:endParaRPr lang="en-US" dirty="0"/>
                  </a:p>
                </c:rich>
              </c:tx>
              <c:dLblPos val="inEnd"/>
              <c:showVal val="1"/>
            </c:dLbl>
            <c:dLbl>
              <c:idx val="11"/>
              <c:layout/>
              <c:tx>
                <c:rich>
                  <a:bodyPr/>
                  <a:lstStyle/>
                  <a:p>
                    <a:r>
                      <a:rPr lang="en-US" smtClean="0"/>
                      <a:t>03:54</a:t>
                    </a:r>
                    <a:endParaRPr lang="en-US" dirty="0"/>
                  </a:p>
                </c:rich>
              </c:tx>
              <c:dLblPos val="inEnd"/>
              <c:showVal val="1"/>
            </c:dLbl>
            <c:dLbl>
              <c:idx val="12"/>
              <c:layout/>
              <c:tx>
                <c:rich>
                  <a:bodyPr/>
                  <a:lstStyle/>
                  <a:p>
                    <a:r>
                      <a:rPr lang="en-US" smtClean="0"/>
                      <a:t>04:28</a:t>
                    </a:r>
                    <a:endParaRPr lang="en-US" dirty="0"/>
                  </a:p>
                </c:rich>
              </c:tx>
              <c:dLblPos val="inEnd"/>
              <c:showVal val="1"/>
            </c:dLbl>
            <c:txPr>
              <a:bodyPr/>
              <a:lstStyle/>
              <a:p>
                <a:pPr>
                  <a:defRPr b="1">
                    <a:solidFill>
                      <a:schemeClr val="bg1"/>
                    </a:solidFill>
                  </a:defRPr>
                </a:pPr>
                <a:endParaRPr lang="en-US"/>
              </a:p>
            </c:txPr>
            <c:dLblPos val="inEnd"/>
            <c:showVal val="1"/>
          </c:dLbls>
          <c:cat>
            <c:strRef>
              <c:f>Sheet2!$S$55:$S$67</c:f>
              <c:strCache>
                <c:ptCount val="13"/>
                <c:pt idx="0">
                  <c:v>Lithuania</c:v>
                </c:pt>
                <c:pt idx="1">
                  <c:v>Poland</c:v>
                </c:pt>
                <c:pt idx="2">
                  <c:v>Belgium</c:v>
                </c:pt>
                <c:pt idx="3">
                  <c:v>Estonia</c:v>
                </c:pt>
                <c:pt idx="4">
                  <c:v>Sweden</c:v>
                </c:pt>
                <c:pt idx="5">
                  <c:v>United Kingdom</c:v>
                </c:pt>
                <c:pt idx="6">
                  <c:v>Slovenia</c:v>
                </c:pt>
                <c:pt idx="7">
                  <c:v>Germany </c:v>
                </c:pt>
                <c:pt idx="8">
                  <c:v>Bulgaria</c:v>
                </c:pt>
                <c:pt idx="9">
                  <c:v>Latvia</c:v>
                </c:pt>
                <c:pt idx="10">
                  <c:v>Spain</c:v>
                </c:pt>
                <c:pt idx="11">
                  <c:v>Italy</c:v>
                </c:pt>
                <c:pt idx="12">
                  <c:v>Albania</c:v>
                </c:pt>
              </c:strCache>
            </c:strRef>
          </c:cat>
          <c:val>
            <c:numRef>
              <c:f>Sheet2!$U$55:$U$67</c:f>
              <c:numCache>
                <c:formatCode>0.00</c:formatCode>
                <c:ptCount val="13"/>
                <c:pt idx="0">
                  <c:v>2.9</c:v>
                </c:pt>
                <c:pt idx="1">
                  <c:v>3.15</c:v>
                </c:pt>
                <c:pt idx="2">
                  <c:v>2.63</c:v>
                </c:pt>
                <c:pt idx="3">
                  <c:v>2.88</c:v>
                </c:pt>
                <c:pt idx="4">
                  <c:v>2</c:v>
                </c:pt>
                <c:pt idx="5">
                  <c:v>2.48</c:v>
                </c:pt>
                <c:pt idx="6">
                  <c:v>3.22</c:v>
                </c:pt>
                <c:pt idx="7">
                  <c:v>2.4499999999999997</c:v>
                </c:pt>
                <c:pt idx="8">
                  <c:v>3.3499999999999988</c:v>
                </c:pt>
                <c:pt idx="9">
                  <c:v>2.3699999999999997</c:v>
                </c:pt>
                <c:pt idx="10">
                  <c:v>3.2</c:v>
                </c:pt>
                <c:pt idx="11">
                  <c:v>3.9</c:v>
                </c:pt>
                <c:pt idx="12">
                  <c:v>4.4700000000000024</c:v>
                </c:pt>
              </c:numCache>
            </c:numRef>
          </c:val>
        </c:ser>
        <c:gapWidth val="100"/>
        <c:overlap val="100"/>
        <c:axId val="112915200"/>
        <c:axId val="112916736"/>
      </c:barChart>
      <c:catAx>
        <c:axId val="112915200"/>
        <c:scaling>
          <c:orientation val="minMax"/>
        </c:scaling>
        <c:axPos val="l"/>
        <c:tickLblPos val="nextTo"/>
        <c:crossAx val="112916736"/>
        <c:crosses val="autoZero"/>
        <c:auto val="1"/>
        <c:lblAlgn val="ctr"/>
        <c:lblOffset val="100"/>
      </c:catAx>
      <c:valAx>
        <c:axId val="112916736"/>
        <c:scaling>
          <c:orientation val="minMax"/>
        </c:scaling>
        <c:axPos val="b"/>
        <c:majorGridlines>
          <c:spPr>
            <a:ln>
              <a:prstDash val="sysDash"/>
            </a:ln>
          </c:spPr>
        </c:majorGridlines>
        <c:numFmt formatCode="0" sourceLinked="0"/>
        <c:tickLblPos val="nextTo"/>
        <c:crossAx val="112915200"/>
        <c:crosses val="autoZero"/>
        <c:crossBetween val="between"/>
      </c:valAx>
    </c:plotArea>
    <c:legend>
      <c:legendPos val="b"/>
      <c:layout>
        <c:manualLayout>
          <c:xMode val="edge"/>
          <c:yMode val="edge"/>
          <c:x val="0.32029496258359452"/>
          <c:y val="8.5795779026501928E-2"/>
          <c:w val="0.29675797082741739"/>
          <c:h val="5.9654979742508933E-2"/>
        </c:manualLayout>
      </c:layout>
    </c:legend>
    <c:plotVisOnly val="1"/>
    <c:dispBlanksAs val="gap"/>
  </c:chart>
  <c:spPr>
    <a:ln>
      <a:solidFill>
        <a:schemeClr val="tx2">
          <a:lumMod val="60000"/>
          <a:lumOff val="40000"/>
        </a:schemeClr>
      </a:solid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Hours of </a:t>
            </a:r>
            <a:r>
              <a:rPr lang="en-US"/>
              <a:t>total </a:t>
            </a:r>
            <a:r>
              <a:rPr lang="en-US" smtClean="0"/>
              <a:t>work. </a:t>
            </a:r>
            <a:r>
              <a:rPr lang="en-US" dirty="0"/>
              <a:t>Married/cohabiting women and men with small children  </a:t>
            </a:r>
          </a:p>
        </c:rich>
      </c:tx>
      <c:layout>
        <c:manualLayout>
          <c:xMode val="edge"/>
          <c:yMode val="edge"/>
          <c:x val="0.13006172839506172"/>
          <c:y val="0"/>
        </c:manualLayout>
      </c:layout>
    </c:title>
    <c:plotArea>
      <c:layout/>
      <c:barChart>
        <c:barDir val="bar"/>
        <c:grouping val="clustered"/>
        <c:ser>
          <c:idx val="0"/>
          <c:order val="0"/>
          <c:tx>
            <c:strRef>
              <c:f>små!$H$10</c:f>
              <c:strCache>
                <c:ptCount val="1"/>
                <c:pt idx="0">
                  <c:v>Men</c:v>
                </c:pt>
              </c:strCache>
            </c:strRef>
          </c:tx>
          <c:dLbls>
            <c:dLblPos val="inBase"/>
            <c:showVal val="1"/>
          </c:dLbls>
          <c:cat>
            <c:strRef>
              <c:f>små!$I$9:$U$9</c:f>
              <c:strCache>
                <c:ptCount val="13"/>
                <c:pt idx="0">
                  <c:v>Belgium</c:v>
                </c:pt>
                <c:pt idx="1">
                  <c:v>Bulgaria</c:v>
                </c:pt>
                <c:pt idx="2">
                  <c:v>Estonia</c:v>
                </c:pt>
                <c:pt idx="3">
                  <c:v>Germany</c:v>
                </c:pt>
                <c:pt idx="4">
                  <c:v>Italy</c:v>
                </c:pt>
                <c:pt idx="5">
                  <c:v>Latvia</c:v>
                </c:pt>
                <c:pt idx="6">
                  <c:v>Lithuania</c:v>
                </c:pt>
                <c:pt idx="7">
                  <c:v>Poland</c:v>
                </c:pt>
                <c:pt idx="8">
                  <c:v>Slovenia</c:v>
                </c:pt>
                <c:pt idx="9">
                  <c:v>Spain</c:v>
                </c:pt>
                <c:pt idx="10">
                  <c:v>Sweden</c:v>
                </c:pt>
                <c:pt idx="11">
                  <c:v>United Kingdom</c:v>
                </c:pt>
                <c:pt idx="12">
                  <c:v>Albania</c:v>
                </c:pt>
              </c:strCache>
            </c:strRef>
          </c:cat>
          <c:val>
            <c:numRef>
              <c:f>små!$I$10:$U$10</c:f>
              <c:numCache>
                <c:formatCode>0.00</c:formatCode>
                <c:ptCount val="13"/>
                <c:pt idx="0">
                  <c:v>8</c:v>
                </c:pt>
                <c:pt idx="1">
                  <c:v>8.0166666666666728</c:v>
                </c:pt>
                <c:pt idx="2">
                  <c:v>8.9</c:v>
                </c:pt>
                <c:pt idx="3">
                  <c:v>8.6166666666666725</c:v>
                </c:pt>
                <c:pt idx="4">
                  <c:v>9.2166666666666668</c:v>
                </c:pt>
                <c:pt idx="5">
                  <c:v>9.316666666666686</c:v>
                </c:pt>
                <c:pt idx="6">
                  <c:v>9.3500000000000068</c:v>
                </c:pt>
                <c:pt idx="7">
                  <c:v>9.4166666666666767</c:v>
                </c:pt>
                <c:pt idx="8">
                  <c:v>9.3500000000000068</c:v>
                </c:pt>
                <c:pt idx="9">
                  <c:v>9.066666666666686</c:v>
                </c:pt>
                <c:pt idx="10">
                  <c:v>9.066666666666686</c:v>
                </c:pt>
                <c:pt idx="11">
                  <c:v>9.3666666666666885</c:v>
                </c:pt>
                <c:pt idx="12">
                  <c:v>7.9865303975146134</c:v>
                </c:pt>
              </c:numCache>
            </c:numRef>
          </c:val>
        </c:ser>
        <c:ser>
          <c:idx val="1"/>
          <c:order val="1"/>
          <c:tx>
            <c:strRef>
              <c:f>små!$H$11</c:f>
              <c:strCache>
                <c:ptCount val="1"/>
                <c:pt idx="0">
                  <c:v>Women</c:v>
                </c:pt>
              </c:strCache>
            </c:strRef>
          </c:tx>
          <c:dLbls>
            <c:showVal val="1"/>
          </c:dLbls>
          <c:cat>
            <c:strRef>
              <c:f>små!$I$9:$U$9</c:f>
              <c:strCache>
                <c:ptCount val="13"/>
                <c:pt idx="0">
                  <c:v>Belgium</c:v>
                </c:pt>
                <c:pt idx="1">
                  <c:v>Bulgaria</c:v>
                </c:pt>
                <c:pt idx="2">
                  <c:v>Estonia</c:v>
                </c:pt>
                <c:pt idx="3">
                  <c:v>Germany</c:v>
                </c:pt>
                <c:pt idx="4">
                  <c:v>Italy</c:v>
                </c:pt>
                <c:pt idx="5">
                  <c:v>Latvia</c:v>
                </c:pt>
                <c:pt idx="6">
                  <c:v>Lithuania</c:v>
                </c:pt>
                <c:pt idx="7">
                  <c:v>Poland</c:v>
                </c:pt>
                <c:pt idx="8">
                  <c:v>Slovenia</c:v>
                </c:pt>
                <c:pt idx="9">
                  <c:v>Spain</c:v>
                </c:pt>
                <c:pt idx="10">
                  <c:v>Sweden</c:v>
                </c:pt>
                <c:pt idx="11">
                  <c:v>United Kingdom</c:v>
                </c:pt>
                <c:pt idx="12">
                  <c:v>Albania</c:v>
                </c:pt>
              </c:strCache>
            </c:strRef>
          </c:cat>
          <c:val>
            <c:numRef>
              <c:f>små!$I$11:$U$11</c:f>
              <c:numCache>
                <c:formatCode>0.00</c:formatCode>
                <c:ptCount val="13"/>
                <c:pt idx="0">
                  <c:v>8.5</c:v>
                </c:pt>
                <c:pt idx="1">
                  <c:v>8.9</c:v>
                </c:pt>
                <c:pt idx="2">
                  <c:v>10.1</c:v>
                </c:pt>
                <c:pt idx="3">
                  <c:v>8.3000000000000007</c:v>
                </c:pt>
                <c:pt idx="4">
                  <c:v>10</c:v>
                </c:pt>
                <c:pt idx="5">
                  <c:v>9.2666666666666728</c:v>
                </c:pt>
                <c:pt idx="6">
                  <c:v>10</c:v>
                </c:pt>
                <c:pt idx="7">
                  <c:v>9.7833333333333332</c:v>
                </c:pt>
                <c:pt idx="8">
                  <c:v>9.9833333333333325</c:v>
                </c:pt>
                <c:pt idx="9">
                  <c:v>9.6666666666666767</c:v>
                </c:pt>
                <c:pt idx="10">
                  <c:v>8.566666666666686</c:v>
                </c:pt>
                <c:pt idx="11">
                  <c:v>9.2333333333333183</c:v>
                </c:pt>
                <c:pt idx="12">
                  <c:v>10.395413672204766</c:v>
                </c:pt>
              </c:numCache>
            </c:numRef>
          </c:val>
        </c:ser>
        <c:axId val="112990464"/>
        <c:axId val="112996352"/>
      </c:barChart>
      <c:catAx>
        <c:axId val="112990464"/>
        <c:scaling>
          <c:orientation val="minMax"/>
        </c:scaling>
        <c:axPos val="l"/>
        <c:tickLblPos val="nextTo"/>
        <c:crossAx val="112996352"/>
        <c:crosses val="autoZero"/>
        <c:auto val="1"/>
        <c:lblAlgn val="ctr"/>
        <c:lblOffset val="100"/>
      </c:catAx>
      <c:valAx>
        <c:axId val="112996352"/>
        <c:scaling>
          <c:orientation val="minMax"/>
        </c:scaling>
        <c:axPos val="b"/>
        <c:majorGridlines/>
        <c:title>
          <c:tx>
            <c:rich>
              <a:bodyPr/>
              <a:lstStyle/>
              <a:p>
                <a:pPr>
                  <a:defRPr/>
                </a:pPr>
                <a:r>
                  <a:rPr lang="sv-SE"/>
                  <a:t>Hours per day</a:t>
                </a:r>
              </a:p>
            </c:rich>
          </c:tx>
          <c:layout/>
        </c:title>
        <c:numFmt formatCode="0" sourceLinked="0"/>
        <c:tickLblPos val="nextTo"/>
        <c:crossAx val="112990464"/>
        <c:crosses val="autoZero"/>
        <c:crossBetween val="between"/>
      </c:valAx>
    </c:plotArea>
    <c:legend>
      <c:legendPos val="b"/>
      <c:layout/>
    </c:legend>
    <c:plotVisOnly val="1"/>
    <c:dispBlanksAs val="gap"/>
  </c:chart>
  <c:txPr>
    <a:bodyPr/>
    <a:lstStyle/>
    <a:p>
      <a:pPr>
        <a:defRPr sz="1400" baseline="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200"/>
            </a:pPr>
            <a:r>
              <a:rPr lang="en-GB" sz="1200"/>
              <a:t>Average time spend</a:t>
            </a:r>
            <a:r>
              <a:rPr lang="en-GB" sz="1200" baseline="0"/>
              <a:t> on </a:t>
            </a:r>
            <a:r>
              <a:rPr lang="en-GB" sz="1200"/>
              <a:t>Unpaid work by married/cohabitating</a:t>
            </a:r>
            <a:r>
              <a:rPr lang="en-GB" sz="1200" baseline="0"/>
              <a:t> women and men with small children under six </a:t>
            </a:r>
            <a:r>
              <a:rPr lang="en-GB" sz="1200"/>
              <a:t> </a:t>
            </a:r>
          </a:p>
        </c:rich>
      </c:tx>
      <c:layout/>
      <c:overlay val="1"/>
    </c:title>
    <c:plotArea>
      <c:layout>
        <c:manualLayout>
          <c:layoutTarget val="inner"/>
          <c:xMode val="edge"/>
          <c:yMode val="edge"/>
          <c:x val="0.21564580561536736"/>
          <c:y val="0.13663679433934833"/>
          <c:w val="0.73775352126785676"/>
          <c:h val="0.75704308972408163"/>
        </c:manualLayout>
      </c:layout>
      <c:barChart>
        <c:barDir val="bar"/>
        <c:grouping val="clustered"/>
        <c:ser>
          <c:idx val="0"/>
          <c:order val="0"/>
          <c:tx>
            <c:strRef>
              <c:f>Sheet2!$P$85</c:f>
              <c:strCache>
                <c:ptCount val="1"/>
                <c:pt idx="0">
                  <c:v>Men</c:v>
                </c:pt>
              </c:strCache>
            </c:strRef>
          </c:tx>
          <c:spPr>
            <a:solidFill>
              <a:schemeClr val="accent3"/>
            </a:solidFill>
          </c:spPr>
          <c:dLbls>
            <c:dLbl>
              <c:idx val="0"/>
              <c:layout/>
              <c:tx>
                <c:rich>
                  <a:bodyPr/>
                  <a:lstStyle/>
                  <a:p>
                    <a:r>
                      <a:rPr lang="en-US" b="1" smtClean="0"/>
                      <a:t>0</a:t>
                    </a:r>
                    <a:r>
                      <a:rPr lang="en-US" smtClean="0"/>
                      <a:t>2:28</a:t>
                    </a:r>
                    <a:endParaRPr lang="en-US" dirty="0"/>
                  </a:p>
                </c:rich>
              </c:tx>
              <c:showVal val="1"/>
            </c:dLbl>
            <c:dLbl>
              <c:idx val="1"/>
              <c:layout/>
              <c:tx>
                <c:rich>
                  <a:bodyPr/>
                  <a:lstStyle/>
                  <a:p>
                    <a:r>
                      <a:rPr lang="en-US" b="1" smtClean="0"/>
                      <a:t>0</a:t>
                    </a:r>
                    <a:r>
                      <a:rPr lang="en-US" smtClean="0"/>
                      <a:t>3:06</a:t>
                    </a:r>
                    <a:endParaRPr lang="en-US" dirty="0"/>
                  </a:p>
                </c:rich>
              </c:tx>
              <c:showVal val="1"/>
            </c:dLbl>
            <c:dLbl>
              <c:idx val="2"/>
              <c:layout/>
              <c:tx>
                <c:rich>
                  <a:bodyPr/>
                  <a:lstStyle/>
                  <a:p>
                    <a:r>
                      <a:rPr lang="en-US" b="1" smtClean="0"/>
                      <a:t>0</a:t>
                    </a:r>
                    <a:r>
                      <a:rPr lang="en-US" smtClean="0"/>
                      <a:t>3:04</a:t>
                    </a:r>
                    <a:endParaRPr lang="en-US" dirty="0"/>
                  </a:p>
                </c:rich>
              </c:tx>
              <c:showVal val="1"/>
            </c:dLbl>
            <c:dLbl>
              <c:idx val="3"/>
              <c:layout/>
              <c:tx>
                <c:rich>
                  <a:bodyPr/>
                  <a:lstStyle/>
                  <a:p>
                    <a:r>
                      <a:rPr lang="en-US" b="1" smtClean="0"/>
                      <a:t>0</a:t>
                    </a:r>
                    <a:r>
                      <a:rPr lang="en-US" smtClean="0"/>
                      <a:t>2:42</a:t>
                    </a:r>
                    <a:endParaRPr lang="en-US" dirty="0"/>
                  </a:p>
                </c:rich>
              </c:tx>
              <c:showVal val="1"/>
            </c:dLbl>
            <c:dLbl>
              <c:idx val="4"/>
              <c:layout/>
              <c:tx>
                <c:rich>
                  <a:bodyPr/>
                  <a:lstStyle/>
                  <a:p>
                    <a:r>
                      <a:rPr lang="en-US" b="1" smtClean="0"/>
                      <a:t>0</a:t>
                    </a:r>
                    <a:r>
                      <a:rPr lang="en-US" smtClean="0"/>
                      <a:t>3:46</a:t>
                    </a:r>
                    <a:endParaRPr lang="en-US" dirty="0"/>
                  </a:p>
                </c:rich>
              </c:tx>
              <c:showVal val="1"/>
            </c:dLbl>
            <c:dLbl>
              <c:idx val="5"/>
              <c:layout/>
              <c:tx>
                <c:rich>
                  <a:bodyPr/>
                  <a:lstStyle/>
                  <a:p>
                    <a:r>
                      <a:rPr lang="en-US" b="1" smtClean="0"/>
                      <a:t>0</a:t>
                    </a:r>
                    <a:r>
                      <a:rPr lang="en-US" smtClean="0"/>
                      <a:t>3:09</a:t>
                    </a:r>
                    <a:endParaRPr lang="en-US" dirty="0"/>
                  </a:p>
                </c:rich>
              </c:tx>
              <c:showVal val="1"/>
            </c:dLbl>
            <c:dLbl>
              <c:idx val="6"/>
              <c:layout/>
              <c:tx>
                <c:rich>
                  <a:bodyPr/>
                  <a:lstStyle/>
                  <a:p>
                    <a:r>
                      <a:rPr lang="en-US" b="1" smtClean="0"/>
                      <a:t>0</a:t>
                    </a:r>
                    <a:r>
                      <a:rPr lang="en-US" smtClean="0"/>
                      <a:t>3:10</a:t>
                    </a:r>
                    <a:endParaRPr lang="en-US" dirty="0"/>
                  </a:p>
                </c:rich>
              </c:tx>
              <c:showVal val="1"/>
            </c:dLbl>
            <c:dLbl>
              <c:idx val="7"/>
              <c:layout/>
              <c:tx>
                <c:rich>
                  <a:bodyPr/>
                  <a:lstStyle/>
                  <a:p>
                    <a:r>
                      <a:rPr lang="en-US" b="1" smtClean="0"/>
                      <a:t>0</a:t>
                    </a:r>
                    <a:r>
                      <a:rPr lang="en-US" smtClean="0"/>
                      <a:t>3:19</a:t>
                    </a:r>
                    <a:endParaRPr lang="en-US" dirty="0"/>
                  </a:p>
                </c:rich>
              </c:tx>
              <c:showVal val="1"/>
            </c:dLbl>
            <c:dLbl>
              <c:idx val="8"/>
              <c:layout/>
              <c:tx>
                <c:rich>
                  <a:bodyPr/>
                  <a:lstStyle/>
                  <a:p>
                    <a:r>
                      <a:rPr lang="en-US" b="1" smtClean="0"/>
                      <a:t>0</a:t>
                    </a:r>
                    <a:r>
                      <a:rPr lang="en-US" smtClean="0"/>
                      <a:t>2:16</a:t>
                    </a:r>
                    <a:endParaRPr lang="en-US" dirty="0"/>
                  </a:p>
                </c:rich>
              </c:tx>
              <c:showVal val="1"/>
            </c:dLbl>
            <c:dLbl>
              <c:idx val="9"/>
              <c:layout/>
              <c:tx>
                <c:rich>
                  <a:bodyPr/>
                  <a:lstStyle/>
                  <a:p>
                    <a:r>
                      <a:rPr lang="en-US" b="1" smtClean="0"/>
                      <a:t>0</a:t>
                    </a:r>
                    <a:r>
                      <a:rPr lang="en-US" smtClean="0"/>
                      <a:t>1:55</a:t>
                    </a:r>
                    <a:endParaRPr lang="en-US" dirty="0"/>
                  </a:p>
                </c:rich>
              </c:tx>
              <c:showVal val="1"/>
            </c:dLbl>
            <c:dLbl>
              <c:idx val="10"/>
              <c:layout/>
              <c:tx>
                <c:rich>
                  <a:bodyPr/>
                  <a:lstStyle/>
                  <a:p>
                    <a:r>
                      <a:rPr lang="en-US" b="1" smtClean="0"/>
                      <a:t>0</a:t>
                    </a:r>
                    <a:r>
                      <a:rPr lang="en-US" smtClean="0"/>
                      <a:t>2:34</a:t>
                    </a:r>
                    <a:endParaRPr lang="en-US" dirty="0"/>
                  </a:p>
                </c:rich>
              </c:tx>
              <c:showVal val="1"/>
            </c:dLbl>
            <c:dLbl>
              <c:idx val="11"/>
              <c:layout/>
              <c:tx>
                <c:rich>
                  <a:bodyPr/>
                  <a:lstStyle/>
                  <a:p>
                    <a:r>
                      <a:rPr lang="en-US" b="1" smtClean="0"/>
                      <a:t>0</a:t>
                    </a:r>
                    <a:r>
                      <a:rPr lang="en-US" smtClean="0"/>
                      <a:t>2:07</a:t>
                    </a:r>
                    <a:endParaRPr lang="en-US" dirty="0"/>
                  </a:p>
                </c:rich>
              </c:tx>
              <c:showVal val="1"/>
            </c:dLbl>
            <c:dLbl>
              <c:idx val="12"/>
              <c:layout/>
              <c:tx>
                <c:rich>
                  <a:bodyPr/>
                  <a:lstStyle/>
                  <a:p>
                    <a:r>
                      <a:rPr lang="en-US" b="1" smtClean="0"/>
                      <a:t>0</a:t>
                    </a:r>
                    <a:r>
                      <a:rPr lang="en-US" smtClean="0"/>
                      <a:t>0:58</a:t>
                    </a:r>
                    <a:endParaRPr lang="en-US" dirty="0"/>
                  </a:p>
                </c:rich>
              </c:tx>
              <c:showVal val="1"/>
            </c:dLbl>
            <c:txPr>
              <a:bodyPr/>
              <a:lstStyle/>
              <a:p>
                <a:pPr>
                  <a:defRPr b="1"/>
                </a:pPr>
                <a:endParaRPr lang="en-US"/>
              </a:p>
            </c:txPr>
            <c:showVal val="1"/>
          </c:dLbls>
          <c:cat>
            <c:strRef>
              <c:f>Sheet2!$O$86:$O$98</c:f>
              <c:strCache>
                <c:ptCount val="13"/>
                <c:pt idx="0">
                  <c:v>Lithuania</c:v>
                </c:pt>
                <c:pt idx="1">
                  <c:v>Poland</c:v>
                </c:pt>
                <c:pt idx="2">
                  <c:v>Belgium</c:v>
                </c:pt>
                <c:pt idx="3">
                  <c:v>Estonia</c:v>
                </c:pt>
                <c:pt idx="4">
                  <c:v>Sweden</c:v>
                </c:pt>
                <c:pt idx="5">
                  <c:v>United Kingdom</c:v>
                </c:pt>
                <c:pt idx="6">
                  <c:v>Slovenia</c:v>
                </c:pt>
                <c:pt idx="7">
                  <c:v>Germany </c:v>
                </c:pt>
                <c:pt idx="8">
                  <c:v>Bulgaria</c:v>
                </c:pt>
                <c:pt idx="9">
                  <c:v>Latvia</c:v>
                </c:pt>
                <c:pt idx="10">
                  <c:v>Spain</c:v>
                </c:pt>
                <c:pt idx="11">
                  <c:v>Italy</c:v>
                </c:pt>
                <c:pt idx="12">
                  <c:v>Albania</c:v>
                </c:pt>
              </c:strCache>
            </c:strRef>
          </c:cat>
          <c:val>
            <c:numRef>
              <c:f>Sheet2!$P$86:$P$98</c:f>
              <c:numCache>
                <c:formatCode>0.00</c:formatCode>
                <c:ptCount val="13"/>
                <c:pt idx="0">
                  <c:v>2.48</c:v>
                </c:pt>
                <c:pt idx="1">
                  <c:v>3.1</c:v>
                </c:pt>
                <c:pt idx="2">
                  <c:v>3.07</c:v>
                </c:pt>
                <c:pt idx="3">
                  <c:v>2.7</c:v>
                </c:pt>
                <c:pt idx="4">
                  <c:v>3.7800000000000002</c:v>
                </c:pt>
                <c:pt idx="5">
                  <c:v>3.15</c:v>
                </c:pt>
                <c:pt idx="6">
                  <c:v>3.18</c:v>
                </c:pt>
                <c:pt idx="7">
                  <c:v>3.3299999999999987</c:v>
                </c:pt>
                <c:pt idx="8">
                  <c:v>2.2799999999999998</c:v>
                </c:pt>
                <c:pt idx="9">
                  <c:v>1.920000000000001</c:v>
                </c:pt>
                <c:pt idx="10">
                  <c:v>2.58</c:v>
                </c:pt>
                <c:pt idx="11">
                  <c:v>2.12</c:v>
                </c:pt>
                <c:pt idx="12">
                  <c:v>0.98</c:v>
                </c:pt>
              </c:numCache>
            </c:numRef>
          </c:val>
        </c:ser>
        <c:ser>
          <c:idx val="1"/>
          <c:order val="1"/>
          <c:tx>
            <c:strRef>
              <c:f>Sheet2!$Q$85</c:f>
              <c:strCache>
                <c:ptCount val="1"/>
                <c:pt idx="0">
                  <c:v>Women</c:v>
                </c:pt>
              </c:strCache>
            </c:strRef>
          </c:tx>
          <c:spPr>
            <a:solidFill>
              <a:schemeClr val="accent1"/>
            </a:solidFill>
          </c:spPr>
          <c:dLbls>
            <c:dLbl>
              <c:idx val="0"/>
              <c:layout/>
              <c:tx>
                <c:rich>
                  <a:bodyPr/>
                  <a:lstStyle/>
                  <a:p>
                    <a:r>
                      <a:rPr lang="en-US" b="1" smtClean="0"/>
                      <a:t>0</a:t>
                    </a:r>
                    <a:r>
                      <a:rPr lang="en-US" smtClean="0"/>
                      <a:t>6:31</a:t>
                    </a:r>
                    <a:endParaRPr lang="en-US" dirty="0"/>
                  </a:p>
                </c:rich>
              </c:tx>
              <c:showVal val="1"/>
            </c:dLbl>
            <c:dLbl>
              <c:idx val="1"/>
              <c:layout/>
              <c:tx>
                <c:rich>
                  <a:bodyPr/>
                  <a:lstStyle/>
                  <a:p>
                    <a:r>
                      <a:rPr lang="en-US" b="1" smtClean="0"/>
                      <a:t>0</a:t>
                    </a:r>
                    <a:r>
                      <a:rPr lang="en-US" smtClean="0"/>
                      <a:t>7:27</a:t>
                    </a:r>
                    <a:endParaRPr lang="en-US" dirty="0"/>
                  </a:p>
                </c:rich>
              </c:tx>
              <c:showVal val="1"/>
            </c:dLbl>
            <c:dLbl>
              <c:idx val="2"/>
              <c:layout/>
              <c:tx>
                <c:rich>
                  <a:bodyPr/>
                  <a:lstStyle/>
                  <a:p>
                    <a:r>
                      <a:rPr lang="en-US" b="1" smtClean="0"/>
                      <a:t>0</a:t>
                    </a:r>
                    <a:r>
                      <a:rPr lang="en-US" smtClean="0"/>
                      <a:t>5:48</a:t>
                    </a:r>
                    <a:endParaRPr lang="en-US" dirty="0"/>
                  </a:p>
                </c:rich>
              </c:tx>
              <c:showVal val="1"/>
            </c:dLbl>
            <c:dLbl>
              <c:idx val="3"/>
              <c:layout/>
              <c:tx>
                <c:rich>
                  <a:bodyPr/>
                  <a:lstStyle/>
                  <a:p>
                    <a:r>
                      <a:rPr lang="en-US" b="1" smtClean="0"/>
                      <a:t>0</a:t>
                    </a:r>
                    <a:r>
                      <a:rPr lang="en-US" smtClean="0"/>
                      <a:t>6:58</a:t>
                    </a:r>
                    <a:endParaRPr lang="en-US" dirty="0"/>
                  </a:p>
                </c:rich>
              </c:tx>
              <c:showVal val="1"/>
            </c:dLbl>
            <c:dLbl>
              <c:idx val="4"/>
              <c:layout/>
              <c:tx>
                <c:rich>
                  <a:bodyPr/>
                  <a:lstStyle/>
                  <a:p>
                    <a:r>
                      <a:rPr lang="en-US" b="1" smtClean="0"/>
                      <a:t>0</a:t>
                    </a:r>
                    <a:r>
                      <a:rPr lang="en-US" smtClean="0"/>
                      <a:t>6:03</a:t>
                    </a:r>
                    <a:endParaRPr lang="en-US" dirty="0"/>
                  </a:p>
                </c:rich>
              </c:tx>
              <c:showVal val="1"/>
            </c:dLbl>
            <c:dLbl>
              <c:idx val="5"/>
              <c:layout/>
              <c:tx>
                <c:rich>
                  <a:bodyPr/>
                  <a:lstStyle/>
                  <a:p>
                    <a:r>
                      <a:rPr lang="en-US" b="1" smtClean="0"/>
                      <a:t>0</a:t>
                    </a:r>
                    <a:r>
                      <a:rPr lang="en-US" smtClean="0"/>
                      <a:t>7:00</a:t>
                    </a:r>
                    <a:endParaRPr lang="en-US" dirty="0"/>
                  </a:p>
                </c:rich>
              </c:tx>
              <c:showVal val="1"/>
            </c:dLbl>
            <c:dLbl>
              <c:idx val="6"/>
              <c:layout/>
              <c:tx>
                <c:rich>
                  <a:bodyPr/>
                  <a:lstStyle/>
                  <a:p>
                    <a:r>
                      <a:rPr lang="en-US" b="1" smtClean="0"/>
                      <a:t>0</a:t>
                    </a:r>
                    <a:r>
                      <a:rPr lang="en-US" smtClean="0"/>
                      <a:t>6:43</a:t>
                    </a:r>
                    <a:endParaRPr lang="en-US" dirty="0"/>
                  </a:p>
                </c:rich>
              </c:tx>
              <c:showVal val="1"/>
            </c:dLbl>
            <c:dLbl>
              <c:idx val="7"/>
              <c:layout/>
              <c:tx>
                <c:rich>
                  <a:bodyPr/>
                  <a:lstStyle/>
                  <a:p>
                    <a:r>
                      <a:rPr lang="en-US" b="1" smtClean="0"/>
                      <a:t>0</a:t>
                    </a:r>
                    <a:r>
                      <a:rPr lang="en-US" smtClean="0"/>
                      <a:t>6:55</a:t>
                    </a:r>
                    <a:endParaRPr lang="en-US" dirty="0"/>
                  </a:p>
                </c:rich>
              </c:tx>
              <c:showVal val="1"/>
            </c:dLbl>
            <c:dLbl>
              <c:idx val="8"/>
              <c:layout/>
              <c:tx>
                <c:rich>
                  <a:bodyPr/>
                  <a:lstStyle/>
                  <a:p>
                    <a:r>
                      <a:rPr lang="en-US" b="1" smtClean="0"/>
                      <a:t>0</a:t>
                    </a:r>
                    <a:r>
                      <a:rPr lang="en-US" smtClean="0"/>
                      <a:t>6:24</a:t>
                    </a:r>
                    <a:endParaRPr lang="en-US" dirty="0"/>
                  </a:p>
                </c:rich>
              </c:tx>
              <c:showVal val="1"/>
            </c:dLbl>
            <c:dLbl>
              <c:idx val="9"/>
              <c:layout/>
              <c:tx>
                <c:rich>
                  <a:bodyPr/>
                  <a:lstStyle/>
                  <a:p>
                    <a:r>
                      <a:rPr lang="en-US" b="1" smtClean="0"/>
                      <a:t>0</a:t>
                    </a:r>
                    <a:r>
                      <a:rPr lang="en-US" smtClean="0"/>
                      <a:t>5:37</a:t>
                    </a:r>
                    <a:endParaRPr lang="en-US" dirty="0"/>
                  </a:p>
                </c:rich>
              </c:tx>
              <c:showVal val="1"/>
            </c:dLbl>
            <c:dLbl>
              <c:idx val="10"/>
              <c:layout/>
              <c:tx>
                <c:rich>
                  <a:bodyPr/>
                  <a:lstStyle/>
                  <a:p>
                    <a:r>
                      <a:rPr lang="en-US" b="1" smtClean="0"/>
                      <a:t>0</a:t>
                    </a:r>
                    <a:r>
                      <a:rPr lang="en-US" smtClean="0"/>
                      <a:t>7:24</a:t>
                    </a:r>
                    <a:endParaRPr lang="en-US" dirty="0"/>
                  </a:p>
                </c:rich>
              </c:tx>
              <c:showVal val="1"/>
            </c:dLbl>
            <c:dLbl>
              <c:idx val="11"/>
              <c:layout/>
              <c:tx>
                <c:rich>
                  <a:bodyPr/>
                  <a:lstStyle/>
                  <a:p>
                    <a:r>
                      <a:rPr lang="en-US" b="1" smtClean="0"/>
                      <a:t>0</a:t>
                    </a:r>
                    <a:r>
                      <a:rPr lang="en-US" smtClean="0"/>
                      <a:t>7:52</a:t>
                    </a:r>
                    <a:endParaRPr lang="en-US" dirty="0"/>
                  </a:p>
                </c:rich>
              </c:tx>
              <c:showVal val="1"/>
            </c:dLbl>
            <c:dLbl>
              <c:idx val="12"/>
              <c:layout/>
              <c:tx>
                <c:rich>
                  <a:bodyPr/>
                  <a:lstStyle/>
                  <a:p>
                    <a:r>
                      <a:rPr lang="en-US" b="1" smtClean="0"/>
                      <a:t>0</a:t>
                    </a:r>
                    <a:r>
                      <a:rPr lang="en-US" smtClean="0"/>
                      <a:t>8:25</a:t>
                    </a:r>
                    <a:endParaRPr lang="en-US" dirty="0"/>
                  </a:p>
                </c:rich>
              </c:tx>
              <c:showVal val="1"/>
            </c:dLbl>
            <c:txPr>
              <a:bodyPr/>
              <a:lstStyle/>
              <a:p>
                <a:pPr>
                  <a:defRPr b="1"/>
                </a:pPr>
                <a:endParaRPr lang="en-US"/>
              </a:p>
            </c:txPr>
            <c:showVal val="1"/>
          </c:dLbls>
          <c:cat>
            <c:strRef>
              <c:f>Sheet2!$O$86:$O$98</c:f>
              <c:strCache>
                <c:ptCount val="13"/>
                <c:pt idx="0">
                  <c:v>Lithuania</c:v>
                </c:pt>
                <c:pt idx="1">
                  <c:v>Poland</c:v>
                </c:pt>
                <c:pt idx="2">
                  <c:v>Belgium</c:v>
                </c:pt>
                <c:pt idx="3">
                  <c:v>Estonia</c:v>
                </c:pt>
                <c:pt idx="4">
                  <c:v>Sweden</c:v>
                </c:pt>
                <c:pt idx="5">
                  <c:v>United Kingdom</c:v>
                </c:pt>
                <c:pt idx="6">
                  <c:v>Slovenia</c:v>
                </c:pt>
                <c:pt idx="7">
                  <c:v>Germany </c:v>
                </c:pt>
                <c:pt idx="8">
                  <c:v>Bulgaria</c:v>
                </c:pt>
                <c:pt idx="9">
                  <c:v>Latvia</c:v>
                </c:pt>
                <c:pt idx="10">
                  <c:v>Spain</c:v>
                </c:pt>
                <c:pt idx="11">
                  <c:v>Italy</c:v>
                </c:pt>
                <c:pt idx="12">
                  <c:v>Albania</c:v>
                </c:pt>
              </c:strCache>
            </c:strRef>
          </c:cat>
          <c:val>
            <c:numRef>
              <c:f>Sheet2!$Q$86:$Q$98</c:f>
              <c:numCache>
                <c:formatCode>0.00</c:formatCode>
                <c:ptCount val="13"/>
                <c:pt idx="0">
                  <c:v>6.52</c:v>
                </c:pt>
                <c:pt idx="1">
                  <c:v>7.45</c:v>
                </c:pt>
                <c:pt idx="2">
                  <c:v>5.8</c:v>
                </c:pt>
                <c:pt idx="3">
                  <c:v>6.9700000000000024</c:v>
                </c:pt>
                <c:pt idx="4">
                  <c:v>6.05</c:v>
                </c:pt>
                <c:pt idx="5">
                  <c:v>7</c:v>
                </c:pt>
                <c:pt idx="6">
                  <c:v>6.73</c:v>
                </c:pt>
                <c:pt idx="7">
                  <c:v>6.92</c:v>
                </c:pt>
                <c:pt idx="8">
                  <c:v>6.4</c:v>
                </c:pt>
                <c:pt idx="9">
                  <c:v>5.6199999999999966</c:v>
                </c:pt>
                <c:pt idx="10">
                  <c:v>7.4</c:v>
                </c:pt>
                <c:pt idx="11">
                  <c:v>7.87</c:v>
                </c:pt>
                <c:pt idx="12">
                  <c:v>8.43</c:v>
                </c:pt>
              </c:numCache>
            </c:numRef>
          </c:val>
        </c:ser>
        <c:gapWidth val="100"/>
        <c:axId val="113040384"/>
        <c:axId val="113087232"/>
      </c:barChart>
      <c:catAx>
        <c:axId val="113040384"/>
        <c:scaling>
          <c:orientation val="minMax"/>
        </c:scaling>
        <c:axPos val="l"/>
        <c:tickLblPos val="nextTo"/>
        <c:crossAx val="113087232"/>
        <c:crossesAt val="0"/>
        <c:auto val="1"/>
        <c:lblAlgn val="ctr"/>
        <c:lblOffset val="100"/>
      </c:catAx>
      <c:valAx>
        <c:axId val="113087232"/>
        <c:scaling>
          <c:orientation val="minMax"/>
          <c:max val="9"/>
          <c:min val="0"/>
        </c:scaling>
        <c:axPos val="b"/>
        <c:majorGridlines>
          <c:spPr>
            <a:ln>
              <a:prstDash val="sysDash"/>
            </a:ln>
          </c:spPr>
        </c:majorGridlines>
        <c:numFmt formatCode="0" sourceLinked="0"/>
        <c:tickLblPos val="none"/>
        <c:spPr>
          <a:ln>
            <a:noFill/>
          </a:ln>
        </c:spPr>
        <c:crossAx val="113040384"/>
        <c:crosses val="autoZero"/>
        <c:crossBetween val="between"/>
      </c:valAx>
    </c:plotArea>
    <c:legend>
      <c:legendPos val="t"/>
      <c:layout>
        <c:manualLayout>
          <c:xMode val="edge"/>
          <c:yMode val="edge"/>
          <c:x val="0.34750736310632935"/>
          <c:y val="0.94078972216717871"/>
          <c:w val="0.24571128608923926"/>
          <c:h val="5.8311831500827103E-2"/>
        </c:manualLayout>
      </c:layout>
      <c:txPr>
        <a:bodyPr/>
        <a:lstStyle/>
        <a:p>
          <a:pPr>
            <a:defRPr sz="1200"/>
          </a:pPr>
          <a:endParaRPr lang="en-US"/>
        </a:p>
      </c:txPr>
    </c:legend>
    <c:plotVisOnly val="1"/>
    <c:dispBlanksAs val="gap"/>
  </c:chart>
  <c:spPr>
    <a:ln>
      <a:solidFill>
        <a:schemeClr val="tx2">
          <a:lumMod val="60000"/>
          <a:lumOff val="40000"/>
        </a:schemeClr>
      </a:solidFill>
    </a:ln>
  </c:spPr>
  <c:externalData r:id="rId1"/>
</c:chartSpace>
</file>

<file path=ppt/drawings/drawing1.xml><?xml version="1.0" encoding="utf-8"?>
<c:userShapes xmlns:c="http://schemas.openxmlformats.org/drawingml/2006/chart">
  <cdr:relSizeAnchor xmlns:cdr="http://schemas.openxmlformats.org/drawingml/2006/chartDrawing">
    <cdr:from>
      <cdr:x>0.88889</cdr:x>
      <cdr:y>0.04839</cdr:y>
    </cdr:from>
    <cdr:to>
      <cdr:x>1</cdr:x>
      <cdr:y>0.12903</cdr:y>
    </cdr:to>
    <cdr:sp macro="" textlink="">
      <cdr:nvSpPr>
        <cdr:cNvPr id="2" name="TextBox 1"/>
        <cdr:cNvSpPr txBox="1"/>
      </cdr:nvSpPr>
      <cdr:spPr>
        <a:xfrm xmlns:a="http://schemas.openxmlformats.org/drawingml/2006/main">
          <a:off x="7315200" y="216024"/>
          <a:ext cx="914400" cy="36004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GB" sz="1100" b="1" dirty="0" err="1" smtClean="0"/>
            <a:t>hh:mm</a:t>
          </a:r>
          <a:endParaRPr lang="en-GB" sz="11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EA0A0CA-AEF9-483D-95E9-CF16C68C5F4E}" type="datetimeFigureOut">
              <a:rPr lang="en-US" smtClean="0"/>
              <a:pPr/>
              <a:t>9/11/2018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82CAB90-B843-4FBE-9BD2-B5B7E2A3573D}" type="slidenum">
              <a:rPr lang="en-US" smtClean="0"/>
              <a:pPr/>
              <a:t>‹#›</a:t>
            </a:fld>
            <a:endParaRPr lang="en-US"/>
          </a:p>
        </p:txBody>
      </p:sp>
    </p:spTree>
    <p:extLst>
      <p:ext uri="{BB962C8B-B14F-4D97-AF65-F5344CB8AC3E}">
        <p14:creationId xmlns="" xmlns:p14="http://schemas.microsoft.com/office/powerpoint/2010/main" val="595278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D6ED8A0-DF8B-44C5-938E-CEA7C0FBEEFF}" type="datetimeFigureOut">
              <a:rPr lang="en-US" smtClean="0"/>
              <a:pPr/>
              <a:t>9/11/2018</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D4BE254-9C1A-4040-A221-1CA5244F8A44}" type="slidenum">
              <a:rPr lang="en-US" smtClean="0"/>
              <a:pPr/>
              <a:t>‹#›</a:t>
            </a:fld>
            <a:endParaRPr lang="en-US"/>
          </a:p>
        </p:txBody>
      </p:sp>
    </p:spTree>
    <p:extLst>
      <p:ext uri="{BB962C8B-B14F-4D97-AF65-F5344CB8AC3E}">
        <p14:creationId xmlns="" xmlns:p14="http://schemas.microsoft.com/office/powerpoint/2010/main" val="3209645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4BE254-9C1A-4040-A221-1CA5244F8A44}" type="slidenum">
              <a:rPr lang="en-US" smtClean="0"/>
              <a:pPr/>
              <a:t>1</a:t>
            </a:fld>
            <a:endParaRPr lang="en-US"/>
          </a:p>
        </p:txBody>
      </p:sp>
    </p:spTree>
    <p:extLst>
      <p:ext uri="{BB962C8B-B14F-4D97-AF65-F5344CB8AC3E}">
        <p14:creationId xmlns="" xmlns:p14="http://schemas.microsoft.com/office/powerpoint/2010/main" val="843053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4BE254-9C1A-4040-A221-1CA5244F8A44}" type="slidenum">
              <a:rPr lang="en-US" smtClean="0"/>
              <a:pPr/>
              <a:t>10</a:t>
            </a:fld>
            <a:endParaRPr lang="en-US"/>
          </a:p>
        </p:txBody>
      </p:sp>
    </p:spTree>
    <p:extLst>
      <p:ext uri="{BB962C8B-B14F-4D97-AF65-F5344CB8AC3E}">
        <p14:creationId xmlns="" xmlns:p14="http://schemas.microsoft.com/office/powerpoint/2010/main" val="2832187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4BE254-9C1A-4040-A221-1CA5244F8A44}" type="slidenum">
              <a:rPr lang="en-US" smtClean="0"/>
              <a:pPr/>
              <a:t>17</a:t>
            </a:fld>
            <a:endParaRPr lang="en-US"/>
          </a:p>
        </p:txBody>
      </p:sp>
    </p:spTree>
    <p:extLst>
      <p:ext uri="{BB962C8B-B14F-4D97-AF65-F5344CB8AC3E}">
        <p14:creationId xmlns="" xmlns:p14="http://schemas.microsoft.com/office/powerpoint/2010/main" val="656216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4BE254-9C1A-4040-A221-1CA5244F8A44}" type="slidenum">
              <a:rPr lang="en-US" smtClean="0"/>
              <a:pPr/>
              <a:t>18</a:t>
            </a:fld>
            <a:endParaRPr lang="en-US"/>
          </a:p>
        </p:txBody>
      </p:sp>
    </p:spTree>
    <p:extLst>
      <p:ext uri="{BB962C8B-B14F-4D97-AF65-F5344CB8AC3E}">
        <p14:creationId xmlns="" xmlns:p14="http://schemas.microsoft.com/office/powerpoint/2010/main" val="142701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4BE254-9C1A-4040-A221-1CA5244F8A44}" type="slidenum">
              <a:rPr lang="en-US" smtClean="0"/>
              <a:pPr/>
              <a:t>19</a:t>
            </a:fld>
            <a:endParaRPr lang="en-US"/>
          </a:p>
        </p:txBody>
      </p:sp>
    </p:spTree>
    <p:extLst>
      <p:ext uri="{BB962C8B-B14F-4D97-AF65-F5344CB8AC3E}">
        <p14:creationId xmlns="" xmlns:p14="http://schemas.microsoft.com/office/powerpoint/2010/main" val="1301511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4BE254-9C1A-4040-A221-1CA5244F8A44}" type="slidenum">
              <a:rPr lang="en-US" smtClean="0"/>
              <a:pPr/>
              <a:t>20</a:t>
            </a:fld>
            <a:endParaRPr lang="en-US"/>
          </a:p>
        </p:txBody>
      </p:sp>
    </p:spTree>
    <p:extLst>
      <p:ext uri="{BB962C8B-B14F-4D97-AF65-F5344CB8AC3E}">
        <p14:creationId xmlns="" xmlns:p14="http://schemas.microsoft.com/office/powerpoint/2010/main" val="530252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4BE254-9C1A-4040-A221-1CA5244F8A44}" type="slidenum">
              <a:rPr lang="en-US" smtClean="0"/>
              <a:pPr/>
              <a:t>21</a:t>
            </a:fld>
            <a:endParaRPr lang="en-US"/>
          </a:p>
        </p:txBody>
      </p:sp>
    </p:spTree>
    <p:extLst>
      <p:ext uri="{BB962C8B-B14F-4D97-AF65-F5344CB8AC3E}">
        <p14:creationId xmlns="" xmlns:p14="http://schemas.microsoft.com/office/powerpoint/2010/main" val="13529264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4BE254-9C1A-4040-A221-1CA5244F8A44}" type="slidenum">
              <a:rPr lang="en-US" smtClean="0"/>
              <a:pPr/>
              <a:t>22</a:t>
            </a:fld>
            <a:endParaRPr lang="en-US"/>
          </a:p>
        </p:txBody>
      </p:sp>
    </p:spTree>
    <p:extLst>
      <p:ext uri="{BB962C8B-B14F-4D97-AF65-F5344CB8AC3E}">
        <p14:creationId xmlns="" xmlns:p14="http://schemas.microsoft.com/office/powerpoint/2010/main" val="2049380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4BE254-9C1A-4040-A221-1CA5244F8A44}" type="slidenum">
              <a:rPr lang="en-US" smtClean="0"/>
              <a:pPr/>
              <a:t>23</a:t>
            </a:fld>
            <a:endParaRPr lang="en-US"/>
          </a:p>
        </p:txBody>
      </p:sp>
    </p:spTree>
    <p:extLst>
      <p:ext uri="{BB962C8B-B14F-4D97-AF65-F5344CB8AC3E}">
        <p14:creationId xmlns="" xmlns:p14="http://schemas.microsoft.com/office/powerpoint/2010/main" val="32087094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4BE254-9C1A-4040-A221-1CA5244F8A44}" type="slidenum">
              <a:rPr lang="en-US" smtClean="0"/>
              <a:pPr/>
              <a:t>24</a:t>
            </a:fld>
            <a:endParaRPr lang="en-US"/>
          </a:p>
        </p:txBody>
      </p:sp>
    </p:spTree>
    <p:extLst>
      <p:ext uri="{BB962C8B-B14F-4D97-AF65-F5344CB8AC3E}">
        <p14:creationId xmlns="" xmlns:p14="http://schemas.microsoft.com/office/powerpoint/2010/main" val="16474422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4BE254-9C1A-4040-A221-1CA5244F8A44}" type="slidenum">
              <a:rPr lang="en-US" smtClean="0"/>
              <a:pPr/>
              <a:t>25</a:t>
            </a:fld>
            <a:endParaRPr lang="en-US"/>
          </a:p>
        </p:txBody>
      </p:sp>
    </p:spTree>
    <p:extLst>
      <p:ext uri="{BB962C8B-B14F-4D97-AF65-F5344CB8AC3E}">
        <p14:creationId xmlns="" xmlns:p14="http://schemas.microsoft.com/office/powerpoint/2010/main" val="3166184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4BE254-9C1A-4040-A221-1CA5244F8A44}" type="slidenum">
              <a:rPr lang="en-US" smtClean="0"/>
              <a:pPr/>
              <a:t>2</a:t>
            </a:fld>
            <a:endParaRPr lang="en-US"/>
          </a:p>
        </p:txBody>
      </p:sp>
    </p:spTree>
    <p:extLst>
      <p:ext uri="{BB962C8B-B14F-4D97-AF65-F5344CB8AC3E}">
        <p14:creationId xmlns="" xmlns:p14="http://schemas.microsoft.com/office/powerpoint/2010/main" val="17235337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2B9005E-8FA7-43D5-8206-9290D4F3E051}" type="slidenum">
              <a:rPr lang="en-US" smtClean="0"/>
              <a:pPr>
                <a:defRPr/>
              </a:pPr>
              <a:t>26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Header Placeholder 5"/>
          <p:cNvSpPr>
            <a:spLocks noGrp="1"/>
          </p:cNvSpPr>
          <p:nvPr>
            <p:ph type="hdr" sz="quarter" idx="12"/>
          </p:nvPr>
        </p:nvSpPr>
        <p:spPr/>
        <p:txBody>
          <a:bodyPr/>
          <a:lstStyle/>
          <a:p>
            <a:pPr>
              <a:defRPr/>
            </a:pPr>
            <a:endParaRPr lang="en-US"/>
          </a:p>
        </p:txBody>
      </p:sp>
    </p:spTree>
    <p:extLst>
      <p:ext uri="{BB962C8B-B14F-4D97-AF65-F5344CB8AC3E}">
        <p14:creationId xmlns="" xmlns:p14="http://schemas.microsoft.com/office/powerpoint/2010/main" val="1352653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4BE254-9C1A-4040-A221-1CA5244F8A44}" type="slidenum">
              <a:rPr lang="en-US" smtClean="0"/>
              <a:pPr/>
              <a:t>3</a:t>
            </a:fld>
            <a:endParaRPr lang="en-US"/>
          </a:p>
        </p:txBody>
      </p:sp>
    </p:spTree>
    <p:extLst>
      <p:ext uri="{BB962C8B-B14F-4D97-AF65-F5344CB8AC3E}">
        <p14:creationId xmlns="" xmlns:p14="http://schemas.microsoft.com/office/powerpoint/2010/main" val="3847334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4BE254-9C1A-4040-A221-1CA5244F8A44}" type="slidenum">
              <a:rPr lang="en-US" smtClean="0"/>
              <a:pPr/>
              <a:t>4</a:t>
            </a:fld>
            <a:endParaRPr lang="en-US"/>
          </a:p>
        </p:txBody>
      </p:sp>
    </p:spTree>
    <p:extLst>
      <p:ext uri="{BB962C8B-B14F-4D97-AF65-F5344CB8AC3E}">
        <p14:creationId xmlns="" xmlns:p14="http://schemas.microsoft.com/office/powerpoint/2010/main" val="3847334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4BE254-9C1A-4040-A221-1CA5244F8A44}" type="slidenum">
              <a:rPr lang="en-US" smtClean="0"/>
              <a:pPr/>
              <a:t>5</a:t>
            </a:fld>
            <a:endParaRPr lang="en-US"/>
          </a:p>
        </p:txBody>
      </p:sp>
    </p:spTree>
    <p:extLst>
      <p:ext uri="{BB962C8B-B14F-4D97-AF65-F5344CB8AC3E}">
        <p14:creationId xmlns="" xmlns:p14="http://schemas.microsoft.com/office/powerpoint/2010/main" val="1846691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4BE254-9C1A-4040-A221-1CA5244F8A44}" type="slidenum">
              <a:rPr lang="en-US" smtClean="0"/>
              <a:pPr/>
              <a:t>6</a:t>
            </a:fld>
            <a:endParaRPr lang="en-US"/>
          </a:p>
        </p:txBody>
      </p:sp>
    </p:spTree>
    <p:extLst>
      <p:ext uri="{BB962C8B-B14F-4D97-AF65-F5344CB8AC3E}">
        <p14:creationId xmlns="" xmlns:p14="http://schemas.microsoft.com/office/powerpoint/2010/main" val="3169016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HETUS activity classification covers 10 activity types</a:t>
            </a:r>
            <a:endParaRPr lang="en-US" dirty="0"/>
          </a:p>
        </p:txBody>
      </p:sp>
      <p:sp>
        <p:nvSpPr>
          <p:cNvPr id="4" name="Slide Number Placeholder 3"/>
          <p:cNvSpPr>
            <a:spLocks noGrp="1"/>
          </p:cNvSpPr>
          <p:nvPr>
            <p:ph type="sldNum" sz="quarter" idx="10"/>
          </p:nvPr>
        </p:nvSpPr>
        <p:spPr/>
        <p:txBody>
          <a:bodyPr/>
          <a:lstStyle/>
          <a:p>
            <a:fld id="{BD4BE254-9C1A-4040-A221-1CA5244F8A44}" type="slidenum">
              <a:rPr lang="en-US" smtClean="0"/>
              <a:pPr/>
              <a:t>7</a:t>
            </a:fld>
            <a:endParaRPr lang="en-US"/>
          </a:p>
        </p:txBody>
      </p:sp>
    </p:spTree>
    <p:extLst>
      <p:ext uri="{BB962C8B-B14F-4D97-AF65-F5344CB8AC3E}">
        <p14:creationId xmlns="" xmlns:p14="http://schemas.microsoft.com/office/powerpoint/2010/main" val="2692978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Enumerators carried out the interviews, gave instructions to the respondents on diary keeping, collected the completed diaries and sent them to INSTAT where they were coded.  Diaries and questionnaires were transferred into data files by means of specially designed data entry software. </a:t>
            </a:r>
            <a:endParaRPr lang="en-US" dirty="0"/>
          </a:p>
        </p:txBody>
      </p:sp>
      <p:sp>
        <p:nvSpPr>
          <p:cNvPr id="4" name="Slide Number Placeholder 3"/>
          <p:cNvSpPr>
            <a:spLocks noGrp="1"/>
          </p:cNvSpPr>
          <p:nvPr>
            <p:ph type="sldNum" sz="quarter" idx="10"/>
          </p:nvPr>
        </p:nvSpPr>
        <p:spPr/>
        <p:txBody>
          <a:bodyPr/>
          <a:lstStyle/>
          <a:p>
            <a:fld id="{BD4BE254-9C1A-4040-A221-1CA5244F8A44}" type="slidenum">
              <a:rPr lang="en-US" smtClean="0"/>
              <a:pPr/>
              <a:t>8</a:t>
            </a:fld>
            <a:endParaRPr lang="en-US"/>
          </a:p>
        </p:txBody>
      </p:sp>
    </p:spTree>
    <p:extLst>
      <p:ext uri="{BB962C8B-B14F-4D97-AF65-F5344CB8AC3E}">
        <p14:creationId xmlns="" xmlns:p14="http://schemas.microsoft.com/office/powerpoint/2010/main" val="1628409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4BE254-9C1A-4040-A221-1CA5244F8A44}" type="slidenum">
              <a:rPr lang="en-US" smtClean="0"/>
              <a:pPr/>
              <a:t>9</a:t>
            </a:fld>
            <a:endParaRPr lang="en-US"/>
          </a:p>
        </p:txBody>
      </p:sp>
    </p:spTree>
    <p:extLst>
      <p:ext uri="{BB962C8B-B14F-4D97-AF65-F5344CB8AC3E}">
        <p14:creationId xmlns="" xmlns:p14="http://schemas.microsoft.com/office/powerpoint/2010/main" val="31661845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88272E2-BACA-4888-B14D-D09298B8197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74A9642C-27BF-47CC-B646-7CA8DCCE9864}"/>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903EAA46-212F-4821-B31D-71F7222457B3}"/>
              </a:ext>
            </a:extLst>
          </p:cNvPr>
          <p:cNvSpPr>
            <a:spLocks noGrp="1"/>
          </p:cNvSpPr>
          <p:nvPr>
            <p:ph type="dt" sz="half" idx="10"/>
          </p:nvPr>
        </p:nvSpPr>
        <p:spPr/>
        <p:txBody>
          <a:bodyPr/>
          <a:lstStyle/>
          <a:p>
            <a:fld id="{1654BBE8-0FED-4437-8471-590828992816}" type="datetimeFigureOut">
              <a:rPr lang="es-MX" smtClean="0"/>
              <a:pPr/>
              <a:t>11/09/2018</a:t>
            </a:fld>
            <a:endParaRPr lang="es-MX"/>
          </a:p>
        </p:txBody>
      </p:sp>
      <p:sp>
        <p:nvSpPr>
          <p:cNvPr id="5" name="Marcador de pie de página 4">
            <a:extLst>
              <a:ext uri="{FF2B5EF4-FFF2-40B4-BE49-F238E27FC236}">
                <a16:creationId xmlns:a16="http://schemas.microsoft.com/office/drawing/2014/main" xmlns="" id="{A6A6781A-5DB1-49E0-AB94-3CF85EA27B5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C2CDA1C5-6286-4A23-B0C6-B76073544000}"/>
              </a:ext>
            </a:extLst>
          </p:cNvPr>
          <p:cNvSpPr>
            <a:spLocks noGrp="1"/>
          </p:cNvSpPr>
          <p:nvPr>
            <p:ph type="sldNum" sz="quarter" idx="12"/>
          </p:nvPr>
        </p:nvSpPr>
        <p:spPr/>
        <p:txBody>
          <a:bodyPr/>
          <a:lstStyle/>
          <a:p>
            <a:fld id="{1B3C02A8-EC02-4B1E-9DD6-403C1CEBD872}" type="slidenum">
              <a:rPr lang="es-MX" smtClean="0"/>
              <a:pPr/>
              <a:t>‹#›</a:t>
            </a:fld>
            <a:endParaRPr lang="es-MX"/>
          </a:p>
        </p:txBody>
      </p:sp>
      <p:pic>
        <p:nvPicPr>
          <p:cNvPr id="7" name="Imagen 4">
            <a:extLst>
              <a:ext uri="{FF2B5EF4-FFF2-40B4-BE49-F238E27FC236}">
                <a16:creationId xmlns:a16="http://schemas.microsoft.com/office/drawing/2014/main" xmlns="" id="{87602564-5EC0-4E07-B53E-E7917F86540A}"/>
              </a:ext>
            </a:extLst>
          </p:cNvPr>
          <p:cNvPicPr>
            <a:picLocks noChangeAspect="1"/>
          </p:cNvPicPr>
          <p:nvPr userDrawn="1"/>
        </p:nvPicPr>
        <p:blipFill>
          <a:blip r:embed="rId2"/>
          <a:stretch>
            <a:fillRect/>
          </a:stretch>
        </p:blipFill>
        <p:spPr>
          <a:xfrm>
            <a:off x="7581678" y="-4084891"/>
            <a:ext cx="6691646" cy="6858000"/>
          </a:xfrm>
          <a:prstGeom prst="rect">
            <a:avLst/>
          </a:prstGeom>
        </p:spPr>
      </p:pic>
    </p:spTree>
    <p:extLst>
      <p:ext uri="{BB962C8B-B14F-4D97-AF65-F5344CB8AC3E}">
        <p14:creationId xmlns="" xmlns:p14="http://schemas.microsoft.com/office/powerpoint/2010/main" val="9962263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DE3E18-6D19-4DC0-B0A2-9882AEB8B922}" type="datetimeFigureOut">
              <a:rPr lang="en-US" smtClean="0"/>
              <a:pPr/>
              <a:t>9/11/2018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766EFE-C697-4A98-97CE-6AB1B642925E}" type="slidenum">
              <a:rPr lang="en-US" smtClean="0"/>
              <a:pPr/>
              <a:t>‹#›</a:t>
            </a:fld>
            <a:endParaRPr lang="en-US"/>
          </a:p>
        </p:txBody>
      </p:sp>
    </p:spTree>
    <p:extLst>
      <p:ext uri="{BB962C8B-B14F-4D97-AF65-F5344CB8AC3E}">
        <p14:creationId xmlns="" xmlns:p14="http://schemas.microsoft.com/office/powerpoint/2010/main" val="408239457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DE3E18-6D19-4DC0-B0A2-9882AEB8B922}" type="datetimeFigureOut">
              <a:rPr lang="en-US" smtClean="0"/>
              <a:pPr/>
              <a:t>9/11/2018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766EFE-C697-4A98-97CE-6AB1B642925E}" type="slidenum">
              <a:rPr lang="en-US" smtClean="0"/>
              <a:pPr/>
              <a:t>‹#›</a:t>
            </a:fld>
            <a:endParaRPr lang="en-US"/>
          </a:p>
        </p:txBody>
      </p:sp>
    </p:spTree>
    <p:extLst>
      <p:ext uri="{BB962C8B-B14F-4D97-AF65-F5344CB8AC3E}">
        <p14:creationId xmlns="" xmlns:p14="http://schemas.microsoft.com/office/powerpoint/2010/main" val="3714836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E3E18-6D19-4DC0-B0A2-9882AEB8B922}" type="datetimeFigureOut">
              <a:rPr lang="en-US" smtClean="0"/>
              <a:pPr/>
              <a:t>9/11/2018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766EFE-C697-4A98-97CE-6AB1B642925E}" type="slidenum">
              <a:rPr lang="en-US" smtClean="0"/>
              <a:pPr/>
              <a:t>‹#›</a:t>
            </a:fld>
            <a:endParaRPr lang="en-US"/>
          </a:p>
        </p:txBody>
      </p:sp>
    </p:spTree>
    <p:extLst>
      <p:ext uri="{BB962C8B-B14F-4D97-AF65-F5344CB8AC3E}">
        <p14:creationId xmlns="" xmlns:p14="http://schemas.microsoft.com/office/powerpoint/2010/main" val="643758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DE3E18-6D19-4DC0-B0A2-9882AEB8B922}" type="datetimeFigureOut">
              <a:rPr lang="en-US" smtClean="0"/>
              <a:pPr/>
              <a:t>9/11/2018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766EFE-C697-4A98-97CE-6AB1B642925E}" type="slidenum">
              <a:rPr lang="en-US" smtClean="0"/>
              <a:pPr/>
              <a:t>‹#›</a:t>
            </a:fld>
            <a:endParaRPr lang="en-US"/>
          </a:p>
        </p:txBody>
      </p:sp>
    </p:spTree>
    <p:extLst>
      <p:ext uri="{BB962C8B-B14F-4D97-AF65-F5344CB8AC3E}">
        <p14:creationId xmlns="" xmlns:p14="http://schemas.microsoft.com/office/powerpoint/2010/main" val="2283570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DE3E18-6D19-4DC0-B0A2-9882AEB8B922}" type="datetimeFigureOut">
              <a:rPr lang="en-US" smtClean="0"/>
              <a:pPr/>
              <a:t>9/11/2018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766EFE-C697-4A98-97CE-6AB1B642925E}" type="slidenum">
              <a:rPr lang="en-US" smtClean="0"/>
              <a:pPr/>
              <a:t>‹#›</a:t>
            </a:fld>
            <a:endParaRPr lang="en-US"/>
          </a:p>
        </p:txBody>
      </p:sp>
    </p:spTree>
    <p:extLst>
      <p:ext uri="{BB962C8B-B14F-4D97-AF65-F5344CB8AC3E}">
        <p14:creationId xmlns="" xmlns:p14="http://schemas.microsoft.com/office/powerpoint/2010/main" val="33351302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DE3E18-6D19-4DC0-B0A2-9882AEB8B922}" type="datetimeFigureOut">
              <a:rPr lang="en-US" smtClean="0"/>
              <a:pPr/>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66EFE-C697-4A98-97CE-6AB1B642925E}" type="slidenum">
              <a:rPr lang="en-US" smtClean="0"/>
              <a:pPr/>
              <a:t>‹#›</a:t>
            </a:fld>
            <a:endParaRPr lang="en-US"/>
          </a:p>
        </p:txBody>
      </p:sp>
    </p:spTree>
    <p:extLst>
      <p:ext uri="{BB962C8B-B14F-4D97-AF65-F5344CB8AC3E}">
        <p14:creationId xmlns="" xmlns:p14="http://schemas.microsoft.com/office/powerpoint/2010/main" val="1505367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DE3E18-6D19-4DC0-B0A2-9882AEB8B922}" type="datetimeFigureOut">
              <a:rPr lang="en-US" smtClean="0"/>
              <a:pPr/>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66EFE-C697-4A98-97CE-6AB1B642925E}" type="slidenum">
              <a:rPr lang="en-US" smtClean="0"/>
              <a:pPr/>
              <a:t>‹#›</a:t>
            </a:fld>
            <a:endParaRPr lang="en-US"/>
          </a:p>
        </p:txBody>
      </p:sp>
    </p:spTree>
    <p:extLst>
      <p:ext uri="{BB962C8B-B14F-4D97-AF65-F5344CB8AC3E}">
        <p14:creationId xmlns="" xmlns:p14="http://schemas.microsoft.com/office/powerpoint/2010/main" val="3573485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693CF5E-F8C3-44C1-874C-A6CF9E93DA6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4469734A-38B0-450E-B98C-D8F7C3DEBF99}"/>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xmlns="" id="{0537AFC6-3995-43D4-BE79-DD54430158E6}"/>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xmlns="" id="{8C9CE1CF-6318-46AF-8FC8-1019E97493A6}"/>
              </a:ext>
            </a:extLst>
          </p:cNvPr>
          <p:cNvSpPr>
            <a:spLocks noGrp="1"/>
          </p:cNvSpPr>
          <p:nvPr>
            <p:ph type="dt" sz="half" idx="10"/>
          </p:nvPr>
        </p:nvSpPr>
        <p:spPr/>
        <p:txBody>
          <a:bodyPr/>
          <a:lstStyle/>
          <a:p>
            <a:fld id="{1654BBE8-0FED-4437-8471-590828992816}" type="datetimeFigureOut">
              <a:rPr lang="es-MX" smtClean="0"/>
              <a:pPr/>
              <a:t>11/09/2018</a:t>
            </a:fld>
            <a:endParaRPr lang="es-MX"/>
          </a:p>
        </p:txBody>
      </p:sp>
      <p:sp>
        <p:nvSpPr>
          <p:cNvPr id="6" name="Marcador de pie de página 5">
            <a:extLst>
              <a:ext uri="{FF2B5EF4-FFF2-40B4-BE49-F238E27FC236}">
                <a16:creationId xmlns:a16="http://schemas.microsoft.com/office/drawing/2014/main" xmlns="" id="{6B08A1C9-6BCC-4FA6-8D8D-9395D5C120B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D425DA19-D409-4D43-9A21-C8ED9F5DF01A}"/>
              </a:ext>
            </a:extLst>
          </p:cNvPr>
          <p:cNvSpPr>
            <a:spLocks noGrp="1"/>
          </p:cNvSpPr>
          <p:nvPr>
            <p:ph type="sldNum" sz="quarter" idx="12"/>
          </p:nvPr>
        </p:nvSpPr>
        <p:spPr/>
        <p:txBody>
          <a:bodyPr/>
          <a:lstStyle/>
          <a:p>
            <a:fld id="{1B3C02A8-EC02-4B1E-9DD6-403C1CEBD872}" type="slidenum">
              <a:rPr lang="es-MX" smtClean="0"/>
              <a:pPr/>
              <a:t>‹#›</a:t>
            </a:fld>
            <a:endParaRPr lang="es-MX"/>
          </a:p>
        </p:txBody>
      </p:sp>
    </p:spTree>
    <p:extLst>
      <p:ext uri="{BB962C8B-B14F-4D97-AF65-F5344CB8AC3E}">
        <p14:creationId xmlns="" xmlns:p14="http://schemas.microsoft.com/office/powerpoint/2010/main" val="18184059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56051C5-05A5-4E69-8871-2AA3AE7F1EF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A40CD12A-1A0A-4870-9FB4-BA9F8B3221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xmlns="" id="{8511BFA0-47EE-4FE3-9A8A-AAB55AEF959F}"/>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xmlns="" id="{E2F79FD2-CD56-467E-9747-92D3286713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xmlns="" id="{2CDE40CA-368C-4512-818E-3EBD328CDFBF}"/>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xmlns="" id="{FBB02879-3EA8-4692-BEE1-2A5123BA11A8}"/>
              </a:ext>
            </a:extLst>
          </p:cNvPr>
          <p:cNvSpPr>
            <a:spLocks noGrp="1"/>
          </p:cNvSpPr>
          <p:nvPr>
            <p:ph type="dt" sz="half" idx="10"/>
          </p:nvPr>
        </p:nvSpPr>
        <p:spPr/>
        <p:txBody>
          <a:bodyPr/>
          <a:lstStyle/>
          <a:p>
            <a:fld id="{1654BBE8-0FED-4437-8471-590828992816}" type="datetimeFigureOut">
              <a:rPr lang="es-MX" smtClean="0"/>
              <a:pPr/>
              <a:t>11/09/2018</a:t>
            </a:fld>
            <a:endParaRPr lang="es-MX"/>
          </a:p>
        </p:txBody>
      </p:sp>
      <p:sp>
        <p:nvSpPr>
          <p:cNvPr id="8" name="Marcador de pie de página 7">
            <a:extLst>
              <a:ext uri="{FF2B5EF4-FFF2-40B4-BE49-F238E27FC236}">
                <a16:creationId xmlns:a16="http://schemas.microsoft.com/office/drawing/2014/main" xmlns="" id="{56DC1DCA-3D0E-41F7-98D7-0C21D3A66D77}"/>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xmlns="" id="{C67653DC-1AB0-44F5-829D-4F6F6DF52B42}"/>
              </a:ext>
            </a:extLst>
          </p:cNvPr>
          <p:cNvSpPr>
            <a:spLocks noGrp="1"/>
          </p:cNvSpPr>
          <p:nvPr>
            <p:ph type="sldNum" sz="quarter" idx="12"/>
          </p:nvPr>
        </p:nvSpPr>
        <p:spPr/>
        <p:txBody>
          <a:bodyPr/>
          <a:lstStyle/>
          <a:p>
            <a:fld id="{1B3C02A8-EC02-4B1E-9DD6-403C1CEBD872}" type="slidenum">
              <a:rPr lang="es-MX" smtClean="0"/>
              <a:pPr/>
              <a:t>‹#›</a:t>
            </a:fld>
            <a:endParaRPr lang="es-MX"/>
          </a:p>
        </p:txBody>
      </p:sp>
    </p:spTree>
    <p:extLst>
      <p:ext uri="{BB962C8B-B14F-4D97-AF65-F5344CB8AC3E}">
        <p14:creationId xmlns="" xmlns:p14="http://schemas.microsoft.com/office/powerpoint/2010/main" val="31050503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A0D0C8B-367E-40C6-92F8-5EEDF7D32FD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xmlns="" id="{FF569D9D-E548-4C1D-BF50-AC7F5A35FC84}"/>
              </a:ext>
            </a:extLst>
          </p:cNvPr>
          <p:cNvSpPr>
            <a:spLocks noGrp="1"/>
          </p:cNvSpPr>
          <p:nvPr>
            <p:ph type="dt" sz="half" idx="10"/>
          </p:nvPr>
        </p:nvSpPr>
        <p:spPr/>
        <p:txBody>
          <a:bodyPr/>
          <a:lstStyle/>
          <a:p>
            <a:fld id="{1654BBE8-0FED-4437-8471-590828992816}" type="datetimeFigureOut">
              <a:rPr lang="es-MX" smtClean="0"/>
              <a:pPr/>
              <a:t>11/09/2018</a:t>
            </a:fld>
            <a:endParaRPr lang="es-MX"/>
          </a:p>
        </p:txBody>
      </p:sp>
      <p:sp>
        <p:nvSpPr>
          <p:cNvPr id="4" name="Marcador de pie de página 3">
            <a:extLst>
              <a:ext uri="{FF2B5EF4-FFF2-40B4-BE49-F238E27FC236}">
                <a16:creationId xmlns:a16="http://schemas.microsoft.com/office/drawing/2014/main" xmlns="" id="{C5CFF254-6299-4426-9DA5-B7BAC9BDB5FC}"/>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xmlns="" id="{26890385-D1A6-4014-8E89-FE822BCF46A7}"/>
              </a:ext>
            </a:extLst>
          </p:cNvPr>
          <p:cNvSpPr>
            <a:spLocks noGrp="1"/>
          </p:cNvSpPr>
          <p:nvPr>
            <p:ph type="sldNum" sz="quarter" idx="12"/>
          </p:nvPr>
        </p:nvSpPr>
        <p:spPr/>
        <p:txBody>
          <a:bodyPr/>
          <a:lstStyle/>
          <a:p>
            <a:fld id="{1B3C02A8-EC02-4B1E-9DD6-403C1CEBD872}" type="slidenum">
              <a:rPr lang="es-MX" smtClean="0"/>
              <a:pPr/>
              <a:t>‹#›</a:t>
            </a:fld>
            <a:endParaRPr lang="es-MX"/>
          </a:p>
        </p:txBody>
      </p:sp>
      <p:pic>
        <p:nvPicPr>
          <p:cNvPr id="6" name="Imagen 4">
            <a:extLst>
              <a:ext uri="{FF2B5EF4-FFF2-40B4-BE49-F238E27FC236}">
                <a16:creationId xmlns:a16="http://schemas.microsoft.com/office/drawing/2014/main" xmlns="" id="{87602564-5EC0-4E07-B53E-E7917F86540A}"/>
              </a:ext>
            </a:extLst>
          </p:cNvPr>
          <p:cNvPicPr>
            <a:picLocks noChangeAspect="1"/>
          </p:cNvPicPr>
          <p:nvPr userDrawn="1"/>
        </p:nvPicPr>
        <p:blipFill>
          <a:blip r:embed="rId2"/>
          <a:stretch>
            <a:fillRect/>
          </a:stretch>
        </p:blipFill>
        <p:spPr>
          <a:xfrm>
            <a:off x="7581678" y="-4084891"/>
            <a:ext cx="6691646" cy="6858000"/>
          </a:xfrm>
          <a:prstGeom prst="rect">
            <a:avLst/>
          </a:prstGeom>
        </p:spPr>
      </p:pic>
    </p:spTree>
    <p:extLst>
      <p:ext uri="{BB962C8B-B14F-4D97-AF65-F5344CB8AC3E}">
        <p14:creationId xmlns="" xmlns:p14="http://schemas.microsoft.com/office/powerpoint/2010/main" val="283497144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543FE338-3146-4BB7-94F4-518B80F4D7B0}"/>
              </a:ext>
            </a:extLst>
          </p:cNvPr>
          <p:cNvSpPr>
            <a:spLocks noGrp="1"/>
          </p:cNvSpPr>
          <p:nvPr>
            <p:ph type="dt" sz="half" idx="10"/>
          </p:nvPr>
        </p:nvSpPr>
        <p:spPr/>
        <p:txBody>
          <a:bodyPr/>
          <a:lstStyle/>
          <a:p>
            <a:fld id="{1654BBE8-0FED-4437-8471-590828992816}" type="datetimeFigureOut">
              <a:rPr lang="es-MX" smtClean="0"/>
              <a:pPr/>
              <a:t>11/09/2018</a:t>
            </a:fld>
            <a:endParaRPr lang="es-MX"/>
          </a:p>
        </p:txBody>
      </p:sp>
      <p:sp>
        <p:nvSpPr>
          <p:cNvPr id="3" name="Marcador de pie de página 2">
            <a:extLst>
              <a:ext uri="{FF2B5EF4-FFF2-40B4-BE49-F238E27FC236}">
                <a16:creationId xmlns:a16="http://schemas.microsoft.com/office/drawing/2014/main" xmlns="" id="{287DB2B3-A64D-4C34-933E-9EEAB4EE6CB1}"/>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xmlns="" id="{C57F8673-D9CC-47CD-8777-4D31CA0E56F3}"/>
              </a:ext>
            </a:extLst>
          </p:cNvPr>
          <p:cNvSpPr>
            <a:spLocks noGrp="1"/>
          </p:cNvSpPr>
          <p:nvPr>
            <p:ph type="sldNum" sz="quarter" idx="12"/>
          </p:nvPr>
        </p:nvSpPr>
        <p:spPr/>
        <p:txBody>
          <a:bodyPr/>
          <a:lstStyle/>
          <a:p>
            <a:fld id="{1B3C02A8-EC02-4B1E-9DD6-403C1CEBD872}" type="slidenum">
              <a:rPr lang="es-MX" smtClean="0"/>
              <a:pPr/>
              <a:t>‹#›</a:t>
            </a:fld>
            <a:endParaRPr lang="es-MX"/>
          </a:p>
        </p:txBody>
      </p:sp>
      <p:pic>
        <p:nvPicPr>
          <p:cNvPr id="5" name="Imagen 4">
            <a:extLst>
              <a:ext uri="{FF2B5EF4-FFF2-40B4-BE49-F238E27FC236}">
                <a16:creationId xmlns:a16="http://schemas.microsoft.com/office/drawing/2014/main" xmlns="" id="{87602564-5EC0-4E07-B53E-E7917F86540A}"/>
              </a:ext>
            </a:extLst>
          </p:cNvPr>
          <p:cNvPicPr>
            <a:picLocks noChangeAspect="1"/>
          </p:cNvPicPr>
          <p:nvPr userDrawn="1"/>
        </p:nvPicPr>
        <p:blipFill>
          <a:blip r:embed="rId2"/>
          <a:stretch>
            <a:fillRect/>
          </a:stretch>
        </p:blipFill>
        <p:spPr>
          <a:xfrm>
            <a:off x="7581678" y="-4084891"/>
            <a:ext cx="6691646" cy="6858000"/>
          </a:xfrm>
          <a:prstGeom prst="rect">
            <a:avLst/>
          </a:prstGeom>
        </p:spPr>
      </p:pic>
    </p:spTree>
    <p:extLst>
      <p:ext uri="{BB962C8B-B14F-4D97-AF65-F5344CB8AC3E}">
        <p14:creationId xmlns="" xmlns:p14="http://schemas.microsoft.com/office/powerpoint/2010/main" val="19602435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DE3E18-6D19-4DC0-B0A2-9882AEB8B922}" type="datetimeFigureOut">
              <a:rPr lang="en-US" smtClean="0"/>
              <a:pPr/>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66EFE-C697-4A98-97CE-6AB1B642925E}" type="slidenum">
              <a:rPr lang="en-US" smtClean="0"/>
              <a:pPr/>
              <a:t>‹#›</a:t>
            </a:fld>
            <a:endParaRPr lang="en-US"/>
          </a:p>
        </p:txBody>
      </p:sp>
    </p:spTree>
    <p:extLst>
      <p:ext uri="{BB962C8B-B14F-4D97-AF65-F5344CB8AC3E}">
        <p14:creationId xmlns="" xmlns:p14="http://schemas.microsoft.com/office/powerpoint/2010/main" val="33524872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DE3E18-6D19-4DC0-B0A2-9882AEB8B922}" type="datetimeFigureOut">
              <a:rPr lang="en-US" smtClean="0"/>
              <a:pPr/>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66EFE-C697-4A98-97CE-6AB1B642925E}" type="slidenum">
              <a:rPr lang="en-US" smtClean="0"/>
              <a:pPr/>
              <a:t>‹#›</a:t>
            </a:fld>
            <a:endParaRPr lang="en-US"/>
          </a:p>
        </p:txBody>
      </p:sp>
    </p:spTree>
    <p:extLst>
      <p:ext uri="{BB962C8B-B14F-4D97-AF65-F5344CB8AC3E}">
        <p14:creationId xmlns="" xmlns:p14="http://schemas.microsoft.com/office/powerpoint/2010/main" val="74464893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DE3E18-6D19-4DC0-B0A2-9882AEB8B922}" type="datetimeFigureOut">
              <a:rPr lang="en-US" smtClean="0"/>
              <a:pPr/>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66EFE-C697-4A98-97CE-6AB1B642925E}" type="slidenum">
              <a:rPr lang="en-US" smtClean="0"/>
              <a:pPr/>
              <a:t>‹#›</a:t>
            </a:fld>
            <a:endParaRPr lang="en-US"/>
          </a:p>
        </p:txBody>
      </p:sp>
    </p:spTree>
    <p:extLst>
      <p:ext uri="{BB962C8B-B14F-4D97-AF65-F5344CB8AC3E}">
        <p14:creationId xmlns="" xmlns:p14="http://schemas.microsoft.com/office/powerpoint/2010/main" val="82688473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DE3E18-6D19-4DC0-B0A2-9882AEB8B922}" type="datetimeFigureOut">
              <a:rPr lang="en-US" smtClean="0"/>
              <a:pPr/>
              <a:t>9/11/2018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766EFE-C697-4A98-97CE-6AB1B642925E}" type="slidenum">
              <a:rPr lang="en-US" smtClean="0"/>
              <a:pPr/>
              <a:t>‹#›</a:t>
            </a:fld>
            <a:endParaRPr lang="en-US"/>
          </a:p>
        </p:txBody>
      </p:sp>
    </p:spTree>
    <p:extLst>
      <p:ext uri="{BB962C8B-B14F-4D97-AF65-F5344CB8AC3E}">
        <p14:creationId xmlns="" xmlns:p14="http://schemas.microsoft.com/office/powerpoint/2010/main" val="28617501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1.emf"/><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EC3DADE2-CF6A-4895-BEB6-E06FB41A9B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MX" dirty="0"/>
          </a:p>
        </p:txBody>
      </p:sp>
      <p:sp>
        <p:nvSpPr>
          <p:cNvPr id="3" name="Marcador de texto 2">
            <a:extLst>
              <a:ext uri="{FF2B5EF4-FFF2-40B4-BE49-F238E27FC236}">
                <a16:creationId xmlns:a16="http://schemas.microsoft.com/office/drawing/2014/main" xmlns="" id="{AD5045E3-3AF4-428C-AD99-B825BF90E0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dirty="0"/>
              <a:t>Editar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MX" dirty="0"/>
          </a:p>
        </p:txBody>
      </p:sp>
      <p:sp>
        <p:nvSpPr>
          <p:cNvPr id="4" name="Marcador de fecha 3">
            <a:extLst>
              <a:ext uri="{FF2B5EF4-FFF2-40B4-BE49-F238E27FC236}">
                <a16:creationId xmlns:a16="http://schemas.microsoft.com/office/drawing/2014/main" xmlns="" id="{2C9E6ACD-164D-4FF0-9586-AC85D8B9E6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54BBE8-0FED-4437-8471-590828992816}" type="datetimeFigureOut">
              <a:rPr lang="es-MX" smtClean="0"/>
              <a:pPr/>
              <a:t>11/09/2018</a:t>
            </a:fld>
            <a:endParaRPr lang="es-MX"/>
          </a:p>
        </p:txBody>
      </p:sp>
      <p:sp>
        <p:nvSpPr>
          <p:cNvPr id="5" name="Marcador de pie de página 4">
            <a:extLst>
              <a:ext uri="{FF2B5EF4-FFF2-40B4-BE49-F238E27FC236}">
                <a16:creationId xmlns:a16="http://schemas.microsoft.com/office/drawing/2014/main" xmlns="" id="{C479FBBC-C855-410C-88F6-7CF027719B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xmlns="" id="{9803FDCA-90C0-4340-91A9-02F96A1BCD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3C02A8-EC02-4B1E-9DD6-403C1CEBD872}" type="slidenum">
              <a:rPr lang="es-MX" smtClean="0"/>
              <a:pPr/>
              <a:t>‹#›</a:t>
            </a:fld>
            <a:endParaRPr lang="es-MX"/>
          </a:p>
        </p:txBody>
      </p:sp>
      <p:pic>
        <p:nvPicPr>
          <p:cNvPr id="7" name="Imagen 4">
            <a:extLst>
              <a:ext uri="{FF2B5EF4-FFF2-40B4-BE49-F238E27FC236}">
                <a16:creationId xmlns:a16="http://schemas.microsoft.com/office/drawing/2014/main" xmlns="" id="{87602564-5EC0-4E07-B53E-E7917F86540A}"/>
              </a:ext>
            </a:extLst>
          </p:cNvPr>
          <p:cNvPicPr>
            <a:picLocks noChangeAspect="1"/>
          </p:cNvPicPr>
          <p:nvPr userDrawn="1"/>
        </p:nvPicPr>
        <p:blipFill>
          <a:blip r:embed="rId7"/>
          <a:stretch>
            <a:fillRect/>
          </a:stretch>
        </p:blipFill>
        <p:spPr>
          <a:xfrm>
            <a:off x="7581678" y="-4084891"/>
            <a:ext cx="6691646" cy="6858000"/>
          </a:xfrm>
          <a:prstGeom prst="rect">
            <a:avLst/>
          </a:prstGeom>
        </p:spPr>
      </p:pic>
    </p:spTree>
    <p:extLst>
      <p:ext uri="{BB962C8B-B14F-4D97-AF65-F5344CB8AC3E}">
        <p14:creationId xmlns="" xmlns:p14="http://schemas.microsoft.com/office/powerpoint/2010/main" val="3976012169"/>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5" r:id="rId5"/>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809625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DE3E18-6D19-4DC0-B0A2-9882AEB8B922}" type="datetimeFigureOut">
              <a:rPr lang="en-US" smtClean="0"/>
              <a:pPr/>
              <a:t>9/11/2018</a:t>
            </a:fld>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766EFE-C697-4A98-97CE-6AB1B642925E}" type="slidenum">
              <a:rPr lang="en-US" smtClean="0"/>
              <a:pPr/>
              <a:t>‹#›</a:t>
            </a:fld>
            <a:endParaRPr lang="en-US"/>
          </a:p>
        </p:txBody>
      </p:sp>
      <p:pic>
        <p:nvPicPr>
          <p:cNvPr id="7" name="Imagen 4">
            <a:extLst>
              <a:ext uri="{FF2B5EF4-FFF2-40B4-BE49-F238E27FC236}">
                <a16:creationId xmlns:a16="http://schemas.microsoft.com/office/drawing/2014/main" xmlns="" id="{87602564-5EC0-4E07-B53E-E7917F86540A}"/>
              </a:ext>
            </a:extLst>
          </p:cNvPr>
          <p:cNvPicPr>
            <a:picLocks noChangeAspect="1"/>
          </p:cNvPicPr>
          <p:nvPr userDrawn="1"/>
        </p:nvPicPr>
        <p:blipFill>
          <a:blip r:embed="rId13"/>
          <a:stretch>
            <a:fillRect/>
          </a:stretch>
        </p:blipFill>
        <p:spPr>
          <a:xfrm>
            <a:off x="7581678" y="-4084891"/>
            <a:ext cx="6691646" cy="6858000"/>
          </a:xfrm>
          <a:prstGeom prst="rect">
            <a:avLst/>
          </a:prstGeom>
        </p:spPr>
      </p:pic>
    </p:spTree>
    <p:extLst>
      <p:ext uri="{BB962C8B-B14F-4D97-AF65-F5344CB8AC3E}">
        <p14:creationId xmlns="" xmlns:p14="http://schemas.microsoft.com/office/powerpoint/2010/main" val="58171792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Imagen 4">
            <a:extLst>
              <a:ext uri="{FF2B5EF4-FFF2-40B4-BE49-F238E27FC236}">
                <a16:creationId xmlns:a16="http://schemas.microsoft.com/office/drawing/2014/main" xmlns="" id="{87602564-5EC0-4E07-B53E-E7917F86540A}"/>
              </a:ext>
            </a:extLst>
          </p:cNvPr>
          <p:cNvPicPr>
            <a:picLocks noChangeAspect="1"/>
          </p:cNvPicPr>
          <p:nvPr userDrawn="1"/>
        </p:nvPicPr>
        <p:blipFill>
          <a:blip r:embed="rId2"/>
          <a:stretch>
            <a:fillRect/>
          </a:stretch>
        </p:blipFill>
        <p:spPr>
          <a:xfrm>
            <a:off x="7581678" y="-4084891"/>
            <a:ext cx="6691646" cy="6858000"/>
          </a:xfrm>
          <a:prstGeom prst="rect">
            <a:avLst/>
          </a:prstGeom>
        </p:spPr>
      </p:pic>
    </p:spTree>
    <p:extLst>
      <p:ext uri="{BB962C8B-B14F-4D97-AF65-F5344CB8AC3E}">
        <p14:creationId xmlns="" xmlns:p14="http://schemas.microsoft.com/office/powerpoint/2010/main" val="1399274276"/>
      </p:ext>
    </p:extLst>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h2.scb.se/tus" TargetMode="External"/><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h2.scb.se/tus" TargetMode="External"/><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h2.scb.se/tus" TargetMode="External"/><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1.emf"/><Relationship Id="rId4" Type="http://schemas.openxmlformats.org/officeDocument/2006/relationships/image" Target="../media/image4.e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hyperlink" Target="http://www.instat.gov.al/en/figures/micro-data/"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0B5EAF30-A627-41BB-9D69-DF84DDA311AE}"/>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 xmlns:p14="http://schemas.microsoft.com/office/powerpoint/2010/main" val="33007619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7A300AB-937F-4481-A632-4FD8A5E8C01C}" type="slidenum">
              <a:rPr lang="en-US" smtClean="0"/>
              <a:pPr>
                <a:defRPr/>
              </a:pPr>
              <a:t>10</a:t>
            </a:fld>
            <a:endParaRPr lang="en-US"/>
          </a:p>
        </p:txBody>
      </p:sp>
      <p:sp>
        <p:nvSpPr>
          <p:cNvPr id="10" name="Likbent triangel 3"/>
          <p:cNvSpPr/>
          <p:nvPr/>
        </p:nvSpPr>
        <p:spPr>
          <a:xfrm>
            <a:off x="5815902" y="1752600"/>
            <a:ext cx="3490024" cy="2810050"/>
          </a:xfrm>
          <a:prstGeom prst="triangle">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ktangel 9"/>
          <p:cNvSpPr/>
          <p:nvPr/>
        </p:nvSpPr>
        <p:spPr>
          <a:xfrm>
            <a:off x="1524002" y="2209800"/>
            <a:ext cx="8026399" cy="3744416"/>
          </a:xfrm>
          <a:prstGeom prst="rect">
            <a:avLst/>
          </a:prstGeom>
          <a:solidFill>
            <a:schemeClr val="accent6">
              <a:lumMod val="20000"/>
              <a:lumOff val="80000"/>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ektangel 10"/>
          <p:cNvSpPr/>
          <p:nvPr/>
        </p:nvSpPr>
        <p:spPr>
          <a:xfrm>
            <a:off x="1523999" y="943314"/>
            <a:ext cx="8026402" cy="1266486"/>
          </a:xfrm>
          <a:prstGeom prst="rect">
            <a:avLst/>
          </a:prstGeom>
          <a:solidFill>
            <a:schemeClr val="accent6">
              <a:lumMod val="40000"/>
              <a:lumOff val="6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sv-SE" dirty="0" smtClean="0">
                <a:solidFill>
                  <a:schemeClr val="tx1"/>
                </a:solidFill>
              </a:rPr>
              <a:t>A minor fraction of information </a:t>
            </a:r>
          </a:p>
          <a:p>
            <a:pPr algn="ctr"/>
            <a:r>
              <a:rPr lang="sv-SE" dirty="0" smtClean="0">
                <a:solidFill>
                  <a:schemeClr val="tx1"/>
                </a:solidFill>
              </a:rPr>
              <a:t>is extracted for the report </a:t>
            </a:r>
            <a:endParaRPr lang="sv-SE" dirty="0">
              <a:solidFill>
                <a:schemeClr val="tx1"/>
              </a:solidFill>
            </a:endParaRPr>
          </a:p>
        </p:txBody>
      </p:sp>
      <p:sp>
        <p:nvSpPr>
          <p:cNvPr id="13" name="Sol 11"/>
          <p:cNvSpPr/>
          <p:nvPr/>
        </p:nvSpPr>
        <p:spPr>
          <a:xfrm>
            <a:off x="2529122" y="1337320"/>
            <a:ext cx="1056117" cy="72008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Frihandsfigur 15"/>
          <p:cNvSpPr/>
          <p:nvPr/>
        </p:nvSpPr>
        <p:spPr>
          <a:xfrm>
            <a:off x="3799678" y="5064549"/>
            <a:ext cx="957943" cy="326571"/>
          </a:xfrm>
          <a:custGeom>
            <a:avLst/>
            <a:gdLst>
              <a:gd name="connsiteX0" fmla="*/ 0 w 718457"/>
              <a:gd name="connsiteY0" fmla="*/ 87086 h 326571"/>
              <a:gd name="connsiteX1" fmla="*/ 10886 w 718457"/>
              <a:gd name="connsiteY1" fmla="*/ 141514 h 326571"/>
              <a:gd name="connsiteX2" fmla="*/ 32657 w 718457"/>
              <a:gd name="connsiteY2" fmla="*/ 174171 h 326571"/>
              <a:gd name="connsiteX3" fmla="*/ 43543 w 718457"/>
              <a:gd name="connsiteY3" fmla="*/ 272143 h 326571"/>
              <a:gd name="connsiteX4" fmla="*/ 54429 w 718457"/>
              <a:gd name="connsiteY4" fmla="*/ 315686 h 326571"/>
              <a:gd name="connsiteX5" fmla="*/ 87086 w 718457"/>
              <a:gd name="connsiteY5" fmla="*/ 261257 h 326571"/>
              <a:gd name="connsiteX6" fmla="*/ 130629 w 718457"/>
              <a:gd name="connsiteY6" fmla="*/ 206828 h 326571"/>
              <a:gd name="connsiteX7" fmla="*/ 163286 w 718457"/>
              <a:gd name="connsiteY7" fmla="*/ 185057 h 326571"/>
              <a:gd name="connsiteX8" fmla="*/ 217714 w 718457"/>
              <a:gd name="connsiteY8" fmla="*/ 119743 h 326571"/>
              <a:gd name="connsiteX9" fmla="*/ 272143 w 718457"/>
              <a:gd name="connsiteY9" fmla="*/ 76200 h 326571"/>
              <a:gd name="connsiteX10" fmla="*/ 293914 w 718457"/>
              <a:gd name="connsiteY10" fmla="*/ 43543 h 326571"/>
              <a:gd name="connsiteX11" fmla="*/ 315686 w 718457"/>
              <a:gd name="connsiteY11" fmla="*/ 21771 h 326571"/>
              <a:gd name="connsiteX12" fmla="*/ 457200 w 718457"/>
              <a:gd name="connsiteY12" fmla="*/ 0 h 326571"/>
              <a:gd name="connsiteX13" fmla="*/ 609600 w 718457"/>
              <a:gd name="connsiteY13" fmla="*/ 21771 h 326571"/>
              <a:gd name="connsiteX14" fmla="*/ 642257 w 718457"/>
              <a:gd name="connsiteY14" fmla="*/ 32657 h 326571"/>
              <a:gd name="connsiteX15" fmla="*/ 653143 w 718457"/>
              <a:gd name="connsiteY15" fmla="*/ 65314 h 326571"/>
              <a:gd name="connsiteX16" fmla="*/ 696686 w 718457"/>
              <a:gd name="connsiteY16" fmla="*/ 108857 h 326571"/>
              <a:gd name="connsiteX17" fmla="*/ 718457 w 718457"/>
              <a:gd name="connsiteY17" fmla="*/ 141514 h 326571"/>
              <a:gd name="connsiteX18" fmla="*/ 696686 w 718457"/>
              <a:gd name="connsiteY18" fmla="*/ 163286 h 326571"/>
              <a:gd name="connsiteX19" fmla="*/ 685800 w 718457"/>
              <a:gd name="connsiteY19" fmla="*/ 195943 h 326571"/>
              <a:gd name="connsiteX20" fmla="*/ 653143 w 718457"/>
              <a:gd name="connsiteY20" fmla="*/ 217714 h 326571"/>
              <a:gd name="connsiteX21" fmla="*/ 631372 w 718457"/>
              <a:gd name="connsiteY21" fmla="*/ 239486 h 326571"/>
              <a:gd name="connsiteX22" fmla="*/ 566057 w 718457"/>
              <a:gd name="connsiteY22" fmla="*/ 283028 h 326571"/>
              <a:gd name="connsiteX23" fmla="*/ 522514 w 718457"/>
              <a:gd name="connsiteY23" fmla="*/ 326571 h 326571"/>
              <a:gd name="connsiteX24" fmla="*/ 381000 w 718457"/>
              <a:gd name="connsiteY24" fmla="*/ 304800 h 326571"/>
              <a:gd name="connsiteX25" fmla="*/ 359229 w 718457"/>
              <a:gd name="connsiteY25" fmla="*/ 283028 h 326571"/>
              <a:gd name="connsiteX26" fmla="*/ 326572 w 718457"/>
              <a:gd name="connsiteY26" fmla="*/ 261257 h 326571"/>
              <a:gd name="connsiteX27" fmla="*/ 283029 w 718457"/>
              <a:gd name="connsiteY27" fmla="*/ 217714 h 326571"/>
              <a:gd name="connsiteX28" fmla="*/ 108857 w 718457"/>
              <a:gd name="connsiteY28" fmla="*/ 185057 h 326571"/>
              <a:gd name="connsiteX29" fmla="*/ 43543 w 718457"/>
              <a:gd name="connsiteY29" fmla="*/ 152400 h 326571"/>
              <a:gd name="connsiteX30" fmla="*/ 43543 w 718457"/>
              <a:gd name="connsiteY30" fmla="*/ 130628 h 326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18457" h="326571">
                <a:moveTo>
                  <a:pt x="0" y="87086"/>
                </a:moveTo>
                <a:cubicBezTo>
                  <a:pt x="3629" y="105229"/>
                  <a:pt x="4389" y="124190"/>
                  <a:pt x="10886" y="141514"/>
                </a:cubicBezTo>
                <a:cubicBezTo>
                  <a:pt x="15480" y="153764"/>
                  <a:pt x="29484" y="161479"/>
                  <a:pt x="32657" y="174171"/>
                </a:cubicBezTo>
                <a:cubicBezTo>
                  <a:pt x="40626" y="206048"/>
                  <a:pt x="38547" y="239667"/>
                  <a:pt x="43543" y="272143"/>
                </a:cubicBezTo>
                <a:cubicBezTo>
                  <a:pt x="45818" y="286930"/>
                  <a:pt x="50800" y="301172"/>
                  <a:pt x="54429" y="315686"/>
                </a:cubicBezTo>
                <a:cubicBezTo>
                  <a:pt x="73332" y="258971"/>
                  <a:pt x="52931" y="303950"/>
                  <a:pt x="87086" y="261257"/>
                </a:cubicBezTo>
                <a:cubicBezTo>
                  <a:pt x="112234" y="229822"/>
                  <a:pt x="101423" y="230193"/>
                  <a:pt x="130629" y="206828"/>
                </a:cubicBezTo>
                <a:cubicBezTo>
                  <a:pt x="140845" y="198655"/>
                  <a:pt x="153235" y="193432"/>
                  <a:pt x="163286" y="185057"/>
                </a:cubicBezTo>
                <a:cubicBezTo>
                  <a:pt x="209831" y="146269"/>
                  <a:pt x="183463" y="162557"/>
                  <a:pt x="217714" y="119743"/>
                </a:cubicBezTo>
                <a:cubicBezTo>
                  <a:pt x="235441" y="97584"/>
                  <a:pt x="247894" y="92366"/>
                  <a:pt x="272143" y="76200"/>
                </a:cubicBezTo>
                <a:cubicBezTo>
                  <a:pt x="279400" y="65314"/>
                  <a:pt x="285741" y="53759"/>
                  <a:pt x="293914" y="43543"/>
                </a:cubicBezTo>
                <a:cubicBezTo>
                  <a:pt x="300325" y="35529"/>
                  <a:pt x="306885" y="27051"/>
                  <a:pt x="315686" y="21771"/>
                </a:cubicBezTo>
                <a:cubicBezTo>
                  <a:pt x="347068" y="2942"/>
                  <a:pt x="450925" y="628"/>
                  <a:pt x="457200" y="0"/>
                </a:cubicBezTo>
                <a:cubicBezTo>
                  <a:pt x="494850" y="4706"/>
                  <a:pt x="569251" y="12805"/>
                  <a:pt x="609600" y="21771"/>
                </a:cubicBezTo>
                <a:cubicBezTo>
                  <a:pt x="620801" y="24260"/>
                  <a:pt x="631371" y="29028"/>
                  <a:pt x="642257" y="32657"/>
                </a:cubicBezTo>
                <a:cubicBezTo>
                  <a:pt x="645886" y="43543"/>
                  <a:pt x="646474" y="55977"/>
                  <a:pt x="653143" y="65314"/>
                </a:cubicBezTo>
                <a:cubicBezTo>
                  <a:pt x="665074" y="82017"/>
                  <a:pt x="685300" y="91778"/>
                  <a:pt x="696686" y="108857"/>
                </a:cubicBezTo>
                <a:lnTo>
                  <a:pt x="718457" y="141514"/>
                </a:lnTo>
                <a:cubicBezTo>
                  <a:pt x="711200" y="148771"/>
                  <a:pt x="701966" y="154485"/>
                  <a:pt x="696686" y="163286"/>
                </a:cubicBezTo>
                <a:cubicBezTo>
                  <a:pt x="690782" y="173125"/>
                  <a:pt x="692968" y="186983"/>
                  <a:pt x="685800" y="195943"/>
                </a:cubicBezTo>
                <a:cubicBezTo>
                  <a:pt x="677627" y="206159"/>
                  <a:pt x="663359" y="209541"/>
                  <a:pt x="653143" y="217714"/>
                </a:cubicBezTo>
                <a:cubicBezTo>
                  <a:pt x="645129" y="224125"/>
                  <a:pt x="639583" y="233328"/>
                  <a:pt x="631372" y="239486"/>
                </a:cubicBezTo>
                <a:cubicBezTo>
                  <a:pt x="610439" y="255186"/>
                  <a:pt x="584559" y="264526"/>
                  <a:pt x="566057" y="283028"/>
                </a:cubicBezTo>
                <a:lnTo>
                  <a:pt x="522514" y="326571"/>
                </a:lnTo>
                <a:cubicBezTo>
                  <a:pt x="516228" y="325942"/>
                  <a:pt x="412385" y="323632"/>
                  <a:pt x="381000" y="304800"/>
                </a:cubicBezTo>
                <a:cubicBezTo>
                  <a:pt x="372199" y="299519"/>
                  <a:pt x="367243" y="289439"/>
                  <a:pt x="359229" y="283028"/>
                </a:cubicBezTo>
                <a:cubicBezTo>
                  <a:pt x="349013" y="274855"/>
                  <a:pt x="336505" y="269771"/>
                  <a:pt x="326572" y="261257"/>
                </a:cubicBezTo>
                <a:cubicBezTo>
                  <a:pt x="310987" y="247899"/>
                  <a:pt x="302502" y="224205"/>
                  <a:pt x="283029" y="217714"/>
                </a:cubicBezTo>
                <a:cubicBezTo>
                  <a:pt x="183119" y="184412"/>
                  <a:pt x="240549" y="198227"/>
                  <a:pt x="108857" y="185057"/>
                </a:cubicBezTo>
                <a:cubicBezTo>
                  <a:pt x="88467" y="178260"/>
                  <a:pt x="57610" y="171157"/>
                  <a:pt x="43543" y="152400"/>
                </a:cubicBezTo>
                <a:cubicBezTo>
                  <a:pt x="39189" y="146594"/>
                  <a:pt x="43543" y="137885"/>
                  <a:pt x="43543" y="130628"/>
                </a:cubicBezTo>
              </a:path>
            </a:pathLst>
          </a:cu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Frihandsfigur 16"/>
          <p:cNvSpPr/>
          <p:nvPr/>
        </p:nvSpPr>
        <p:spPr>
          <a:xfrm>
            <a:off x="2852011" y="4734636"/>
            <a:ext cx="957943" cy="326571"/>
          </a:xfrm>
          <a:custGeom>
            <a:avLst/>
            <a:gdLst>
              <a:gd name="connsiteX0" fmla="*/ 0 w 718457"/>
              <a:gd name="connsiteY0" fmla="*/ 87086 h 326571"/>
              <a:gd name="connsiteX1" fmla="*/ 10886 w 718457"/>
              <a:gd name="connsiteY1" fmla="*/ 141514 h 326571"/>
              <a:gd name="connsiteX2" fmla="*/ 32657 w 718457"/>
              <a:gd name="connsiteY2" fmla="*/ 174171 h 326571"/>
              <a:gd name="connsiteX3" fmla="*/ 43543 w 718457"/>
              <a:gd name="connsiteY3" fmla="*/ 272143 h 326571"/>
              <a:gd name="connsiteX4" fmla="*/ 54429 w 718457"/>
              <a:gd name="connsiteY4" fmla="*/ 315686 h 326571"/>
              <a:gd name="connsiteX5" fmla="*/ 87086 w 718457"/>
              <a:gd name="connsiteY5" fmla="*/ 261257 h 326571"/>
              <a:gd name="connsiteX6" fmla="*/ 130629 w 718457"/>
              <a:gd name="connsiteY6" fmla="*/ 206828 h 326571"/>
              <a:gd name="connsiteX7" fmla="*/ 163286 w 718457"/>
              <a:gd name="connsiteY7" fmla="*/ 185057 h 326571"/>
              <a:gd name="connsiteX8" fmla="*/ 217714 w 718457"/>
              <a:gd name="connsiteY8" fmla="*/ 119743 h 326571"/>
              <a:gd name="connsiteX9" fmla="*/ 272143 w 718457"/>
              <a:gd name="connsiteY9" fmla="*/ 76200 h 326571"/>
              <a:gd name="connsiteX10" fmla="*/ 293914 w 718457"/>
              <a:gd name="connsiteY10" fmla="*/ 43543 h 326571"/>
              <a:gd name="connsiteX11" fmla="*/ 315686 w 718457"/>
              <a:gd name="connsiteY11" fmla="*/ 21771 h 326571"/>
              <a:gd name="connsiteX12" fmla="*/ 457200 w 718457"/>
              <a:gd name="connsiteY12" fmla="*/ 0 h 326571"/>
              <a:gd name="connsiteX13" fmla="*/ 609600 w 718457"/>
              <a:gd name="connsiteY13" fmla="*/ 21771 h 326571"/>
              <a:gd name="connsiteX14" fmla="*/ 642257 w 718457"/>
              <a:gd name="connsiteY14" fmla="*/ 32657 h 326571"/>
              <a:gd name="connsiteX15" fmla="*/ 653143 w 718457"/>
              <a:gd name="connsiteY15" fmla="*/ 65314 h 326571"/>
              <a:gd name="connsiteX16" fmla="*/ 696686 w 718457"/>
              <a:gd name="connsiteY16" fmla="*/ 108857 h 326571"/>
              <a:gd name="connsiteX17" fmla="*/ 718457 w 718457"/>
              <a:gd name="connsiteY17" fmla="*/ 141514 h 326571"/>
              <a:gd name="connsiteX18" fmla="*/ 696686 w 718457"/>
              <a:gd name="connsiteY18" fmla="*/ 163286 h 326571"/>
              <a:gd name="connsiteX19" fmla="*/ 685800 w 718457"/>
              <a:gd name="connsiteY19" fmla="*/ 195943 h 326571"/>
              <a:gd name="connsiteX20" fmla="*/ 653143 w 718457"/>
              <a:gd name="connsiteY20" fmla="*/ 217714 h 326571"/>
              <a:gd name="connsiteX21" fmla="*/ 631372 w 718457"/>
              <a:gd name="connsiteY21" fmla="*/ 239486 h 326571"/>
              <a:gd name="connsiteX22" fmla="*/ 566057 w 718457"/>
              <a:gd name="connsiteY22" fmla="*/ 283028 h 326571"/>
              <a:gd name="connsiteX23" fmla="*/ 522514 w 718457"/>
              <a:gd name="connsiteY23" fmla="*/ 326571 h 326571"/>
              <a:gd name="connsiteX24" fmla="*/ 381000 w 718457"/>
              <a:gd name="connsiteY24" fmla="*/ 304800 h 326571"/>
              <a:gd name="connsiteX25" fmla="*/ 359229 w 718457"/>
              <a:gd name="connsiteY25" fmla="*/ 283028 h 326571"/>
              <a:gd name="connsiteX26" fmla="*/ 326572 w 718457"/>
              <a:gd name="connsiteY26" fmla="*/ 261257 h 326571"/>
              <a:gd name="connsiteX27" fmla="*/ 283029 w 718457"/>
              <a:gd name="connsiteY27" fmla="*/ 217714 h 326571"/>
              <a:gd name="connsiteX28" fmla="*/ 108857 w 718457"/>
              <a:gd name="connsiteY28" fmla="*/ 185057 h 326571"/>
              <a:gd name="connsiteX29" fmla="*/ 43543 w 718457"/>
              <a:gd name="connsiteY29" fmla="*/ 152400 h 326571"/>
              <a:gd name="connsiteX30" fmla="*/ 43543 w 718457"/>
              <a:gd name="connsiteY30" fmla="*/ 130628 h 326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18457" h="326571">
                <a:moveTo>
                  <a:pt x="0" y="87086"/>
                </a:moveTo>
                <a:cubicBezTo>
                  <a:pt x="3629" y="105229"/>
                  <a:pt x="4389" y="124190"/>
                  <a:pt x="10886" y="141514"/>
                </a:cubicBezTo>
                <a:cubicBezTo>
                  <a:pt x="15480" y="153764"/>
                  <a:pt x="29484" y="161479"/>
                  <a:pt x="32657" y="174171"/>
                </a:cubicBezTo>
                <a:cubicBezTo>
                  <a:pt x="40626" y="206048"/>
                  <a:pt x="38547" y="239667"/>
                  <a:pt x="43543" y="272143"/>
                </a:cubicBezTo>
                <a:cubicBezTo>
                  <a:pt x="45818" y="286930"/>
                  <a:pt x="50800" y="301172"/>
                  <a:pt x="54429" y="315686"/>
                </a:cubicBezTo>
                <a:cubicBezTo>
                  <a:pt x="73332" y="258971"/>
                  <a:pt x="52931" y="303950"/>
                  <a:pt x="87086" y="261257"/>
                </a:cubicBezTo>
                <a:cubicBezTo>
                  <a:pt x="112234" y="229822"/>
                  <a:pt x="101423" y="230193"/>
                  <a:pt x="130629" y="206828"/>
                </a:cubicBezTo>
                <a:cubicBezTo>
                  <a:pt x="140845" y="198655"/>
                  <a:pt x="153235" y="193432"/>
                  <a:pt x="163286" y="185057"/>
                </a:cubicBezTo>
                <a:cubicBezTo>
                  <a:pt x="209831" y="146269"/>
                  <a:pt x="183463" y="162557"/>
                  <a:pt x="217714" y="119743"/>
                </a:cubicBezTo>
                <a:cubicBezTo>
                  <a:pt x="235441" y="97584"/>
                  <a:pt x="247894" y="92366"/>
                  <a:pt x="272143" y="76200"/>
                </a:cubicBezTo>
                <a:cubicBezTo>
                  <a:pt x="279400" y="65314"/>
                  <a:pt x="285741" y="53759"/>
                  <a:pt x="293914" y="43543"/>
                </a:cubicBezTo>
                <a:cubicBezTo>
                  <a:pt x="300325" y="35529"/>
                  <a:pt x="306885" y="27051"/>
                  <a:pt x="315686" y="21771"/>
                </a:cubicBezTo>
                <a:cubicBezTo>
                  <a:pt x="347068" y="2942"/>
                  <a:pt x="450925" y="628"/>
                  <a:pt x="457200" y="0"/>
                </a:cubicBezTo>
                <a:cubicBezTo>
                  <a:pt x="494850" y="4706"/>
                  <a:pt x="569251" y="12805"/>
                  <a:pt x="609600" y="21771"/>
                </a:cubicBezTo>
                <a:cubicBezTo>
                  <a:pt x="620801" y="24260"/>
                  <a:pt x="631371" y="29028"/>
                  <a:pt x="642257" y="32657"/>
                </a:cubicBezTo>
                <a:cubicBezTo>
                  <a:pt x="645886" y="43543"/>
                  <a:pt x="646474" y="55977"/>
                  <a:pt x="653143" y="65314"/>
                </a:cubicBezTo>
                <a:cubicBezTo>
                  <a:pt x="665074" y="82017"/>
                  <a:pt x="685300" y="91778"/>
                  <a:pt x="696686" y="108857"/>
                </a:cubicBezTo>
                <a:lnTo>
                  <a:pt x="718457" y="141514"/>
                </a:lnTo>
                <a:cubicBezTo>
                  <a:pt x="711200" y="148771"/>
                  <a:pt x="701966" y="154485"/>
                  <a:pt x="696686" y="163286"/>
                </a:cubicBezTo>
                <a:cubicBezTo>
                  <a:pt x="690782" y="173125"/>
                  <a:pt x="692968" y="186983"/>
                  <a:pt x="685800" y="195943"/>
                </a:cubicBezTo>
                <a:cubicBezTo>
                  <a:pt x="677627" y="206159"/>
                  <a:pt x="663359" y="209541"/>
                  <a:pt x="653143" y="217714"/>
                </a:cubicBezTo>
                <a:cubicBezTo>
                  <a:pt x="645129" y="224125"/>
                  <a:pt x="639583" y="233328"/>
                  <a:pt x="631372" y="239486"/>
                </a:cubicBezTo>
                <a:cubicBezTo>
                  <a:pt x="610439" y="255186"/>
                  <a:pt x="584559" y="264526"/>
                  <a:pt x="566057" y="283028"/>
                </a:cubicBezTo>
                <a:lnTo>
                  <a:pt x="522514" y="326571"/>
                </a:lnTo>
                <a:cubicBezTo>
                  <a:pt x="516228" y="325942"/>
                  <a:pt x="412385" y="323632"/>
                  <a:pt x="381000" y="304800"/>
                </a:cubicBezTo>
                <a:cubicBezTo>
                  <a:pt x="372199" y="299519"/>
                  <a:pt x="367243" y="289439"/>
                  <a:pt x="359229" y="283028"/>
                </a:cubicBezTo>
                <a:cubicBezTo>
                  <a:pt x="349013" y="274855"/>
                  <a:pt x="336505" y="269771"/>
                  <a:pt x="326572" y="261257"/>
                </a:cubicBezTo>
                <a:cubicBezTo>
                  <a:pt x="310987" y="247899"/>
                  <a:pt x="302502" y="224205"/>
                  <a:pt x="283029" y="217714"/>
                </a:cubicBezTo>
                <a:cubicBezTo>
                  <a:pt x="183119" y="184412"/>
                  <a:pt x="240549" y="198227"/>
                  <a:pt x="108857" y="185057"/>
                </a:cubicBezTo>
                <a:cubicBezTo>
                  <a:pt x="88467" y="178260"/>
                  <a:pt x="57610" y="171157"/>
                  <a:pt x="43543" y="152400"/>
                </a:cubicBezTo>
                <a:cubicBezTo>
                  <a:pt x="39189" y="146594"/>
                  <a:pt x="43543" y="137885"/>
                  <a:pt x="43543" y="130628"/>
                </a:cubicBezTo>
              </a:path>
            </a:pathLst>
          </a:cu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textruta 7"/>
          <p:cNvSpPr txBox="1"/>
          <p:nvPr/>
        </p:nvSpPr>
        <p:spPr>
          <a:xfrm>
            <a:off x="6324531" y="3762431"/>
            <a:ext cx="3225869" cy="800219"/>
          </a:xfrm>
          <a:prstGeom prst="rect">
            <a:avLst/>
          </a:prstGeom>
          <a:noFill/>
        </p:spPr>
        <p:txBody>
          <a:bodyPr wrap="square" rtlCol="0">
            <a:spAutoFit/>
          </a:bodyPr>
          <a:lstStyle/>
          <a:p>
            <a:r>
              <a:rPr lang="en-GB" dirty="0" smtClean="0"/>
              <a:t>Ice mountain </a:t>
            </a:r>
          </a:p>
          <a:p>
            <a:r>
              <a:rPr lang="en-GB" sz="1400" dirty="0"/>
              <a:t>(</a:t>
            </a:r>
            <a:r>
              <a:rPr lang="en-GB" sz="1400" dirty="0" smtClean="0"/>
              <a:t>representing the </a:t>
            </a:r>
            <a:r>
              <a:rPr lang="en-US" sz="1400" dirty="0"/>
              <a:t>full information </a:t>
            </a:r>
            <a:r>
              <a:rPr lang="en-US" sz="1400" dirty="0" smtClean="0"/>
              <a:t>content in</a:t>
            </a:r>
            <a:r>
              <a:rPr lang="en-GB" sz="1400" dirty="0" smtClean="0"/>
              <a:t> TUS)</a:t>
            </a:r>
            <a:endParaRPr lang="en-GB" sz="1400" dirty="0"/>
          </a:p>
        </p:txBody>
      </p:sp>
      <p:sp>
        <p:nvSpPr>
          <p:cNvPr id="17" name="Isosceles Triangle 16"/>
          <p:cNvSpPr/>
          <p:nvPr/>
        </p:nvSpPr>
        <p:spPr>
          <a:xfrm>
            <a:off x="7256114" y="1778881"/>
            <a:ext cx="609600" cy="457200"/>
          </a:xfrm>
          <a:prstGeom prst="triangl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Elbow Connector 18"/>
          <p:cNvCxnSpPr>
            <a:endCxn id="17" idx="1"/>
          </p:cNvCxnSpPr>
          <p:nvPr/>
        </p:nvCxnSpPr>
        <p:spPr>
          <a:xfrm>
            <a:off x="5974394" y="1602839"/>
            <a:ext cx="1434120" cy="404643"/>
          </a:xfrm>
          <a:prstGeom prst="bentConnector3">
            <a:avLst>
              <a:gd name="adj1" fmla="val -300"/>
            </a:avLst>
          </a:prstGeom>
          <a:ln w="4762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Title 1"/>
          <p:cNvSpPr>
            <a:spLocks noGrp="1"/>
          </p:cNvSpPr>
          <p:nvPr>
            <p:ph type="title"/>
          </p:nvPr>
        </p:nvSpPr>
        <p:spPr>
          <a:xfrm>
            <a:off x="2235200" y="25400"/>
            <a:ext cx="9652000" cy="685800"/>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39" tIns="45719" rIns="91439" bIns="45719" numCol="1" anchor="ctr" anchorCtr="0" compatLnSpc="1">
            <a:prstTxWarp prst="textNoShape">
              <a:avLst/>
            </a:prstTxWarp>
          </a:bodyPr>
          <a:lstStyle/>
          <a:p>
            <a:r>
              <a:rPr lang="en-US" sz="3000" dirty="0" smtClean="0"/>
              <a:t>Illustration </a:t>
            </a:r>
            <a:r>
              <a:rPr lang="en-US" sz="3000" dirty="0"/>
              <a:t>of the information from TUS</a:t>
            </a:r>
          </a:p>
        </p:txBody>
      </p:sp>
    </p:spTree>
    <p:extLst>
      <p:ext uri="{BB962C8B-B14F-4D97-AF65-F5344CB8AC3E}">
        <p14:creationId xmlns="" xmlns:p14="http://schemas.microsoft.com/office/powerpoint/2010/main" val="3845501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1"/>
          <p:cNvSpPr>
            <a:spLocks noGrp="1"/>
          </p:cNvSpPr>
          <p:nvPr>
            <p:ph type="title"/>
          </p:nvPr>
        </p:nvSpPr>
        <p:spPr>
          <a:xfrm>
            <a:off x="2255573" y="188640"/>
            <a:ext cx="7584843" cy="432048"/>
          </a:xfrm>
        </p:spPr>
        <p:txBody>
          <a:bodyPr>
            <a:noAutofit/>
          </a:bodyPr>
          <a:lstStyle/>
          <a:p>
            <a:r>
              <a:rPr lang="pl-PL" sz="3200" b="1" dirty="0" smtClean="0">
                <a:solidFill>
                  <a:schemeClr val="tx2">
                    <a:lumMod val="75000"/>
                  </a:schemeClr>
                </a:solidFill>
              </a:rPr>
              <a:t>Time Use Survey 200</a:t>
            </a:r>
            <a:r>
              <a:rPr lang="en-US" sz="3200" b="1" dirty="0" smtClean="0">
                <a:solidFill>
                  <a:schemeClr val="tx2">
                    <a:lumMod val="75000"/>
                  </a:schemeClr>
                </a:solidFill>
              </a:rPr>
              <a:t>0</a:t>
            </a:r>
            <a:r>
              <a:rPr lang="pl-PL" sz="3200" b="1" dirty="0" smtClean="0">
                <a:solidFill>
                  <a:schemeClr val="tx2">
                    <a:lumMod val="75000"/>
                  </a:schemeClr>
                </a:solidFill>
              </a:rPr>
              <a:t>-2011</a:t>
            </a:r>
            <a:endParaRPr lang="pl-PL" sz="3200" b="1" dirty="0">
              <a:solidFill>
                <a:schemeClr val="tx2">
                  <a:lumMod val="75000"/>
                </a:schemeClr>
              </a:solidFill>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036567431"/>
              </p:ext>
            </p:extLst>
          </p:nvPr>
        </p:nvGraphicFramePr>
        <p:xfrm>
          <a:off x="239350" y="1609724"/>
          <a:ext cx="5952661" cy="256795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2"/>
          <p:cNvGraphicFramePr>
            <a:graphicFrameLocks/>
          </p:cNvGraphicFramePr>
          <p:nvPr>
            <p:extLst>
              <p:ext uri="{D42A27DB-BD31-4B8C-83A1-F6EECF244321}">
                <p14:modId xmlns="" xmlns:p14="http://schemas.microsoft.com/office/powerpoint/2010/main" val="2651662512"/>
              </p:ext>
            </p:extLst>
          </p:nvPr>
        </p:nvGraphicFramePr>
        <p:xfrm>
          <a:off x="6192011" y="1590675"/>
          <a:ext cx="5711957" cy="2587005"/>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335360" y="692696"/>
            <a:ext cx="10945216" cy="369332"/>
          </a:xfrm>
          <a:prstGeom prst="rect">
            <a:avLst/>
          </a:prstGeom>
        </p:spPr>
        <p:txBody>
          <a:bodyPr wrap="square">
            <a:spAutoFit/>
          </a:bodyPr>
          <a:lstStyle/>
          <a:p>
            <a:pPr marL="266700" indent="-266700" algn="just">
              <a:buFont typeface="Arial" pitchFamily="34" charset="0"/>
              <a:buChar char="•"/>
            </a:pPr>
            <a:r>
              <a:rPr lang="en-US" b="1" dirty="0">
                <a:solidFill>
                  <a:srgbClr val="C00000"/>
                </a:solidFill>
              </a:rPr>
              <a:t>The use of time in Albania is highly gender related as to work and free </a:t>
            </a:r>
            <a:r>
              <a:rPr lang="en-US" b="1" dirty="0" smtClean="0">
                <a:solidFill>
                  <a:srgbClr val="C00000"/>
                </a:solidFill>
              </a:rPr>
              <a:t>time.</a:t>
            </a:r>
            <a:endParaRPr lang="en-US" b="1" dirty="0">
              <a:solidFill>
                <a:srgbClr val="C00000"/>
              </a:solidFill>
            </a:endParaRPr>
          </a:p>
        </p:txBody>
      </p:sp>
      <p:sp>
        <p:nvSpPr>
          <p:cNvPr id="3" name="Rectangle 2"/>
          <p:cNvSpPr/>
          <p:nvPr/>
        </p:nvSpPr>
        <p:spPr>
          <a:xfrm>
            <a:off x="623392" y="5517233"/>
            <a:ext cx="10657184" cy="584775"/>
          </a:xfrm>
          <a:prstGeom prst="rect">
            <a:avLst/>
          </a:prstGeom>
        </p:spPr>
        <p:txBody>
          <a:bodyPr wrap="square">
            <a:spAutoFit/>
          </a:bodyPr>
          <a:lstStyle/>
          <a:p>
            <a:pPr marL="358775" indent="-358775" algn="just">
              <a:buFont typeface="Arial" pitchFamily="34" charset="0"/>
              <a:buChar char="•"/>
            </a:pPr>
            <a:r>
              <a:rPr lang="en-US" sz="1600" dirty="0"/>
              <a:t>Men spend significantly more time than women in paid work, both as to hours and minutes and in terms of the proportion undertaking paid work on an </a:t>
            </a:r>
            <a:r>
              <a:rPr lang="en-US" sz="1600"/>
              <a:t>average </a:t>
            </a:r>
            <a:r>
              <a:rPr lang="en-US" sz="1600" smtClean="0"/>
              <a:t>day.</a:t>
            </a:r>
            <a:endParaRPr lang="en-US" sz="1600" dirty="0"/>
          </a:p>
        </p:txBody>
      </p:sp>
      <p:sp>
        <p:nvSpPr>
          <p:cNvPr id="8" name="Rectangle 7"/>
          <p:cNvSpPr/>
          <p:nvPr/>
        </p:nvSpPr>
        <p:spPr>
          <a:xfrm>
            <a:off x="719403" y="4797153"/>
            <a:ext cx="10657184" cy="584775"/>
          </a:xfrm>
          <a:prstGeom prst="rect">
            <a:avLst/>
          </a:prstGeom>
        </p:spPr>
        <p:txBody>
          <a:bodyPr wrap="square">
            <a:spAutoFit/>
          </a:bodyPr>
          <a:lstStyle/>
          <a:p>
            <a:pPr marL="266700" indent="-266700" algn="just">
              <a:buFont typeface="Arial" pitchFamily="34" charset="0"/>
              <a:buChar char="•"/>
            </a:pPr>
            <a:r>
              <a:rPr lang="en-GB" sz="1600" dirty="0" smtClean="0"/>
              <a:t>Women spend significantly more time than men in unpaid work, both as to hours and minutes and with reference to the proportion carrying out unpaid work on an average day.</a:t>
            </a:r>
            <a:endParaRPr lang="en-GB" sz="1600" dirty="0"/>
          </a:p>
        </p:txBody>
      </p:sp>
      <p:grpSp>
        <p:nvGrpSpPr>
          <p:cNvPr id="23" name="Group 22"/>
          <p:cNvGrpSpPr/>
          <p:nvPr/>
        </p:nvGrpSpPr>
        <p:grpSpPr>
          <a:xfrm>
            <a:off x="431371" y="4211796"/>
            <a:ext cx="11329259" cy="369332"/>
            <a:chOff x="611560" y="1247856"/>
            <a:chExt cx="7585630" cy="315720"/>
          </a:xfrm>
        </p:grpSpPr>
        <p:sp>
          <p:nvSpPr>
            <p:cNvPr id="24" name="Rectangle 23"/>
            <p:cNvSpPr/>
            <p:nvPr/>
          </p:nvSpPr>
          <p:spPr>
            <a:xfrm>
              <a:off x="611560" y="1304341"/>
              <a:ext cx="216024" cy="189735"/>
            </a:xfrm>
            <a:prstGeom prst="rect">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827584" y="1247856"/>
              <a:ext cx="1224136" cy="315720"/>
            </a:xfrm>
            <a:prstGeom prst="rect">
              <a:avLst/>
            </a:prstGeom>
            <a:noFill/>
          </p:spPr>
          <p:txBody>
            <a:bodyPr wrap="square" rtlCol="0">
              <a:spAutoFit/>
            </a:bodyPr>
            <a:lstStyle/>
            <a:p>
              <a:r>
                <a:rPr lang="en-US" sz="1050" dirty="0" smtClean="0"/>
                <a:t>Paid  work &amp; study</a:t>
              </a:r>
              <a:r>
                <a:rPr lang="en-US" dirty="0" smtClean="0"/>
                <a:t> </a:t>
              </a:r>
              <a:endParaRPr lang="en-US" dirty="0"/>
            </a:p>
          </p:txBody>
        </p:sp>
        <p:sp>
          <p:nvSpPr>
            <p:cNvPr id="26" name="Rectangle 25"/>
            <p:cNvSpPr/>
            <p:nvPr/>
          </p:nvSpPr>
          <p:spPr>
            <a:xfrm>
              <a:off x="2123728" y="1317354"/>
              <a:ext cx="216024" cy="176722"/>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2339752" y="1301716"/>
              <a:ext cx="1008112" cy="217058"/>
            </a:xfrm>
            <a:prstGeom prst="rect">
              <a:avLst/>
            </a:prstGeom>
            <a:noFill/>
          </p:spPr>
          <p:txBody>
            <a:bodyPr wrap="square" rtlCol="0">
              <a:spAutoFit/>
            </a:bodyPr>
            <a:lstStyle/>
            <a:p>
              <a:r>
                <a:rPr lang="en-US" sz="1050" dirty="0" smtClean="0"/>
                <a:t>Unpaid work</a:t>
              </a:r>
              <a:endParaRPr lang="en-US" dirty="0"/>
            </a:p>
          </p:txBody>
        </p:sp>
        <p:sp>
          <p:nvSpPr>
            <p:cNvPr id="28" name="Rectangle 27"/>
            <p:cNvSpPr/>
            <p:nvPr/>
          </p:nvSpPr>
          <p:spPr>
            <a:xfrm>
              <a:off x="3491880" y="1317355"/>
              <a:ext cx="216024" cy="189735"/>
            </a:xfrm>
            <a:prstGeom prst="rect">
              <a:avLst/>
            </a:prstGeom>
            <a:solidFill>
              <a:schemeClr val="tx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732694" y="1301716"/>
              <a:ext cx="576064" cy="217058"/>
            </a:xfrm>
            <a:prstGeom prst="rect">
              <a:avLst/>
            </a:prstGeom>
            <a:noFill/>
          </p:spPr>
          <p:txBody>
            <a:bodyPr wrap="square" rtlCol="0">
              <a:spAutoFit/>
            </a:bodyPr>
            <a:lstStyle/>
            <a:p>
              <a:r>
                <a:rPr lang="en-US" sz="1050" dirty="0" smtClean="0"/>
                <a:t>Eating</a:t>
              </a:r>
              <a:endParaRPr lang="en-US" dirty="0"/>
            </a:p>
          </p:txBody>
        </p:sp>
        <p:sp>
          <p:nvSpPr>
            <p:cNvPr id="30" name="Rectangle 29"/>
            <p:cNvSpPr/>
            <p:nvPr/>
          </p:nvSpPr>
          <p:spPr>
            <a:xfrm>
              <a:off x="4691226" y="1301716"/>
              <a:ext cx="1529875" cy="217058"/>
            </a:xfrm>
            <a:prstGeom prst="rect">
              <a:avLst/>
            </a:prstGeom>
          </p:spPr>
          <p:txBody>
            <a:bodyPr wrap="square">
              <a:spAutoFit/>
            </a:bodyPr>
            <a:lstStyle/>
            <a:p>
              <a:pPr algn="ctr"/>
              <a:r>
                <a:rPr lang="en-GB" sz="1050" dirty="0" smtClean="0">
                  <a:cs typeface="Times New Roman" pitchFamily="18" charset="0"/>
                </a:rPr>
                <a:t>Sleeping and Personal Care </a:t>
              </a:r>
              <a:endParaRPr lang="en-GB" sz="1050" dirty="0">
                <a:cs typeface="Times New Roman" pitchFamily="18" charset="0"/>
              </a:endParaRPr>
            </a:p>
          </p:txBody>
        </p:sp>
        <p:sp>
          <p:nvSpPr>
            <p:cNvPr id="31" name="Rectangle 30"/>
            <p:cNvSpPr/>
            <p:nvPr/>
          </p:nvSpPr>
          <p:spPr>
            <a:xfrm>
              <a:off x="4499992" y="1309410"/>
              <a:ext cx="216024" cy="184666"/>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6516216" y="1301716"/>
              <a:ext cx="792088" cy="217058"/>
            </a:xfrm>
            <a:prstGeom prst="rect">
              <a:avLst/>
            </a:prstGeom>
            <a:noFill/>
          </p:spPr>
          <p:txBody>
            <a:bodyPr wrap="square" rtlCol="0">
              <a:spAutoFit/>
            </a:bodyPr>
            <a:lstStyle/>
            <a:p>
              <a:r>
                <a:rPr lang="en-US" sz="1050" dirty="0" smtClean="0"/>
                <a:t>Free time</a:t>
              </a:r>
              <a:endParaRPr lang="en-US" dirty="0"/>
            </a:p>
          </p:txBody>
        </p:sp>
        <p:sp>
          <p:nvSpPr>
            <p:cNvPr id="33" name="Rectangle 32"/>
            <p:cNvSpPr/>
            <p:nvPr/>
          </p:nvSpPr>
          <p:spPr>
            <a:xfrm>
              <a:off x="6300192" y="1304341"/>
              <a:ext cx="216024" cy="189735"/>
            </a:xfrm>
            <a:prstGeom prst="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7308304" y="1304341"/>
              <a:ext cx="216024" cy="189735"/>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7495997" y="1301716"/>
              <a:ext cx="701193" cy="217058"/>
            </a:xfrm>
            <a:prstGeom prst="rect">
              <a:avLst/>
            </a:prstGeom>
            <a:noFill/>
          </p:spPr>
          <p:txBody>
            <a:bodyPr wrap="square" rtlCol="0">
              <a:spAutoFit/>
            </a:bodyPr>
            <a:lstStyle/>
            <a:p>
              <a:r>
                <a:rPr lang="en-US" sz="1050" dirty="0" smtClean="0"/>
                <a:t>TV</a:t>
              </a:r>
              <a:endParaRPr lang="en-US" dirty="0"/>
            </a:p>
          </p:txBody>
        </p:sp>
      </p:grpSp>
      <p:sp>
        <p:nvSpPr>
          <p:cNvPr id="21" name="Slide Number Placeholder 20"/>
          <p:cNvSpPr>
            <a:spLocks noGrp="1"/>
          </p:cNvSpPr>
          <p:nvPr>
            <p:ph type="sldNum" sz="quarter" idx="12"/>
          </p:nvPr>
        </p:nvSpPr>
        <p:spPr/>
        <p:txBody>
          <a:bodyPr/>
          <a:lstStyle/>
          <a:p>
            <a:pPr algn="r"/>
            <a:fld id="{789C74DA-BFE8-4CB5-93DD-4D3BC6795DDD}" type="slidenum">
              <a:rPr lang="sv-SE" smtClean="0"/>
              <a:pPr algn="r"/>
              <a:t>11</a:t>
            </a:fld>
            <a:endParaRPr lang="sv-SE"/>
          </a:p>
        </p:txBody>
      </p:sp>
    </p:spTree>
    <p:extLst>
      <p:ext uri="{BB962C8B-B14F-4D97-AF65-F5344CB8AC3E}">
        <p14:creationId xmlns="" xmlns:p14="http://schemas.microsoft.com/office/powerpoint/2010/main" val="3069005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noGrp="1"/>
          </p:cNvGraphicFramePr>
          <p:nvPr>
            <p:ph idx="1"/>
            <p:extLst>
              <p:ext uri="{D42A27DB-BD31-4B8C-83A1-F6EECF244321}">
                <p14:modId xmlns="" xmlns:p14="http://schemas.microsoft.com/office/powerpoint/2010/main" val="209196512"/>
              </p:ext>
            </p:extLst>
          </p:nvPr>
        </p:nvGraphicFramePr>
        <p:xfrm>
          <a:off x="911424" y="764704"/>
          <a:ext cx="10588757"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35360" y="5013176"/>
            <a:ext cx="11521280" cy="1384995"/>
          </a:xfrm>
          <a:prstGeom prst="rect">
            <a:avLst/>
          </a:prstGeom>
          <a:noFill/>
        </p:spPr>
        <p:txBody>
          <a:bodyPr wrap="square" rtlCol="0">
            <a:spAutoFit/>
          </a:bodyPr>
          <a:lstStyle/>
          <a:p>
            <a:r>
              <a:rPr lang="en-GB" sz="1600" dirty="0" smtClean="0"/>
              <a:t>On an average day  Albanians spend 7 hours and 27 minutes performing any paid or </a:t>
            </a:r>
            <a:r>
              <a:rPr lang="en-GB" sz="1600" smtClean="0"/>
              <a:t>unpaid work.</a:t>
            </a:r>
            <a:endParaRPr lang="en-GB" sz="1600" dirty="0" smtClean="0"/>
          </a:p>
          <a:p>
            <a:endParaRPr lang="en-GB" sz="1600" dirty="0" smtClean="0"/>
          </a:p>
          <a:p>
            <a:r>
              <a:rPr lang="en-GB" sz="1600" dirty="0" smtClean="0"/>
              <a:t>Compared to other countries Albanians seem to spend more or less the same hours and minutes doing paid and </a:t>
            </a:r>
            <a:r>
              <a:rPr lang="en-GB" sz="1600" smtClean="0"/>
              <a:t>unpaid work. </a:t>
            </a:r>
            <a:endParaRPr lang="en-GB" sz="1600" dirty="0" smtClean="0"/>
          </a:p>
          <a:p>
            <a:endParaRPr lang="en-GB" dirty="0" smtClean="0"/>
          </a:p>
          <a:p>
            <a:endParaRPr lang="en-GB" dirty="0"/>
          </a:p>
        </p:txBody>
      </p:sp>
      <p:sp>
        <p:nvSpPr>
          <p:cNvPr id="5" name="TextBox 4"/>
          <p:cNvSpPr txBox="1"/>
          <p:nvPr/>
        </p:nvSpPr>
        <p:spPr>
          <a:xfrm>
            <a:off x="719403" y="4581129"/>
            <a:ext cx="5577809" cy="276999"/>
          </a:xfrm>
          <a:prstGeom prst="rect">
            <a:avLst/>
          </a:prstGeom>
          <a:noFill/>
        </p:spPr>
        <p:txBody>
          <a:bodyPr wrap="none" rtlCol="0">
            <a:spAutoFit/>
          </a:bodyPr>
          <a:lstStyle/>
          <a:p>
            <a:r>
              <a:rPr lang="en-GB" sz="1200" i="1" dirty="0" smtClean="0"/>
              <a:t>Source: Albanian Time Use Survey 2010-2011, and HETUS (</a:t>
            </a:r>
            <a:r>
              <a:rPr lang="en-GB" sz="1200" i="1" dirty="0" smtClean="0">
                <a:hlinkClick r:id="rId3"/>
              </a:rPr>
              <a:t>https</a:t>
            </a:r>
            <a:r>
              <a:rPr lang="en-GB" sz="1200" i="1" smtClean="0">
                <a:hlinkClick r:id="rId3"/>
              </a:rPr>
              <a:t>://www.h2.scb.se/tus</a:t>
            </a:r>
            <a:r>
              <a:rPr lang="en-GB" sz="1200" i="1" dirty="0" smtClean="0"/>
              <a:t>) </a:t>
            </a:r>
            <a:endParaRPr lang="en-GB" sz="1200" i="1" dirty="0"/>
          </a:p>
        </p:txBody>
      </p:sp>
      <p:sp>
        <p:nvSpPr>
          <p:cNvPr id="6" name="Slide Number Placeholder 5"/>
          <p:cNvSpPr>
            <a:spLocks noGrp="1"/>
          </p:cNvSpPr>
          <p:nvPr>
            <p:ph type="sldNum" sz="quarter" idx="12"/>
          </p:nvPr>
        </p:nvSpPr>
        <p:spPr/>
        <p:txBody>
          <a:bodyPr/>
          <a:lstStyle/>
          <a:p>
            <a:fld id="{789C74DA-BFE8-4CB5-93DD-4D3BC6795DDD}" type="slidenum">
              <a:rPr lang="sv-SE" smtClean="0"/>
              <a:pPr/>
              <a:t>12</a:t>
            </a:fld>
            <a:endParaRPr lang="sv-SE"/>
          </a:p>
        </p:txBody>
      </p:sp>
      <p:sp>
        <p:nvSpPr>
          <p:cNvPr id="8" name="Rectangle 7"/>
          <p:cNvSpPr/>
          <p:nvPr/>
        </p:nvSpPr>
        <p:spPr>
          <a:xfrm>
            <a:off x="3119670" y="116633"/>
            <a:ext cx="4676793" cy="584775"/>
          </a:xfrm>
          <a:prstGeom prst="rect">
            <a:avLst/>
          </a:prstGeom>
        </p:spPr>
        <p:txBody>
          <a:bodyPr wrap="none">
            <a:spAutoFit/>
          </a:bodyPr>
          <a:lstStyle/>
          <a:p>
            <a:r>
              <a:rPr lang="en-GB" sz="3200" b="1" dirty="0" smtClean="0">
                <a:solidFill>
                  <a:schemeClr val="tx2">
                    <a:lumMod val="75000"/>
                  </a:schemeClr>
                </a:solidFill>
                <a:latin typeface="+mj-lt"/>
                <a:ea typeface="+mj-ea"/>
                <a:cs typeface="+mj-cs"/>
              </a:rPr>
              <a:t>TUS - comparative analyses </a:t>
            </a:r>
          </a:p>
        </p:txBody>
      </p:sp>
    </p:spTree>
    <p:extLst>
      <p:ext uri="{BB962C8B-B14F-4D97-AF65-F5344CB8AC3E}">
        <p14:creationId xmlns="" xmlns:p14="http://schemas.microsoft.com/office/powerpoint/2010/main" val="343900720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noGrp="1"/>
          </p:cNvGraphicFramePr>
          <p:nvPr>
            <p:ph idx="1"/>
            <p:extLst>
              <p:ext uri="{D42A27DB-BD31-4B8C-83A1-F6EECF244321}">
                <p14:modId xmlns="" xmlns:p14="http://schemas.microsoft.com/office/powerpoint/2010/main" val="1027105074"/>
              </p:ext>
            </p:extLst>
          </p:nvPr>
        </p:nvGraphicFramePr>
        <p:xfrm>
          <a:off x="682824" y="1003598"/>
          <a:ext cx="10657184" cy="4536503"/>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pPr algn="r"/>
            <a:fld id="{789C74DA-BFE8-4CB5-93DD-4D3BC6795DDD}" type="slidenum">
              <a:rPr lang="sv-SE" smtClean="0"/>
              <a:pPr algn="r"/>
              <a:t>13</a:t>
            </a:fld>
            <a:endParaRPr lang="sv-SE" dirty="0"/>
          </a:p>
        </p:txBody>
      </p:sp>
      <p:sp>
        <p:nvSpPr>
          <p:cNvPr id="5" name="TextBox 4"/>
          <p:cNvSpPr txBox="1"/>
          <p:nvPr/>
        </p:nvSpPr>
        <p:spPr>
          <a:xfrm>
            <a:off x="911424" y="5646386"/>
            <a:ext cx="5577809" cy="276999"/>
          </a:xfrm>
          <a:prstGeom prst="rect">
            <a:avLst/>
          </a:prstGeom>
          <a:noFill/>
        </p:spPr>
        <p:txBody>
          <a:bodyPr wrap="none" rtlCol="0">
            <a:spAutoFit/>
          </a:bodyPr>
          <a:lstStyle/>
          <a:p>
            <a:r>
              <a:rPr lang="en-GB" sz="1200" i="1" dirty="0" smtClean="0"/>
              <a:t>Source: Albanian Time Use Survey 2010-2011, and HETUS (</a:t>
            </a:r>
            <a:r>
              <a:rPr lang="en-GB" sz="1200" i="1" dirty="0" smtClean="0">
                <a:hlinkClick r:id="rId3"/>
              </a:rPr>
              <a:t>https://www.h2.scb.se/tus</a:t>
            </a:r>
            <a:r>
              <a:rPr lang="en-GB" sz="1200" i="1" dirty="0" smtClean="0"/>
              <a:t>) </a:t>
            </a:r>
            <a:endParaRPr lang="en-GB" sz="1200" i="1" dirty="0"/>
          </a:p>
        </p:txBody>
      </p:sp>
      <p:sp>
        <p:nvSpPr>
          <p:cNvPr id="6" name="TextBox 5"/>
          <p:cNvSpPr txBox="1"/>
          <p:nvPr/>
        </p:nvSpPr>
        <p:spPr>
          <a:xfrm>
            <a:off x="239349" y="6054824"/>
            <a:ext cx="11952651" cy="369332"/>
          </a:xfrm>
          <a:prstGeom prst="rect">
            <a:avLst/>
          </a:prstGeom>
          <a:noFill/>
        </p:spPr>
        <p:txBody>
          <a:bodyPr wrap="square" rtlCol="0">
            <a:spAutoFit/>
          </a:bodyPr>
          <a:lstStyle/>
          <a:p>
            <a:pPr marL="174625" indent="-174625">
              <a:buFont typeface="Arial" pitchFamily="34" charset="0"/>
              <a:buChar char="•"/>
            </a:pPr>
            <a:r>
              <a:rPr lang="en-GB" dirty="0" smtClean="0">
                <a:solidFill>
                  <a:srgbClr val="C00000"/>
                </a:solidFill>
              </a:rPr>
              <a:t>Albanian spend more or less the same time as other countries doing paid and unpaid work</a:t>
            </a:r>
            <a:endParaRPr lang="en-GB" dirty="0">
              <a:solidFill>
                <a:srgbClr val="C00000"/>
              </a:solidFill>
            </a:endParaRPr>
          </a:p>
        </p:txBody>
      </p:sp>
    </p:spTree>
    <p:extLst>
      <p:ext uri="{BB962C8B-B14F-4D97-AF65-F5344CB8AC3E}">
        <p14:creationId xmlns="" xmlns:p14="http://schemas.microsoft.com/office/powerpoint/2010/main" val="52922164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r"/>
            <a:fld id="{789C74DA-BFE8-4CB5-93DD-4D3BC6795DDD}" type="slidenum">
              <a:rPr lang="sv-SE" smtClean="0"/>
              <a:pPr algn="r"/>
              <a:t>14</a:t>
            </a:fld>
            <a:endParaRPr lang="sv-SE" dirty="0"/>
          </a:p>
        </p:txBody>
      </p:sp>
      <p:sp>
        <p:nvSpPr>
          <p:cNvPr id="6" name="TextBox 5"/>
          <p:cNvSpPr txBox="1"/>
          <p:nvPr/>
        </p:nvSpPr>
        <p:spPr>
          <a:xfrm>
            <a:off x="1487488" y="260648"/>
            <a:ext cx="10081120" cy="369332"/>
          </a:xfrm>
          <a:prstGeom prst="rect">
            <a:avLst/>
          </a:prstGeom>
          <a:noFill/>
        </p:spPr>
        <p:txBody>
          <a:bodyPr wrap="square" rtlCol="0">
            <a:spAutoFit/>
          </a:bodyPr>
          <a:lstStyle/>
          <a:p>
            <a:pPr lvl="1" indent="-276225"/>
            <a:r>
              <a:rPr lang="en-US" b="1" dirty="0" smtClean="0">
                <a:solidFill>
                  <a:schemeClr val="tx2">
                    <a:lumMod val="75000"/>
                  </a:schemeClr>
                </a:solidFill>
                <a:latin typeface="+mj-lt"/>
                <a:ea typeface="+mj-ea"/>
                <a:cs typeface="+mj-cs"/>
              </a:rPr>
              <a:t>Gender differences in time-use compared to </a:t>
            </a:r>
            <a:r>
              <a:rPr lang="en-GB" b="1" dirty="0" smtClean="0">
                <a:solidFill>
                  <a:schemeClr val="tx2">
                    <a:lumMod val="75000"/>
                  </a:schemeClr>
                </a:solidFill>
                <a:latin typeface="+mj-lt"/>
                <a:ea typeface="+mj-ea"/>
                <a:cs typeface="+mj-cs"/>
              </a:rPr>
              <a:t>other European countries</a:t>
            </a:r>
          </a:p>
        </p:txBody>
      </p:sp>
      <p:graphicFrame>
        <p:nvGraphicFramePr>
          <p:cNvPr id="10" name="Chart 9"/>
          <p:cNvGraphicFramePr/>
          <p:nvPr>
            <p:extLst>
              <p:ext uri="{D42A27DB-BD31-4B8C-83A1-F6EECF244321}">
                <p14:modId xmlns="" xmlns:p14="http://schemas.microsoft.com/office/powerpoint/2010/main" val="1365420090"/>
              </p:ext>
            </p:extLst>
          </p:nvPr>
        </p:nvGraphicFramePr>
        <p:xfrm>
          <a:off x="955609" y="903204"/>
          <a:ext cx="9571203" cy="388843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950239" y="4808185"/>
            <a:ext cx="5577809" cy="276999"/>
          </a:xfrm>
          <a:prstGeom prst="rect">
            <a:avLst/>
          </a:prstGeom>
          <a:noFill/>
        </p:spPr>
        <p:txBody>
          <a:bodyPr wrap="none" rtlCol="0">
            <a:spAutoFit/>
          </a:bodyPr>
          <a:lstStyle/>
          <a:p>
            <a:r>
              <a:rPr lang="en-GB" sz="1200" i="1" dirty="0" smtClean="0"/>
              <a:t>Source: Albanian Time Use Survey 2010-2011, and HETUS (</a:t>
            </a:r>
            <a:r>
              <a:rPr lang="en-GB" sz="1200" i="1" dirty="0" smtClean="0">
                <a:hlinkClick r:id="rId3"/>
              </a:rPr>
              <a:t>https</a:t>
            </a:r>
            <a:r>
              <a:rPr lang="en-GB" sz="1200" i="1" smtClean="0">
                <a:hlinkClick r:id="rId3"/>
              </a:rPr>
              <a:t>://www.h2.scb.se/tus</a:t>
            </a:r>
            <a:r>
              <a:rPr lang="en-GB" sz="1200" i="1" dirty="0" smtClean="0"/>
              <a:t>) </a:t>
            </a:r>
            <a:endParaRPr lang="en-GB" sz="1200" i="1" dirty="0"/>
          </a:p>
        </p:txBody>
      </p:sp>
      <p:sp>
        <p:nvSpPr>
          <p:cNvPr id="12" name="TextBox 11"/>
          <p:cNvSpPr txBox="1"/>
          <p:nvPr/>
        </p:nvSpPr>
        <p:spPr>
          <a:xfrm>
            <a:off x="719402" y="5085184"/>
            <a:ext cx="11041227" cy="1077218"/>
          </a:xfrm>
          <a:prstGeom prst="rect">
            <a:avLst/>
          </a:prstGeom>
          <a:noFill/>
        </p:spPr>
        <p:txBody>
          <a:bodyPr wrap="square" rtlCol="0">
            <a:spAutoFit/>
          </a:bodyPr>
          <a:lstStyle/>
          <a:p>
            <a:r>
              <a:rPr lang="en-US" sz="1600" dirty="0" smtClean="0"/>
              <a:t>There is a substantial difference in the gender division of domestic work in all countries. </a:t>
            </a:r>
          </a:p>
          <a:p>
            <a:endParaRPr lang="en-US" sz="1600" dirty="0" smtClean="0"/>
          </a:p>
          <a:p>
            <a:r>
              <a:rPr lang="en-US" sz="1600" dirty="0" smtClean="0"/>
              <a:t>The average amount of time women spend on unpaid work is significantly higher in Albania than elsewhere,  while </a:t>
            </a:r>
            <a:r>
              <a:rPr lang="en-GB" sz="1600" dirty="0" smtClean="0">
                <a:solidFill>
                  <a:srgbClr val="C00000"/>
                </a:solidFill>
              </a:rPr>
              <a:t>men spend on average only 13 minutes  doing unpaid work.</a:t>
            </a:r>
            <a:endParaRPr lang="en-GB" sz="1600" dirty="0">
              <a:solidFill>
                <a:srgbClr val="C00000"/>
              </a:solidFill>
            </a:endParaRPr>
          </a:p>
        </p:txBody>
      </p:sp>
    </p:spTree>
    <p:extLst>
      <p:ext uri="{BB962C8B-B14F-4D97-AF65-F5344CB8AC3E}">
        <p14:creationId xmlns="" xmlns:p14="http://schemas.microsoft.com/office/powerpoint/2010/main" val="39248767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 calcmode="lin" valueType="num">
                                      <p:cBhvr additive="base">
                                        <p:cTn id="11"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 calcmode="lin" valueType="num">
                                      <p:cBhvr additive="base">
                                        <p:cTn id="15"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noGrp="1"/>
          </p:cNvGraphicFramePr>
          <p:nvPr>
            <p:ph idx="1"/>
            <p:extLst>
              <p:ext uri="{D42A27DB-BD31-4B8C-83A1-F6EECF244321}">
                <p14:modId xmlns="" xmlns:p14="http://schemas.microsoft.com/office/powerpoint/2010/main" val="274891084"/>
              </p:ext>
            </p:extLst>
          </p:nvPr>
        </p:nvGraphicFramePr>
        <p:xfrm>
          <a:off x="300303" y="981075"/>
          <a:ext cx="10972800" cy="5316438"/>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pPr algn="r"/>
            <a:fld id="{789C74DA-BFE8-4CB5-93DD-4D3BC6795DDD}" type="slidenum">
              <a:rPr lang="sv-SE" smtClean="0"/>
              <a:pPr algn="r"/>
              <a:t>15</a:t>
            </a:fld>
            <a:endParaRPr lang="sv-SE" dirty="0"/>
          </a:p>
        </p:txBody>
      </p:sp>
    </p:spTree>
    <p:extLst>
      <p:ext uri="{BB962C8B-B14F-4D97-AF65-F5344CB8AC3E}">
        <p14:creationId xmlns="" xmlns:p14="http://schemas.microsoft.com/office/powerpoint/2010/main" val="208959047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r"/>
            <a:fld id="{789C74DA-BFE8-4CB5-93DD-4D3BC6795DDD}" type="slidenum">
              <a:rPr lang="sv-SE" smtClean="0"/>
              <a:pPr algn="r"/>
              <a:t>16</a:t>
            </a:fld>
            <a:endParaRPr lang="sv-SE"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4138722438"/>
              </p:ext>
            </p:extLst>
          </p:nvPr>
        </p:nvGraphicFramePr>
        <p:xfrm>
          <a:off x="394031" y="1290489"/>
          <a:ext cx="109728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90584632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5200" y="76200"/>
            <a:ext cx="9550400" cy="685800"/>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39" tIns="45719" rIns="91439" bIns="45719" numCol="1" anchor="ctr" anchorCtr="0" compatLnSpc="1">
            <a:prstTxWarp prst="textNoShape">
              <a:avLst/>
            </a:prstTxWarp>
          </a:bodyPr>
          <a:lstStyle/>
          <a:p>
            <a:r>
              <a:rPr lang="en-GB" sz="3000" dirty="0"/>
              <a:t>Quality of the Albanian survey </a:t>
            </a:r>
            <a:r>
              <a:rPr lang="en-GB" sz="3000" dirty="0" smtClean="0"/>
              <a:t>outcome 1</a:t>
            </a:r>
            <a:endParaRPr lang="en-US" sz="3000" dirty="0"/>
          </a:p>
        </p:txBody>
      </p:sp>
      <p:sp>
        <p:nvSpPr>
          <p:cNvPr id="4" name="Slide Number Placeholder 3"/>
          <p:cNvSpPr>
            <a:spLocks noGrp="1"/>
          </p:cNvSpPr>
          <p:nvPr>
            <p:ph type="sldNum" sz="quarter" idx="12"/>
          </p:nvPr>
        </p:nvSpPr>
        <p:spPr/>
        <p:txBody>
          <a:bodyPr/>
          <a:lstStyle/>
          <a:p>
            <a:pPr>
              <a:defRPr/>
            </a:pPr>
            <a:fld id="{E7A300AB-937F-4481-A632-4FD8A5E8C01C}" type="slidenum">
              <a:rPr lang="en-US" smtClean="0"/>
              <a:pPr>
                <a:defRPr/>
              </a:pPr>
              <a:t>17</a:t>
            </a:fld>
            <a:endParaRPr lang="en-US"/>
          </a:p>
        </p:txBody>
      </p:sp>
      <p:sp>
        <p:nvSpPr>
          <p:cNvPr id="5" name="TextBox 4"/>
          <p:cNvSpPr txBox="1"/>
          <p:nvPr/>
        </p:nvSpPr>
        <p:spPr>
          <a:xfrm>
            <a:off x="914400" y="914401"/>
            <a:ext cx="3103478" cy="461665"/>
          </a:xfrm>
          <a:prstGeom prst="rect">
            <a:avLst/>
          </a:prstGeom>
          <a:noFill/>
        </p:spPr>
        <p:txBody>
          <a:bodyPr wrap="none" rtlCol="0">
            <a:spAutoFit/>
          </a:bodyPr>
          <a:lstStyle/>
          <a:p>
            <a:r>
              <a:rPr lang="en-GB" sz="2400" dirty="0" smtClean="0"/>
              <a:t>Table 1: Response rates</a:t>
            </a:r>
            <a:endParaRPr lang="en-US" dirty="0"/>
          </a:p>
        </p:txBody>
      </p:sp>
      <p:graphicFrame>
        <p:nvGraphicFramePr>
          <p:cNvPr id="7" name="Table 6"/>
          <p:cNvGraphicFramePr>
            <a:graphicFrameLocks noGrp="1"/>
          </p:cNvGraphicFramePr>
          <p:nvPr>
            <p:extLst>
              <p:ext uri="{D42A27DB-BD31-4B8C-83A1-F6EECF244321}">
                <p14:modId xmlns="" xmlns:p14="http://schemas.microsoft.com/office/powerpoint/2010/main" val="3801924646"/>
              </p:ext>
            </p:extLst>
          </p:nvPr>
        </p:nvGraphicFramePr>
        <p:xfrm>
          <a:off x="304802" y="1524001"/>
          <a:ext cx="11683999" cy="4339441"/>
        </p:xfrm>
        <a:graphic>
          <a:graphicData uri="http://schemas.openxmlformats.org/drawingml/2006/table">
            <a:tbl>
              <a:tblPr firstRow="1" firstCol="1" bandRow="1">
                <a:tableStyleId>{5C22544A-7EE6-4342-B048-85BDC9FD1C3A}</a:tableStyleId>
              </a:tblPr>
              <a:tblGrid>
                <a:gridCol w="2743199"/>
                <a:gridCol w="5994400"/>
                <a:gridCol w="2946400"/>
              </a:tblGrid>
              <a:tr h="1429474">
                <a:tc>
                  <a:txBody>
                    <a:bodyPr/>
                    <a:lstStyle/>
                    <a:p>
                      <a:pPr marL="0" marR="0">
                        <a:lnSpc>
                          <a:spcPct val="115000"/>
                        </a:lnSpc>
                        <a:spcBef>
                          <a:spcPts val="0"/>
                        </a:spcBef>
                        <a:spcAft>
                          <a:spcPts val="1000"/>
                        </a:spcAft>
                      </a:pPr>
                      <a:r>
                        <a:rPr lang="en-GB" sz="2800" dirty="0">
                          <a:solidFill>
                            <a:schemeClr val="tx1"/>
                          </a:solidFill>
                          <a:effectLst/>
                        </a:rPr>
                        <a:t>Description</a:t>
                      </a:r>
                      <a:endParaRPr lang="en-US" sz="2400" dirty="0">
                        <a:solidFill>
                          <a:schemeClr val="tx1"/>
                        </a:solidFill>
                        <a:effectLst/>
                        <a:latin typeface="Calibri"/>
                        <a:ea typeface="Calibri"/>
                        <a:cs typeface="Times New Roman"/>
                      </a:endParaRPr>
                    </a:p>
                  </a:txBody>
                  <a:tcPr marL="59631" marR="59631" marT="0" marB="0" anchor="ctr">
                    <a:solidFill>
                      <a:srgbClr val="008080"/>
                    </a:solidFill>
                  </a:tcPr>
                </a:tc>
                <a:tc>
                  <a:txBody>
                    <a:bodyPr/>
                    <a:lstStyle/>
                    <a:p>
                      <a:pPr marL="0" marR="0" algn="ctr">
                        <a:lnSpc>
                          <a:spcPct val="115000"/>
                        </a:lnSpc>
                        <a:spcBef>
                          <a:spcPts val="0"/>
                        </a:spcBef>
                        <a:spcAft>
                          <a:spcPts val="1000"/>
                        </a:spcAft>
                      </a:pPr>
                      <a:r>
                        <a:rPr lang="en-GB" sz="2800" dirty="0">
                          <a:solidFill>
                            <a:schemeClr val="tx1"/>
                          </a:solidFill>
                          <a:effectLst/>
                        </a:rPr>
                        <a:t>Method of calculation</a:t>
                      </a:r>
                      <a:endParaRPr lang="en-US" sz="2400" dirty="0">
                        <a:solidFill>
                          <a:schemeClr val="tx1"/>
                        </a:solidFill>
                        <a:effectLst/>
                        <a:latin typeface="Calibri"/>
                        <a:ea typeface="Calibri"/>
                        <a:cs typeface="Times New Roman"/>
                      </a:endParaRPr>
                    </a:p>
                  </a:txBody>
                  <a:tcPr marL="59631" marR="59631" marT="0" marB="0" anchor="ctr">
                    <a:solidFill>
                      <a:srgbClr val="008080"/>
                    </a:solidFill>
                  </a:tcPr>
                </a:tc>
                <a:tc>
                  <a:txBody>
                    <a:bodyPr/>
                    <a:lstStyle/>
                    <a:p>
                      <a:pPr marL="0" marR="0" algn="ctr">
                        <a:lnSpc>
                          <a:spcPct val="115000"/>
                        </a:lnSpc>
                        <a:spcBef>
                          <a:spcPts val="0"/>
                        </a:spcBef>
                        <a:spcAft>
                          <a:spcPts val="1000"/>
                        </a:spcAft>
                      </a:pPr>
                      <a:r>
                        <a:rPr lang="en-GB" sz="2800" dirty="0">
                          <a:solidFill>
                            <a:schemeClr val="tx1"/>
                          </a:solidFill>
                          <a:effectLst/>
                        </a:rPr>
                        <a:t>Response rate</a:t>
                      </a:r>
                      <a:endParaRPr lang="en-US" sz="2400" dirty="0">
                        <a:solidFill>
                          <a:schemeClr val="tx1"/>
                        </a:solidFill>
                        <a:effectLst/>
                        <a:latin typeface="Calibri"/>
                        <a:ea typeface="Calibri"/>
                        <a:cs typeface="Times New Roman"/>
                      </a:endParaRPr>
                    </a:p>
                  </a:txBody>
                  <a:tcPr marL="59631" marR="59631" marT="0" marB="0" anchor="ctr">
                    <a:solidFill>
                      <a:srgbClr val="008080"/>
                    </a:solidFill>
                  </a:tcPr>
                </a:tc>
              </a:tr>
              <a:tr h="533623">
                <a:tc>
                  <a:txBody>
                    <a:bodyPr/>
                    <a:lstStyle/>
                    <a:p>
                      <a:pPr marL="0" marR="0">
                        <a:lnSpc>
                          <a:spcPct val="115000"/>
                        </a:lnSpc>
                        <a:spcBef>
                          <a:spcPts val="0"/>
                        </a:spcBef>
                        <a:spcAft>
                          <a:spcPts val="1000"/>
                        </a:spcAft>
                      </a:pPr>
                      <a:r>
                        <a:rPr lang="en-GB" sz="1400" dirty="0">
                          <a:solidFill>
                            <a:schemeClr val="tx1"/>
                          </a:solidFill>
                          <a:effectLst/>
                        </a:rPr>
                        <a:t>Household interview response rate</a:t>
                      </a:r>
                      <a:endParaRPr lang="en-US" sz="1200" dirty="0">
                        <a:solidFill>
                          <a:schemeClr val="tx1"/>
                        </a:solidFill>
                        <a:effectLst/>
                        <a:latin typeface="Calibri"/>
                        <a:ea typeface="Calibri"/>
                        <a:cs typeface="Times New Roman"/>
                      </a:endParaRPr>
                    </a:p>
                  </a:txBody>
                  <a:tcPr marL="59631" marR="59631" marT="0" marB="0" anchor="ctr">
                    <a:solidFill>
                      <a:srgbClr val="008080">
                        <a:alpha val="60000"/>
                      </a:srgbClr>
                    </a:solidFill>
                  </a:tcPr>
                </a:tc>
                <a:tc>
                  <a:txBody>
                    <a:bodyPr/>
                    <a:lstStyle/>
                    <a:p>
                      <a:pPr marL="0" marR="0">
                        <a:lnSpc>
                          <a:spcPct val="115000"/>
                        </a:lnSpc>
                        <a:spcBef>
                          <a:spcPts val="0"/>
                        </a:spcBef>
                        <a:spcAft>
                          <a:spcPts val="1000"/>
                        </a:spcAft>
                      </a:pPr>
                      <a:r>
                        <a:rPr lang="en-GB" sz="1400" dirty="0">
                          <a:effectLst/>
                        </a:rPr>
                        <a:t>Number of completed household interviews/number of households in the sample</a:t>
                      </a:r>
                      <a:endParaRPr lang="en-US" sz="1200" dirty="0">
                        <a:effectLst/>
                        <a:latin typeface="Calibri"/>
                        <a:ea typeface="Calibri"/>
                        <a:cs typeface="Times New Roman"/>
                      </a:endParaRPr>
                    </a:p>
                  </a:txBody>
                  <a:tcPr marL="59631" marR="59631" marT="0" marB="0" anchor="b">
                    <a:solidFill>
                      <a:srgbClr val="008080">
                        <a:alpha val="60000"/>
                      </a:srgbClr>
                    </a:solidFill>
                  </a:tcPr>
                </a:tc>
                <a:tc>
                  <a:txBody>
                    <a:bodyPr/>
                    <a:lstStyle/>
                    <a:p>
                      <a:pPr marL="0" marR="0" algn="ctr">
                        <a:lnSpc>
                          <a:spcPct val="115000"/>
                        </a:lnSpc>
                        <a:spcBef>
                          <a:spcPts val="0"/>
                        </a:spcBef>
                        <a:spcAft>
                          <a:spcPts val="1000"/>
                        </a:spcAft>
                      </a:pPr>
                      <a:r>
                        <a:rPr lang="en-GB" sz="2000" dirty="0">
                          <a:effectLst/>
                        </a:rPr>
                        <a:t>91.5</a:t>
                      </a:r>
                      <a:endParaRPr lang="en-US" sz="1800" dirty="0">
                        <a:effectLst/>
                        <a:latin typeface="Calibri"/>
                        <a:ea typeface="Calibri"/>
                        <a:cs typeface="Times New Roman"/>
                      </a:endParaRPr>
                    </a:p>
                  </a:txBody>
                  <a:tcPr marL="59631" marR="59631" marT="0" marB="0" anchor="ctr">
                    <a:solidFill>
                      <a:srgbClr val="008080">
                        <a:alpha val="60000"/>
                      </a:srgbClr>
                    </a:solidFill>
                  </a:tcPr>
                </a:tc>
              </a:tr>
              <a:tr h="533623">
                <a:tc>
                  <a:txBody>
                    <a:bodyPr/>
                    <a:lstStyle/>
                    <a:p>
                      <a:pPr marL="0" marR="0">
                        <a:lnSpc>
                          <a:spcPct val="115000"/>
                        </a:lnSpc>
                        <a:spcBef>
                          <a:spcPts val="0"/>
                        </a:spcBef>
                        <a:spcAft>
                          <a:spcPts val="1000"/>
                        </a:spcAft>
                      </a:pPr>
                      <a:r>
                        <a:rPr lang="en-GB" sz="1400" dirty="0">
                          <a:solidFill>
                            <a:schemeClr val="tx1"/>
                          </a:solidFill>
                          <a:effectLst/>
                        </a:rPr>
                        <a:t>Individual interviews response rate</a:t>
                      </a:r>
                      <a:endParaRPr lang="en-US" sz="1200" dirty="0">
                        <a:solidFill>
                          <a:schemeClr val="tx1"/>
                        </a:solidFill>
                        <a:effectLst/>
                        <a:latin typeface="Calibri"/>
                        <a:ea typeface="Calibri"/>
                        <a:cs typeface="Times New Roman"/>
                      </a:endParaRPr>
                    </a:p>
                  </a:txBody>
                  <a:tcPr marL="59631" marR="59631" marT="0" marB="0" anchor="ctr">
                    <a:solidFill>
                      <a:srgbClr val="008080">
                        <a:alpha val="40000"/>
                      </a:srgbClr>
                    </a:solidFill>
                  </a:tcPr>
                </a:tc>
                <a:tc>
                  <a:txBody>
                    <a:bodyPr/>
                    <a:lstStyle/>
                    <a:p>
                      <a:pPr marL="0" marR="0">
                        <a:lnSpc>
                          <a:spcPct val="115000"/>
                        </a:lnSpc>
                        <a:spcBef>
                          <a:spcPts val="0"/>
                        </a:spcBef>
                        <a:spcAft>
                          <a:spcPts val="1000"/>
                        </a:spcAft>
                      </a:pPr>
                      <a:r>
                        <a:rPr lang="en-GB" sz="1400" dirty="0">
                          <a:effectLst/>
                        </a:rPr>
                        <a:t>Number of completed individual interviews/number of individuals in the sample</a:t>
                      </a:r>
                      <a:endParaRPr lang="en-US" sz="1200" dirty="0">
                        <a:effectLst/>
                        <a:latin typeface="Calibri"/>
                        <a:ea typeface="Calibri"/>
                        <a:cs typeface="Times New Roman"/>
                      </a:endParaRPr>
                    </a:p>
                  </a:txBody>
                  <a:tcPr marL="59631" marR="59631" marT="0" marB="0" anchor="b">
                    <a:solidFill>
                      <a:srgbClr val="008080">
                        <a:alpha val="40000"/>
                      </a:srgbClr>
                    </a:solidFill>
                  </a:tcPr>
                </a:tc>
                <a:tc>
                  <a:txBody>
                    <a:bodyPr/>
                    <a:lstStyle/>
                    <a:p>
                      <a:pPr marL="0" marR="0" algn="ctr">
                        <a:lnSpc>
                          <a:spcPct val="115000"/>
                        </a:lnSpc>
                        <a:spcBef>
                          <a:spcPts val="0"/>
                        </a:spcBef>
                        <a:spcAft>
                          <a:spcPts val="1000"/>
                        </a:spcAft>
                      </a:pPr>
                      <a:r>
                        <a:rPr lang="en-GB" sz="2000" dirty="0">
                          <a:effectLst/>
                        </a:rPr>
                        <a:t>88.4</a:t>
                      </a:r>
                      <a:endParaRPr lang="en-US" sz="1800" dirty="0">
                        <a:effectLst/>
                        <a:latin typeface="Calibri"/>
                        <a:ea typeface="Calibri"/>
                        <a:cs typeface="Times New Roman"/>
                      </a:endParaRPr>
                    </a:p>
                  </a:txBody>
                  <a:tcPr marL="59631" marR="59631" marT="0" marB="0" anchor="ctr">
                    <a:solidFill>
                      <a:srgbClr val="008080">
                        <a:alpha val="40000"/>
                      </a:srgbClr>
                    </a:solidFill>
                  </a:tcPr>
                </a:tc>
              </a:tr>
              <a:tr h="533623">
                <a:tc rowSpan="2">
                  <a:txBody>
                    <a:bodyPr/>
                    <a:lstStyle/>
                    <a:p>
                      <a:pPr marL="0" marR="0">
                        <a:lnSpc>
                          <a:spcPct val="115000"/>
                        </a:lnSpc>
                        <a:spcBef>
                          <a:spcPts val="0"/>
                        </a:spcBef>
                        <a:spcAft>
                          <a:spcPts val="1000"/>
                        </a:spcAft>
                      </a:pPr>
                      <a:r>
                        <a:rPr lang="en-GB" sz="1400" dirty="0">
                          <a:solidFill>
                            <a:schemeClr val="tx1"/>
                          </a:solidFill>
                          <a:effectLst/>
                        </a:rPr>
                        <a:t>Time diary response rates</a:t>
                      </a:r>
                      <a:endParaRPr lang="en-US" sz="1200" dirty="0">
                        <a:solidFill>
                          <a:schemeClr val="tx1"/>
                        </a:solidFill>
                        <a:effectLst/>
                        <a:latin typeface="Calibri"/>
                        <a:ea typeface="Calibri"/>
                        <a:cs typeface="Times New Roman"/>
                      </a:endParaRPr>
                    </a:p>
                  </a:txBody>
                  <a:tcPr marL="59631" marR="59631" marT="0" marB="0" anchor="ctr">
                    <a:solidFill>
                      <a:srgbClr val="008080">
                        <a:alpha val="60000"/>
                      </a:srgbClr>
                    </a:solidFill>
                  </a:tcPr>
                </a:tc>
                <a:tc>
                  <a:txBody>
                    <a:bodyPr/>
                    <a:lstStyle/>
                    <a:p>
                      <a:pPr marL="0" marR="0">
                        <a:lnSpc>
                          <a:spcPct val="115000"/>
                        </a:lnSpc>
                        <a:spcBef>
                          <a:spcPts val="0"/>
                        </a:spcBef>
                        <a:spcAft>
                          <a:spcPts val="1000"/>
                        </a:spcAft>
                      </a:pPr>
                      <a:r>
                        <a:rPr lang="en-GB" sz="1400" dirty="0">
                          <a:effectLst/>
                        </a:rPr>
                        <a:t>Number of individuals with at least one completed diary/number of individuals in the sample</a:t>
                      </a:r>
                      <a:endParaRPr lang="en-US" sz="1200" dirty="0">
                        <a:effectLst/>
                        <a:latin typeface="Calibri"/>
                        <a:ea typeface="Calibri"/>
                        <a:cs typeface="Times New Roman"/>
                      </a:endParaRPr>
                    </a:p>
                  </a:txBody>
                  <a:tcPr marL="59631" marR="59631" marT="0" marB="0" anchor="b">
                    <a:solidFill>
                      <a:srgbClr val="008080">
                        <a:alpha val="60000"/>
                      </a:srgbClr>
                    </a:solidFill>
                  </a:tcPr>
                </a:tc>
                <a:tc>
                  <a:txBody>
                    <a:bodyPr/>
                    <a:lstStyle/>
                    <a:p>
                      <a:pPr marL="0" marR="0" algn="ctr">
                        <a:lnSpc>
                          <a:spcPct val="115000"/>
                        </a:lnSpc>
                        <a:spcBef>
                          <a:spcPts val="0"/>
                        </a:spcBef>
                        <a:spcAft>
                          <a:spcPts val="1000"/>
                        </a:spcAft>
                      </a:pPr>
                      <a:r>
                        <a:rPr lang="en-GB" sz="2000" dirty="0">
                          <a:effectLst/>
                        </a:rPr>
                        <a:t>80.1</a:t>
                      </a:r>
                      <a:endParaRPr lang="en-US" sz="1800" dirty="0">
                        <a:effectLst/>
                        <a:latin typeface="Calibri"/>
                        <a:ea typeface="Calibri"/>
                        <a:cs typeface="Times New Roman"/>
                      </a:endParaRPr>
                    </a:p>
                  </a:txBody>
                  <a:tcPr marL="59631" marR="59631" marT="0" marB="0" anchor="ctr">
                    <a:solidFill>
                      <a:srgbClr val="008080">
                        <a:alpha val="60000"/>
                      </a:srgbClr>
                    </a:solidFill>
                  </a:tcPr>
                </a:tc>
              </a:tr>
              <a:tr h="533623">
                <a:tc vMerge="1">
                  <a:txBody>
                    <a:bodyPr/>
                    <a:lstStyle/>
                    <a:p>
                      <a:endParaRPr lang="en-US"/>
                    </a:p>
                  </a:txBody>
                  <a:tcPr/>
                </a:tc>
                <a:tc>
                  <a:txBody>
                    <a:bodyPr/>
                    <a:lstStyle/>
                    <a:p>
                      <a:pPr marL="0" marR="0">
                        <a:lnSpc>
                          <a:spcPct val="115000"/>
                        </a:lnSpc>
                        <a:spcBef>
                          <a:spcPts val="0"/>
                        </a:spcBef>
                        <a:spcAft>
                          <a:spcPts val="1000"/>
                        </a:spcAft>
                      </a:pPr>
                      <a:r>
                        <a:rPr lang="en-GB" sz="1400" dirty="0">
                          <a:effectLst/>
                        </a:rPr>
                        <a:t>Number of completed diaries/(number of individuals in the sample x number of diary days per individual)</a:t>
                      </a:r>
                      <a:endParaRPr lang="en-US" sz="1200" dirty="0">
                        <a:effectLst/>
                        <a:latin typeface="Calibri"/>
                        <a:ea typeface="Calibri"/>
                        <a:cs typeface="Times New Roman"/>
                      </a:endParaRPr>
                    </a:p>
                  </a:txBody>
                  <a:tcPr marL="59631" marR="59631" marT="0" marB="0" anchor="b">
                    <a:solidFill>
                      <a:srgbClr val="008080">
                        <a:alpha val="60000"/>
                      </a:srgbClr>
                    </a:solidFill>
                  </a:tcPr>
                </a:tc>
                <a:tc>
                  <a:txBody>
                    <a:bodyPr/>
                    <a:lstStyle/>
                    <a:p>
                      <a:pPr marL="0" marR="0" algn="ctr">
                        <a:lnSpc>
                          <a:spcPct val="115000"/>
                        </a:lnSpc>
                        <a:spcBef>
                          <a:spcPts val="0"/>
                        </a:spcBef>
                        <a:spcAft>
                          <a:spcPts val="1000"/>
                        </a:spcAft>
                      </a:pPr>
                      <a:r>
                        <a:rPr lang="en-GB" sz="2000" dirty="0">
                          <a:effectLst/>
                        </a:rPr>
                        <a:t>78.2</a:t>
                      </a:r>
                      <a:endParaRPr lang="en-US" sz="1800" dirty="0">
                        <a:effectLst/>
                        <a:latin typeface="Calibri"/>
                        <a:ea typeface="Calibri"/>
                        <a:cs typeface="Times New Roman"/>
                      </a:endParaRPr>
                    </a:p>
                  </a:txBody>
                  <a:tcPr marL="59631" marR="59631" marT="0" marB="0" anchor="ctr">
                    <a:solidFill>
                      <a:srgbClr val="008080">
                        <a:alpha val="60000"/>
                      </a:srgbClr>
                    </a:solidFill>
                  </a:tcPr>
                </a:tc>
              </a:tr>
              <a:tr h="775475">
                <a:tc>
                  <a:txBody>
                    <a:bodyPr/>
                    <a:lstStyle/>
                    <a:p>
                      <a:pPr marL="0" marR="0">
                        <a:lnSpc>
                          <a:spcPct val="115000"/>
                        </a:lnSpc>
                        <a:spcBef>
                          <a:spcPts val="0"/>
                        </a:spcBef>
                        <a:spcAft>
                          <a:spcPts val="1000"/>
                        </a:spcAft>
                      </a:pPr>
                      <a:r>
                        <a:rPr lang="en-GB" sz="1400" dirty="0">
                          <a:solidFill>
                            <a:schemeClr val="tx1"/>
                          </a:solidFill>
                          <a:effectLst/>
                        </a:rPr>
                        <a:t>Full completion rate</a:t>
                      </a:r>
                      <a:endParaRPr lang="en-US" sz="1200" dirty="0">
                        <a:solidFill>
                          <a:schemeClr val="tx1"/>
                        </a:solidFill>
                        <a:effectLst/>
                        <a:latin typeface="Calibri"/>
                        <a:ea typeface="Calibri"/>
                        <a:cs typeface="Times New Roman"/>
                      </a:endParaRPr>
                    </a:p>
                  </a:txBody>
                  <a:tcPr marL="59631" marR="59631" marT="0" marB="0" anchor="ctr">
                    <a:solidFill>
                      <a:srgbClr val="008080">
                        <a:alpha val="40000"/>
                      </a:srgbClr>
                    </a:solidFill>
                  </a:tcPr>
                </a:tc>
                <a:tc>
                  <a:txBody>
                    <a:bodyPr/>
                    <a:lstStyle/>
                    <a:p>
                      <a:pPr marL="0" marR="0">
                        <a:lnSpc>
                          <a:spcPct val="115000"/>
                        </a:lnSpc>
                        <a:spcBef>
                          <a:spcPts val="0"/>
                        </a:spcBef>
                        <a:spcAft>
                          <a:spcPts val="1000"/>
                        </a:spcAft>
                      </a:pPr>
                      <a:r>
                        <a:rPr lang="en-GB" sz="1400" dirty="0" smtClean="0">
                          <a:effectLst/>
                        </a:rPr>
                        <a:t>Number </a:t>
                      </a:r>
                      <a:r>
                        <a:rPr lang="en-GB" sz="1400" dirty="0">
                          <a:effectLst/>
                        </a:rPr>
                        <a:t>of households where all members have completed diaries for the designated diary days</a:t>
                      </a:r>
                      <a:r>
                        <a:rPr lang="en-GB" sz="1400" dirty="0" smtClean="0">
                          <a:effectLst/>
                        </a:rPr>
                        <a:t>/ number </a:t>
                      </a:r>
                      <a:r>
                        <a:rPr lang="en-GB" sz="1400" dirty="0">
                          <a:effectLst/>
                        </a:rPr>
                        <a:t>of households in the sample</a:t>
                      </a:r>
                      <a:endParaRPr lang="en-US" sz="1200" dirty="0">
                        <a:effectLst/>
                        <a:latin typeface="Calibri"/>
                        <a:ea typeface="Calibri"/>
                        <a:cs typeface="Times New Roman"/>
                      </a:endParaRPr>
                    </a:p>
                  </a:txBody>
                  <a:tcPr marL="59631" marR="59631" marT="0" marB="0" anchor="b">
                    <a:solidFill>
                      <a:srgbClr val="008080">
                        <a:alpha val="40000"/>
                      </a:srgbClr>
                    </a:solidFill>
                  </a:tcPr>
                </a:tc>
                <a:tc>
                  <a:txBody>
                    <a:bodyPr/>
                    <a:lstStyle/>
                    <a:p>
                      <a:pPr marL="0" marR="0" algn="ctr">
                        <a:lnSpc>
                          <a:spcPct val="115000"/>
                        </a:lnSpc>
                        <a:spcBef>
                          <a:spcPts val="0"/>
                        </a:spcBef>
                        <a:spcAft>
                          <a:spcPts val="1000"/>
                        </a:spcAft>
                      </a:pPr>
                      <a:r>
                        <a:rPr lang="en-GB" sz="2000" dirty="0">
                          <a:effectLst/>
                        </a:rPr>
                        <a:t>69.3</a:t>
                      </a:r>
                      <a:endParaRPr lang="en-US" sz="1800" dirty="0">
                        <a:effectLst/>
                        <a:latin typeface="Calibri"/>
                        <a:ea typeface="Calibri"/>
                        <a:cs typeface="Times New Roman"/>
                      </a:endParaRPr>
                    </a:p>
                  </a:txBody>
                  <a:tcPr marL="59631" marR="59631" marT="0" marB="0" anchor="ctr">
                    <a:solidFill>
                      <a:srgbClr val="008080">
                        <a:alpha val="40000"/>
                      </a:srgbClr>
                    </a:solidFill>
                  </a:tcPr>
                </a:tc>
              </a:tr>
            </a:tbl>
          </a:graphicData>
        </a:graphic>
      </p:graphicFrame>
    </p:spTree>
    <p:extLst>
      <p:ext uri="{BB962C8B-B14F-4D97-AF65-F5344CB8AC3E}">
        <p14:creationId xmlns="" xmlns:p14="http://schemas.microsoft.com/office/powerpoint/2010/main" val="27461053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 xmlns:p14="http://schemas.microsoft.com/office/powerpoint/2010/main" val="3099468604"/>
              </p:ext>
            </p:extLst>
          </p:nvPr>
        </p:nvGraphicFramePr>
        <p:xfrm>
          <a:off x="508001" y="1580297"/>
          <a:ext cx="11277600" cy="3982303"/>
        </p:xfrm>
        <a:graphic>
          <a:graphicData uri="http://schemas.openxmlformats.org/drawingml/2006/table">
            <a:tbl>
              <a:tblPr firstRow="1" firstCol="1" bandRow="1">
                <a:tableStyleId>{5C22544A-7EE6-4342-B048-85BDC9FD1C3A}</a:tableStyleId>
              </a:tblPr>
              <a:tblGrid>
                <a:gridCol w="2438399"/>
                <a:gridCol w="1560023"/>
                <a:gridCol w="1537855"/>
                <a:gridCol w="1460013"/>
                <a:gridCol w="1566333"/>
                <a:gridCol w="1314300"/>
                <a:gridCol w="1400677"/>
              </a:tblGrid>
              <a:tr h="1620103">
                <a:tc rowSpan="2">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Number of weeks the diary days were postponed</a:t>
                      </a:r>
                      <a:endParaRPr lang="en-US" sz="2000" kern="1200" dirty="0">
                        <a:solidFill>
                          <a:schemeClr val="dk1"/>
                        </a:solidFill>
                        <a:effectLst/>
                        <a:latin typeface="+mn-lt"/>
                        <a:ea typeface="+mn-ea"/>
                        <a:cs typeface="+mn-cs"/>
                      </a:endParaRPr>
                    </a:p>
                  </a:txBody>
                  <a:tcPr marT="0" marB="0" anchor="ctr">
                    <a:solidFill>
                      <a:srgbClr val="008080"/>
                    </a:solidFill>
                  </a:tcPr>
                </a:tc>
                <a:tc rowSpan="2">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Dairy 1</a:t>
                      </a:r>
                      <a:endParaRPr lang="en-US" sz="2000" kern="1200" dirty="0">
                        <a:solidFill>
                          <a:schemeClr val="dk1"/>
                        </a:solidFill>
                        <a:effectLst/>
                        <a:latin typeface="+mn-lt"/>
                        <a:ea typeface="+mn-ea"/>
                        <a:cs typeface="+mn-cs"/>
                      </a:endParaRPr>
                    </a:p>
                  </a:txBody>
                  <a:tcPr marT="0" marB="0" anchor="ctr">
                    <a:solidFill>
                      <a:srgbClr val="008080"/>
                    </a:solidFill>
                  </a:tcPr>
                </a:tc>
                <a:tc rowSpan="2">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Diary 2</a:t>
                      </a:r>
                      <a:endParaRPr lang="en-US" sz="2000" kern="1200" dirty="0">
                        <a:solidFill>
                          <a:schemeClr val="dk1"/>
                        </a:solidFill>
                        <a:effectLst/>
                        <a:latin typeface="+mn-lt"/>
                        <a:ea typeface="+mn-ea"/>
                        <a:cs typeface="+mn-cs"/>
                      </a:endParaRPr>
                    </a:p>
                  </a:txBody>
                  <a:tcPr marT="0" marB="0" anchor="ctr">
                    <a:solidFill>
                      <a:srgbClr val="008080"/>
                    </a:solidFill>
                  </a:tcPr>
                </a:tc>
                <a:tc rowSpan="2">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Total</a:t>
                      </a:r>
                      <a:endParaRPr lang="en-US" sz="2000" kern="1200" dirty="0">
                        <a:solidFill>
                          <a:schemeClr val="dk1"/>
                        </a:solidFill>
                        <a:effectLst/>
                        <a:latin typeface="+mn-lt"/>
                        <a:ea typeface="+mn-ea"/>
                        <a:cs typeface="+mn-cs"/>
                      </a:endParaRPr>
                    </a:p>
                  </a:txBody>
                  <a:tcPr marT="0" marB="0" anchor="ctr">
                    <a:solidFill>
                      <a:srgbClr val="008080"/>
                    </a:solidFill>
                  </a:tcPr>
                </a:tc>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Dairy </a:t>
                      </a:r>
                      <a:r>
                        <a:rPr lang="en-GB" sz="2000" kern="1200" dirty="0" smtClean="0">
                          <a:solidFill>
                            <a:schemeClr val="dk1"/>
                          </a:solidFill>
                          <a:effectLst/>
                          <a:latin typeface="+mn-lt"/>
                          <a:ea typeface="+mn-ea"/>
                          <a:cs typeface="+mn-cs"/>
                        </a:rPr>
                        <a:t>1</a:t>
                      </a:r>
                      <a:endParaRPr lang="en-US" sz="2000" kern="1200" dirty="0">
                        <a:solidFill>
                          <a:schemeClr val="dk1"/>
                        </a:solidFill>
                        <a:effectLst/>
                        <a:latin typeface="+mn-lt"/>
                        <a:ea typeface="+mn-ea"/>
                        <a:cs typeface="+mn-cs"/>
                      </a:endParaRPr>
                    </a:p>
                  </a:txBody>
                  <a:tcPr marT="0" marB="0" anchor="ctr">
                    <a:solidFill>
                      <a:srgbClr val="008080"/>
                    </a:solidFill>
                  </a:tcPr>
                </a:tc>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Diary 2 </a:t>
                      </a:r>
                      <a:endParaRPr lang="en-US" sz="2000" kern="1200" dirty="0">
                        <a:solidFill>
                          <a:schemeClr val="dk1"/>
                        </a:solidFill>
                        <a:effectLst/>
                        <a:latin typeface="+mn-lt"/>
                        <a:ea typeface="+mn-ea"/>
                        <a:cs typeface="+mn-cs"/>
                      </a:endParaRPr>
                    </a:p>
                  </a:txBody>
                  <a:tcPr marT="0" marB="0" anchor="ctr">
                    <a:solidFill>
                      <a:srgbClr val="008080"/>
                    </a:solidFill>
                  </a:tcPr>
                </a:tc>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Total </a:t>
                      </a:r>
                      <a:endParaRPr lang="en-US" sz="2000" kern="1200" dirty="0">
                        <a:solidFill>
                          <a:schemeClr val="dk1"/>
                        </a:solidFill>
                        <a:effectLst/>
                        <a:latin typeface="+mn-lt"/>
                        <a:ea typeface="+mn-ea"/>
                        <a:cs typeface="+mn-cs"/>
                      </a:endParaRPr>
                    </a:p>
                  </a:txBody>
                  <a:tcPr marT="0" marB="0" anchor="ctr">
                    <a:solidFill>
                      <a:srgbClr val="008080"/>
                    </a:solidFill>
                  </a:tcPr>
                </a:tc>
              </a:tr>
              <a:tr h="609600">
                <a:tc vMerge="1">
                  <a:txBody>
                    <a:bodyPr/>
                    <a:lstStyle/>
                    <a:p>
                      <a:pPr marL="0" marR="0" algn="ctr" defTabSz="914388" rtl="0" eaLnBrk="1" latinLnBrk="0" hangingPunct="1">
                        <a:lnSpc>
                          <a:spcPct val="115000"/>
                        </a:lnSpc>
                        <a:spcBef>
                          <a:spcPts val="0"/>
                        </a:spcBef>
                        <a:spcAft>
                          <a:spcPts val="1000"/>
                        </a:spcAft>
                      </a:pPr>
                      <a:endParaRPr lang="en-US" sz="2000" kern="1200" dirty="0">
                        <a:solidFill>
                          <a:schemeClr val="dk1"/>
                        </a:solidFill>
                        <a:effectLst/>
                        <a:latin typeface="+mn-lt"/>
                        <a:ea typeface="+mn-ea"/>
                        <a:cs typeface="+mn-cs"/>
                      </a:endParaRPr>
                    </a:p>
                  </a:txBody>
                  <a:tcPr marL="68580" marR="68580" marT="0" marB="0" anchor="ctr">
                    <a:solidFill>
                      <a:srgbClr val="008080"/>
                    </a:solidFill>
                  </a:tcPr>
                </a:tc>
                <a:tc vMerge="1">
                  <a:txBody>
                    <a:bodyPr/>
                    <a:lstStyle/>
                    <a:p>
                      <a:pPr marL="0" marR="0" algn="ctr" defTabSz="914388" rtl="0" eaLnBrk="1" latinLnBrk="0" hangingPunct="1">
                        <a:lnSpc>
                          <a:spcPct val="115000"/>
                        </a:lnSpc>
                        <a:spcBef>
                          <a:spcPts val="0"/>
                        </a:spcBef>
                        <a:spcAft>
                          <a:spcPts val="1000"/>
                        </a:spcAft>
                      </a:pPr>
                      <a:endParaRPr lang="en-US" sz="2000" kern="1200" dirty="0">
                        <a:solidFill>
                          <a:schemeClr val="dk1"/>
                        </a:solidFill>
                        <a:effectLst/>
                        <a:latin typeface="+mn-lt"/>
                        <a:ea typeface="+mn-ea"/>
                        <a:cs typeface="+mn-cs"/>
                      </a:endParaRPr>
                    </a:p>
                  </a:txBody>
                  <a:tcPr marL="68580" marR="68580" marT="0" marB="0" anchor="ctr">
                    <a:solidFill>
                      <a:srgbClr val="008080"/>
                    </a:solidFill>
                  </a:tcPr>
                </a:tc>
                <a:tc vMerge="1">
                  <a:txBody>
                    <a:bodyPr/>
                    <a:lstStyle/>
                    <a:p>
                      <a:pPr marL="0" marR="0" algn="ctr" defTabSz="914388" rtl="0" eaLnBrk="1" latinLnBrk="0" hangingPunct="1">
                        <a:lnSpc>
                          <a:spcPct val="115000"/>
                        </a:lnSpc>
                        <a:spcBef>
                          <a:spcPts val="0"/>
                        </a:spcBef>
                        <a:spcAft>
                          <a:spcPts val="1000"/>
                        </a:spcAft>
                      </a:pPr>
                      <a:endParaRPr lang="en-US" sz="2000" kern="1200" dirty="0">
                        <a:solidFill>
                          <a:schemeClr val="dk1"/>
                        </a:solidFill>
                        <a:effectLst/>
                        <a:latin typeface="+mn-lt"/>
                        <a:ea typeface="+mn-ea"/>
                        <a:cs typeface="+mn-cs"/>
                      </a:endParaRPr>
                    </a:p>
                  </a:txBody>
                  <a:tcPr marL="68580" marR="68580" marT="0" marB="0" anchor="ctr">
                    <a:solidFill>
                      <a:srgbClr val="008080"/>
                    </a:solidFill>
                  </a:tcPr>
                </a:tc>
                <a:tc vMerge="1">
                  <a:txBody>
                    <a:bodyPr/>
                    <a:lstStyle/>
                    <a:p>
                      <a:pPr marL="0" marR="0" algn="ctr" defTabSz="914388" rtl="0" eaLnBrk="1" latinLnBrk="0" hangingPunct="1">
                        <a:lnSpc>
                          <a:spcPct val="115000"/>
                        </a:lnSpc>
                        <a:spcBef>
                          <a:spcPts val="0"/>
                        </a:spcBef>
                        <a:spcAft>
                          <a:spcPts val="1000"/>
                        </a:spcAft>
                      </a:pPr>
                      <a:endParaRPr lang="en-US" sz="2000" kern="1200" dirty="0">
                        <a:solidFill>
                          <a:schemeClr val="dk1"/>
                        </a:solidFill>
                        <a:effectLst/>
                        <a:latin typeface="+mn-lt"/>
                        <a:ea typeface="+mn-ea"/>
                        <a:cs typeface="+mn-cs"/>
                      </a:endParaRPr>
                    </a:p>
                  </a:txBody>
                  <a:tcPr marL="68580" marR="68580" marT="0" marB="0" anchor="ctr">
                    <a:solidFill>
                      <a:srgbClr val="008080"/>
                    </a:solidFill>
                  </a:tcPr>
                </a:tc>
                <a:tc gridSpan="3">
                  <a:txBody>
                    <a:bodyPr/>
                    <a:lstStyle/>
                    <a:p>
                      <a:pPr marL="0" marR="0" algn="ctr" defTabSz="914388" rtl="0" eaLnBrk="1" latinLnBrk="0" hangingPunct="1">
                        <a:lnSpc>
                          <a:spcPct val="115000"/>
                        </a:lnSpc>
                        <a:spcBef>
                          <a:spcPts val="0"/>
                        </a:spcBef>
                        <a:spcAft>
                          <a:spcPts val="1000"/>
                        </a:spcAft>
                      </a:pPr>
                      <a:r>
                        <a:rPr lang="en-US" sz="2000" kern="1200" dirty="0" smtClean="0">
                          <a:solidFill>
                            <a:schemeClr val="dk1"/>
                          </a:solidFill>
                          <a:effectLst/>
                          <a:latin typeface="+mn-lt"/>
                          <a:ea typeface="+mn-ea"/>
                          <a:cs typeface="+mn-cs"/>
                        </a:rPr>
                        <a:t>Percentage (%)</a:t>
                      </a:r>
                      <a:endParaRPr lang="en-US" sz="2000" kern="1200" dirty="0">
                        <a:solidFill>
                          <a:schemeClr val="dk1"/>
                        </a:solidFill>
                        <a:effectLst/>
                        <a:latin typeface="+mn-lt"/>
                        <a:ea typeface="+mn-ea"/>
                        <a:cs typeface="+mn-cs"/>
                      </a:endParaRPr>
                    </a:p>
                  </a:txBody>
                  <a:tcPr marT="0" marB="0" anchor="ctr">
                    <a:solidFill>
                      <a:srgbClr val="008080"/>
                    </a:solidFill>
                  </a:tcPr>
                </a:tc>
                <a:tc hMerge="1">
                  <a:txBody>
                    <a:bodyPr/>
                    <a:lstStyle/>
                    <a:p>
                      <a:pPr marL="0" marR="0" algn="ctr" defTabSz="914388" rtl="0" eaLnBrk="1" latinLnBrk="0" hangingPunct="1">
                        <a:lnSpc>
                          <a:spcPct val="115000"/>
                        </a:lnSpc>
                        <a:spcBef>
                          <a:spcPts val="0"/>
                        </a:spcBef>
                        <a:spcAft>
                          <a:spcPts val="1000"/>
                        </a:spcAft>
                      </a:pPr>
                      <a:endParaRPr lang="en-US" sz="2000" kern="1200" dirty="0">
                        <a:solidFill>
                          <a:schemeClr val="dk1"/>
                        </a:solidFill>
                        <a:effectLst/>
                        <a:latin typeface="+mn-lt"/>
                        <a:ea typeface="+mn-ea"/>
                        <a:cs typeface="+mn-cs"/>
                      </a:endParaRPr>
                    </a:p>
                  </a:txBody>
                  <a:tcPr marL="68580" marR="68580" marT="0" marB="0" anchor="ctr">
                    <a:solidFill>
                      <a:srgbClr val="008080"/>
                    </a:solidFill>
                  </a:tcPr>
                </a:tc>
                <a:tc hMerge="1">
                  <a:txBody>
                    <a:bodyPr/>
                    <a:lstStyle/>
                    <a:p>
                      <a:pPr marL="0" marR="0" algn="ctr" defTabSz="914388" rtl="0" eaLnBrk="1" latinLnBrk="0" hangingPunct="1">
                        <a:lnSpc>
                          <a:spcPct val="115000"/>
                        </a:lnSpc>
                        <a:spcBef>
                          <a:spcPts val="0"/>
                        </a:spcBef>
                        <a:spcAft>
                          <a:spcPts val="1000"/>
                        </a:spcAft>
                      </a:pPr>
                      <a:endParaRPr lang="en-US" sz="2000" kern="1200" dirty="0">
                        <a:solidFill>
                          <a:schemeClr val="dk1"/>
                        </a:solidFill>
                        <a:effectLst/>
                        <a:latin typeface="+mn-lt"/>
                        <a:ea typeface="+mn-ea"/>
                        <a:cs typeface="+mn-cs"/>
                      </a:endParaRPr>
                    </a:p>
                  </a:txBody>
                  <a:tcPr marL="68580" marR="68580" marT="0" marB="0" anchor="ctr">
                    <a:solidFill>
                      <a:srgbClr val="008080"/>
                    </a:solidFill>
                  </a:tcPr>
                </a:tc>
              </a:tr>
              <a:tr h="274320">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0</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5,181</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4,965</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10,146</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smtClean="0">
                          <a:solidFill>
                            <a:schemeClr val="dk1"/>
                          </a:solidFill>
                          <a:effectLst/>
                          <a:latin typeface="+mn-lt"/>
                          <a:ea typeface="+mn-ea"/>
                          <a:cs typeface="+mn-cs"/>
                        </a:rPr>
                        <a:t>98.16</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smtClean="0">
                          <a:solidFill>
                            <a:schemeClr val="dk1"/>
                          </a:solidFill>
                          <a:effectLst/>
                          <a:latin typeface="+mn-lt"/>
                          <a:ea typeface="+mn-ea"/>
                          <a:cs typeface="+mn-cs"/>
                        </a:rPr>
                        <a:t>98.22</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98.19</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r>
              <a:tr h="274320">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1</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74</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69</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143</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smtClean="0">
                          <a:solidFill>
                            <a:schemeClr val="dk1"/>
                          </a:solidFill>
                          <a:effectLst/>
                          <a:latin typeface="+mn-lt"/>
                          <a:ea typeface="+mn-ea"/>
                          <a:cs typeface="+mn-cs"/>
                        </a:rPr>
                        <a:t>1.40</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1.36</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1.38</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r>
              <a:tr h="274320">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2</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22</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20</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42</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smtClean="0">
                          <a:solidFill>
                            <a:schemeClr val="dk1"/>
                          </a:solidFill>
                          <a:effectLst/>
                          <a:latin typeface="+mn-lt"/>
                          <a:ea typeface="+mn-ea"/>
                          <a:cs typeface="+mn-cs"/>
                        </a:rPr>
                        <a:t>0.42</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0.40</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0.41</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r>
              <a:tr h="274320">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3</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1</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1</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2</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smtClean="0">
                          <a:solidFill>
                            <a:schemeClr val="dk1"/>
                          </a:solidFill>
                          <a:effectLst/>
                          <a:latin typeface="+mn-lt"/>
                          <a:ea typeface="+mn-ea"/>
                          <a:cs typeface="+mn-cs"/>
                        </a:rPr>
                        <a:t>0.02</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0.02</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0.02</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r>
              <a:tr h="274320">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Total</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5,278</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5,055</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10,333</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smtClean="0">
                          <a:solidFill>
                            <a:schemeClr val="dk1"/>
                          </a:solidFill>
                          <a:effectLst/>
                          <a:latin typeface="+mn-lt"/>
                          <a:ea typeface="+mn-ea"/>
                          <a:cs typeface="+mn-cs"/>
                        </a:rPr>
                        <a:t>100.00</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smtClean="0">
                          <a:solidFill>
                            <a:schemeClr val="dk1"/>
                          </a:solidFill>
                          <a:effectLst/>
                          <a:latin typeface="+mn-lt"/>
                          <a:ea typeface="+mn-ea"/>
                          <a:cs typeface="+mn-cs"/>
                        </a:rPr>
                        <a:t>100.0</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000" kern="1200" dirty="0" smtClean="0">
                          <a:solidFill>
                            <a:schemeClr val="dk1"/>
                          </a:solidFill>
                          <a:effectLst/>
                          <a:latin typeface="+mn-lt"/>
                          <a:ea typeface="+mn-ea"/>
                          <a:cs typeface="+mn-cs"/>
                        </a:rPr>
                        <a:t>100.0</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r>
            </a:tbl>
          </a:graphicData>
        </a:graphic>
      </p:graphicFrame>
      <p:sp>
        <p:nvSpPr>
          <p:cNvPr id="4" name="Slide Number Placeholder 3"/>
          <p:cNvSpPr>
            <a:spLocks noGrp="1"/>
          </p:cNvSpPr>
          <p:nvPr>
            <p:ph type="sldNum" sz="quarter" idx="12"/>
          </p:nvPr>
        </p:nvSpPr>
        <p:spPr/>
        <p:txBody>
          <a:bodyPr/>
          <a:lstStyle/>
          <a:p>
            <a:pPr>
              <a:defRPr/>
            </a:pPr>
            <a:fld id="{E7A300AB-937F-4481-A632-4FD8A5E8C01C}" type="slidenum">
              <a:rPr lang="en-US" smtClean="0"/>
              <a:pPr>
                <a:defRPr/>
              </a:pPr>
              <a:t>18</a:t>
            </a:fld>
            <a:endParaRPr lang="en-US"/>
          </a:p>
        </p:txBody>
      </p:sp>
      <p:sp>
        <p:nvSpPr>
          <p:cNvPr id="5" name="Title 1"/>
          <p:cNvSpPr>
            <a:spLocks noGrp="1"/>
          </p:cNvSpPr>
          <p:nvPr>
            <p:ph type="title"/>
          </p:nvPr>
        </p:nvSpPr>
        <p:spPr>
          <a:xfrm>
            <a:off x="2235200" y="113805"/>
            <a:ext cx="9753600" cy="685800"/>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39" tIns="45719" rIns="91439" bIns="45719" numCol="1" anchor="ctr" anchorCtr="0" compatLnSpc="1">
            <a:prstTxWarp prst="textNoShape">
              <a:avLst/>
            </a:prstTxWarp>
          </a:bodyPr>
          <a:lstStyle/>
          <a:p>
            <a:r>
              <a:rPr lang="en-GB" sz="3000" dirty="0"/>
              <a:t>Quality of the Albanian survey </a:t>
            </a:r>
            <a:r>
              <a:rPr lang="en-GB" sz="3000" dirty="0" smtClean="0"/>
              <a:t>outcome 2</a:t>
            </a:r>
            <a:endParaRPr lang="en-US" sz="3000" dirty="0"/>
          </a:p>
        </p:txBody>
      </p:sp>
      <p:sp>
        <p:nvSpPr>
          <p:cNvPr id="6" name="TextBox 5"/>
          <p:cNvSpPr txBox="1"/>
          <p:nvPr/>
        </p:nvSpPr>
        <p:spPr>
          <a:xfrm>
            <a:off x="897467" y="986135"/>
            <a:ext cx="3882088" cy="461665"/>
          </a:xfrm>
          <a:prstGeom prst="rect">
            <a:avLst/>
          </a:prstGeom>
          <a:noFill/>
        </p:spPr>
        <p:txBody>
          <a:bodyPr wrap="none" rtlCol="0">
            <a:spAutoFit/>
          </a:bodyPr>
          <a:lstStyle/>
          <a:p>
            <a:r>
              <a:rPr lang="en-GB" sz="2400" dirty="0" smtClean="0"/>
              <a:t>Table 2: Postponed </a:t>
            </a:r>
            <a:r>
              <a:rPr lang="en-GB" sz="2400" dirty="0"/>
              <a:t>diary </a:t>
            </a:r>
            <a:r>
              <a:rPr lang="en-GB" sz="2400" dirty="0" smtClean="0"/>
              <a:t>days</a:t>
            </a:r>
            <a:endParaRPr lang="en-US" sz="2400" dirty="0"/>
          </a:p>
        </p:txBody>
      </p:sp>
    </p:spTree>
    <p:extLst>
      <p:ext uri="{BB962C8B-B14F-4D97-AF65-F5344CB8AC3E}">
        <p14:creationId xmlns="" xmlns:p14="http://schemas.microsoft.com/office/powerpoint/2010/main" val="16147568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 xmlns:p14="http://schemas.microsoft.com/office/powerpoint/2010/main" val="2968376720"/>
              </p:ext>
            </p:extLst>
          </p:nvPr>
        </p:nvGraphicFramePr>
        <p:xfrm>
          <a:off x="609600" y="1552254"/>
          <a:ext cx="10972800" cy="4238946"/>
        </p:xfrm>
        <a:graphic>
          <a:graphicData uri="http://schemas.openxmlformats.org/drawingml/2006/table">
            <a:tbl>
              <a:tblPr firstRow="1" firstCol="1" bandRow="1">
                <a:tableStyleId>{5C22544A-7EE6-4342-B048-85BDC9FD1C3A}</a:tableStyleId>
              </a:tblPr>
              <a:tblGrid>
                <a:gridCol w="3251200"/>
                <a:gridCol w="4280529"/>
                <a:gridCol w="3441071"/>
              </a:tblGrid>
              <a:tr h="916402">
                <a:tc>
                  <a:txBody>
                    <a:bodyPr/>
                    <a:lstStyle/>
                    <a:p>
                      <a:pPr marL="0" marR="0" algn="ctr" defTabSz="914388" rtl="0" eaLnBrk="1" latinLnBrk="0" hangingPunct="1">
                        <a:lnSpc>
                          <a:spcPct val="115000"/>
                        </a:lnSpc>
                        <a:spcBef>
                          <a:spcPts val="0"/>
                        </a:spcBef>
                        <a:spcAft>
                          <a:spcPts val="1000"/>
                        </a:spcAft>
                      </a:pPr>
                      <a:r>
                        <a:rPr lang="en-GB" sz="2400" kern="1200" dirty="0" smtClean="0">
                          <a:solidFill>
                            <a:schemeClr val="dk1"/>
                          </a:solidFill>
                          <a:effectLst/>
                          <a:latin typeface="+mn-lt"/>
                          <a:ea typeface="+mn-ea"/>
                          <a:cs typeface="+mn-cs"/>
                        </a:rPr>
                        <a:t>Day </a:t>
                      </a:r>
                      <a:r>
                        <a:rPr lang="en-GB" sz="2400" kern="1200" dirty="0">
                          <a:solidFill>
                            <a:schemeClr val="dk1"/>
                          </a:solidFill>
                          <a:effectLst/>
                          <a:latin typeface="+mn-lt"/>
                          <a:ea typeface="+mn-ea"/>
                          <a:cs typeface="+mn-cs"/>
                        </a:rPr>
                        <a:t>of </a:t>
                      </a:r>
                      <a:r>
                        <a:rPr lang="en-GB" sz="2400" kern="1200" dirty="0" smtClean="0">
                          <a:solidFill>
                            <a:schemeClr val="dk1"/>
                          </a:solidFill>
                          <a:effectLst/>
                          <a:latin typeface="+mn-lt"/>
                          <a:ea typeface="+mn-ea"/>
                          <a:cs typeface="+mn-cs"/>
                        </a:rPr>
                        <a:t>week</a:t>
                      </a:r>
                      <a:endParaRPr lang="en-US" sz="2400" kern="1200" dirty="0">
                        <a:solidFill>
                          <a:schemeClr val="dk1"/>
                        </a:solidFill>
                        <a:effectLst/>
                        <a:latin typeface="+mn-lt"/>
                        <a:ea typeface="+mn-ea"/>
                        <a:cs typeface="+mn-cs"/>
                      </a:endParaRPr>
                    </a:p>
                  </a:txBody>
                  <a:tcPr marT="0" marB="0" anchor="ctr">
                    <a:solidFill>
                      <a:srgbClr val="008080"/>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No of diaries</a:t>
                      </a:r>
                      <a:endParaRPr lang="en-US" sz="2400" kern="1200" dirty="0">
                        <a:solidFill>
                          <a:schemeClr val="dk1"/>
                        </a:solidFill>
                        <a:effectLst/>
                        <a:latin typeface="+mn-lt"/>
                        <a:ea typeface="+mn-ea"/>
                        <a:cs typeface="+mn-cs"/>
                      </a:endParaRPr>
                    </a:p>
                  </a:txBody>
                  <a:tcPr marT="0" marB="0" anchor="ctr">
                    <a:solidFill>
                      <a:srgbClr val="008080"/>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a:t>
                      </a:r>
                      <a:endParaRPr lang="en-US" sz="2400" kern="1200" dirty="0">
                        <a:solidFill>
                          <a:schemeClr val="dk1"/>
                        </a:solidFill>
                        <a:effectLst/>
                        <a:latin typeface="+mn-lt"/>
                        <a:ea typeface="+mn-ea"/>
                        <a:cs typeface="+mn-cs"/>
                      </a:endParaRPr>
                    </a:p>
                  </a:txBody>
                  <a:tcPr marT="0" marB="0" anchor="ctr">
                    <a:solidFill>
                      <a:srgbClr val="008080"/>
                    </a:solidFill>
                  </a:tcPr>
                </a:tc>
              </a:tr>
              <a:tr h="415318">
                <a:tc>
                  <a:txBody>
                    <a:bodyPr/>
                    <a:lstStyle/>
                    <a:p>
                      <a:pPr marL="0" marR="0" algn="l"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Monday</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1,085</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10.5</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r>
              <a:tr h="415318">
                <a:tc>
                  <a:txBody>
                    <a:bodyPr/>
                    <a:lstStyle/>
                    <a:p>
                      <a:pPr marL="0" marR="0" algn="l"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Tuesday</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1,066</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10.3</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r>
              <a:tr h="415318">
                <a:tc>
                  <a:txBody>
                    <a:bodyPr/>
                    <a:lstStyle/>
                    <a:p>
                      <a:pPr marL="0" marR="0" algn="l"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Wednesday</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1,086</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10.5</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r>
              <a:tr h="415318">
                <a:tc>
                  <a:txBody>
                    <a:bodyPr/>
                    <a:lstStyle/>
                    <a:p>
                      <a:pPr marL="0" marR="0" algn="l"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Thursday</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1,026</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9.9</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r>
              <a:tr h="415318">
                <a:tc>
                  <a:txBody>
                    <a:bodyPr/>
                    <a:lstStyle/>
                    <a:p>
                      <a:pPr marL="0" marR="0" algn="l"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Friday</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1,023</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9.9</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r>
              <a:tr h="415318">
                <a:tc>
                  <a:txBody>
                    <a:bodyPr/>
                    <a:lstStyle/>
                    <a:p>
                      <a:pPr marL="0" marR="0" algn="l"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Saturday</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2,554</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24.7</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r>
              <a:tr h="415318">
                <a:tc>
                  <a:txBody>
                    <a:bodyPr/>
                    <a:lstStyle/>
                    <a:p>
                      <a:pPr marL="0" marR="0" algn="l"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Sunday</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2,493</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24.1</a:t>
                      </a:r>
                      <a:endParaRPr lang="en-US" sz="2000" kern="1200" dirty="0">
                        <a:solidFill>
                          <a:schemeClr val="dk1"/>
                        </a:solidFill>
                        <a:effectLst/>
                        <a:latin typeface="+mn-lt"/>
                        <a:ea typeface="+mn-ea"/>
                        <a:cs typeface="+mn-cs"/>
                      </a:endParaRPr>
                    </a:p>
                  </a:txBody>
                  <a:tcPr marT="0" marB="0" anchor="ctr">
                    <a:solidFill>
                      <a:srgbClr val="008080">
                        <a:alpha val="60000"/>
                      </a:srgbClr>
                    </a:solidFill>
                  </a:tcPr>
                </a:tc>
              </a:tr>
              <a:tr h="415318">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Total</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10,333</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000" kern="1200" dirty="0">
                          <a:solidFill>
                            <a:schemeClr val="dk1"/>
                          </a:solidFill>
                          <a:effectLst/>
                          <a:latin typeface="+mn-lt"/>
                          <a:ea typeface="+mn-ea"/>
                          <a:cs typeface="+mn-cs"/>
                        </a:rPr>
                        <a:t>100</a:t>
                      </a:r>
                      <a:endParaRPr lang="en-US" sz="2000" kern="1200" dirty="0">
                        <a:solidFill>
                          <a:schemeClr val="dk1"/>
                        </a:solidFill>
                        <a:effectLst/>
                        <a:latin typeface="+mn-lt"/>
                        <a:ea typeface="+mn-ea"/>
                        <a:cs typeface="+mn-cs"/>
                      </a:endParaRPr>
                    </a:p>
                  </a:txBody>
                  <a:tcPr marT="0" marB="0" anchor="ctr">
                    <a:solidFill>
                      <a:srgbClr val="008080">
                        <a:alpha val="40000"/>
                      </a:srgbClr>
                    </a:solidFill>
                  </a:tcPr>
                </a:tc>
              </a:tr>
            </a:tbl>
          </a:graphicData>
        </a:graphic>
      </p:graphicFrame>
      <p:sp>
        <p:nvSpPr>
          <p:cNvPr id="4" name="Slide Number Placeholder 3"/>
          <p:cNvSpPr>
            <a:spLocks noGrp="1"/>
          </p:cNvSpPr>
          <p:nvPr>
            <p:ph type="sldNum" sz="quarter" idx="12"/>
          </p:nvPr>
        </p:nvSpPr>
        <p:spPr/>
        <p:txBody>
          <a:bodyPr/>
          <a:lstStyle/>
          <a:p>
            <a:pPr>
              <a:defRPr/>
            </a:pPr>
            <a:fld id="{E7A300AB-937F-4481-A632-4FD8A5E8C01C}" type="slidenum">
              <a:rPr lang="en-US" smtClean="0"/>
              <a:pPr>
                <a:defRPr/>
              </a:pPr>
              <a:t>19</a:t>
            </a:fld>
            <a:endParaRPr lang="en-US"/>
          </a:p>
        </p:txBody>
      </p:sp>
      <p:sp>
        <p:nvSpPr>
          <p:cNvPr id="6" name="Title 1"/>
          <p:cNvSpPr>
            <a:spLocks noGrp="1"/>
          </p:cNvSpPr>
          <p:nvPr>
            <p:ph type="title"/>
          </p:nvPr>
        </p:nvSpPr>
        <p:spPr>
          <a:xfrm>
            <a:off x="2235200" y="76200"/>
            <a:ext cx="9956800" cy="685800"/>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39" tIns="45719" rIns="91439" bIns="45719" numCol="1" anchor="ctr" anchorCtr="0" compatLnSpc="1">
            <a:prstTxWarp prst="textNoShape">
              <a:avLst/>
            </a:prstTxWarp>
          </a:bodyPr>
          <a:lstStyle/>
          <a:p>
            <a:r>
              <a:rPr lang="en-GB" sz="3000" dirty="0"/>
              <a:t>Quality of the Albanian survey outcome.</a:t>
            </a:r>
            <a:endParaRPr lang="en-US" sz="3000" dirty="0"/>
          </a:p>
        </p:txBody>
      </p:sp>
      <p:sp>
        <p:nvSpPr>
          <p:cNvPr id="7" name="TextBox 6"/>
          <p:cNvSpPr txBox="1"/>
          <p:nvPr/>
        </p:nvSpPr>
        <p:spPr>
          <a:xfrm>
            <a:off x="711200" y="870635"/>
            <a:ext cx="6549998" cy="461665"/>
          </a:xfrm>
          <a:prstGeom prst="rect">
            <a:avLst/>
          </a:prstGeom>
          <a:noFill/>
        </p:spPr>
        <p:txBody>
          <a:bodyPr wrap="none" rtlCol="0">
            <a:spAutoFit/>
          </a:bodyPr>
          <a:lstStyle/>
          <a:p>
            <a:r>
              <a:rPr lang="en-GB" sz="2400" dirty="0"/>
              <a:t>Table </a:t>
            </a:r>
            <a:r>
              <a:rPr lang="en-GB" sz="2400" dirty="0" smtClean="0"/>
              <a:t>3: </a:t>
            </a:r>
            <a:r>
              <a:rPr lang="en-GB" sz="2400" dirty="0"/>
              <a:t>Distribution of diaries by days of the </a:t>
            </a:r>
            <a:r>
              <a:rPr lang="en-GB" sz="2400" dirty="0" smtClean="0"/>
              <a:t>week;</a:t>
            </a:r>
            <a:endParaRPr lang="en-US" sz="2400" dirty="0"/>
          </a:p>
        </p:txBody>
      </p:sp>
    </p:spTree>
    <p:extLst>
      <p:ext uri="{BB962C8B-B14F-4D97-AF65-F5344CB8AC3E}">
        <p14:creationId xmlns="" xmlns:p14="http://schemas.microsoft.com/office/powerpoint/2010/main" val="2285297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D0590599-0AEB-4D5F-9E9C-09D39FEFDC98}"/>
              </a:ext>
            </a:extLst>
          </p:cNvPr>
          <p:cNvPicPr>
            <a:picLocks noChangeAspect="1"/>
          </p:cNvPicPr>
          <p:nvPr/>
        </p:nvPicPr>
        <p:blipFill>
          <a:blip r:embed="rId3"/>
          <a:stretch>
            <a:fillRect/>
          </a:stretch>
        </p:blipFill>
        <p:spPr>
          <a:xfrm rot="13912878">
            <a:off x="469697" y="1098597"/>
            <a:ext cx="404407" cy="403735"/>
          </a:xfrm>
          <a:prstGeom prst="rect">
            <a:avLst/>
          </a:prstGeom>
        </p:spPr>
      </p:pic>
      <p:sp>
        <p:nvSpPr>
          <p:cNvPr id="4" name="CuadroTexto 3">
            <a:extLst>
              <a:ext uri="{FF2B5EF4-FFF2-40B4-BE49-F238E27FC236}">
                <a16:creationId xmlns:a16="http://schemas.microsoft.com/office/drawing/2014/main" xmlns="" id="{8200780C-8565-4B8E-BFD0-1F7554C3D0E3}"/>
              </a:ext>
            </a:extLst>
          </p:cNvPr>
          <p:cNvSpPr txBox="1"/>
          <p:nvPr/>
        </p:nvSpPr>
        <p:spPr>
          <a:xfrm>
            <a:off x="955536" y="2007372"/>
            <a:ext cx="5380382" cy="2554545"/>
          </a:xfrm>
          <a:prstGeom prst="rect">
            <a:avLst/>
          </a:prstGeom>
          <a:noFill/>
        </p:spPr>
        <p:txBody>
          <a:bodyPr wrap="square" rtlCol="0">
            <a:spAutoFit/>
          </a:bodyPr>
          <a:lstStyle/>
          <a:p>
            <a:pPr lvl="0"/>
            <a:r>
              <a:rPr lang="en-GB" sz="4000" b="1" dirty="0"/>
              <a:t>Conducting a time use survey: Experiences and </a:t>
            </a:r>
            <a:r>
              <a:rPr lang="en-GB" sz="4000" b="1" dirty="0" smtClean="0"/>
              <a:t>lessons </a:t>
            </a:r>
            <a:r>
              <a:rPr lang="en-GB" sz="4000" b="1" dirty="0"/>
              <a:t>learned from Albania </a:t>
            </a:r>
            <a:endParaRPr lang="en-US" sz="4000" b="1" dirty="0"/>
          </a:p>
        </p:txBody>
      </p:sp>
      <p:pic>
        <p:nvPicPr>
          <p:cNvPr id="7" name="Imagen 6">
            <a:extLst>
              <a:ext uri="{FF2B5EF4-FFF2-40B4-BE49-F238E27FC236}">
                <a16:creationId xmlns:a16="http://schemas.microsoft.com/office/drawing/2014/main" xmlns="" id="{BD4688AB-BC56-4115-8009-DBBA7950B489}"/>
              </a:ext>
            </a:extLst>
          </p:cNvPr>
          <p:cNvPicPr>
            <a:picLocks noChangeAspect="1"/>
          </p:cNvPicPr>
          <p:nvPr/>
        </p:nvPicPr>
        <p:blipFill>
          <a:blip r:embed="rId4"/>
          <a:stretch>
            <a:fillRect/>
          </a:stretch>
        </p:blipFill>
        <p:spPr>
          <a:xfrm>
            <a:off x="0" y="6254437"/>
            <a:ext cx="12192000" cy="603563"/>
          </a:xfrm>
          <a:prstGeom prst="rect">
            <a:avLst/>
          </a:prstGeom>
        </p:spPr>
      </p:pic>
      <p:sp>
        <p:nvSpPr>
          <p:cNvPr id="10" name="CuadroTexto 9">
            <a:extLst>
              <a:ext uri="{FF2B5EF4-FFF2-40B4-BE49-F238E27FC236}">
                <a16:creationId xmlns:a16="http://schemas.microsoft.com/office/drawing/2014/main" xmlns="" id="{BD2F7D4F-4815-4327-94AB-E0AC55BD30EF}"/>
              </a:ext>
            </a:extLst>
          </p:cNvPr>
          <p:cNvSpPr txBox="1"/>
          <p:nvPr/>
        </p:nvSpPr>
        <p:spPr>
          <a:xfrm>
            <a:off x="8661863" y="6399924"/>
            <a:ext cx="3320872" cy="369332"/>
          </a:xfrm>
          <a:prstGeom prst="rect">
            <a:avLst/>
          </a:prstGeom>
          <a:noFill/>
        </p:spPr>
        <p:txBody>
          <a:bodyPr wrap="square" rtlCol="0">
            <a:spAutoFit/>
          </a:bodyPr>
          <a:lstStyle/>
          <a:p>
            <a:pPr algn="r"/>
            <a:r>
              <a:rPr lang="es-MX" b="1" dirty="0" smtClean="0">
                <a:solidFill>
                  <a:schemeClr val="bg1"/>
                </a:solidFill>
              </a:rPr>
              <a:t>Vjollca Simoni  INSTAT</a:t>
            </a:r>
            <a:endParaRPr lang="es-MX" b="1" dirty="0">
              <a:solidFill>
                <a:schemeClr val="bg1"/>
              </a:solidFill>
            </a:endParaRPr>
          </a:p>
        </p:txBody>
      </p:sp>
      <p:pic>
        <p:nvPicPr>
          <p:cNvPr id="5" name="Imagen 4">
            <a:extLst>
              <a:ext uri="{FF2B5EF4-FFF2-40B4-BE49-F238E27FC236}">
                <a16:creationId xmlns:a16="http://schemas.microsoft.com/office/drawing/2014/main" xmlns="" id="{87602564-5EC0-4E07-B53E-E7917F86540A}"/>
              </a:ext>
            </a:extLst>
          </p:cNvPr>
          <p:cNvPicPr>
            <a:picLocks noChangeAspect="1"/>
          </p:cNvPicPr>
          <p:nvPr/>
        </p:nvPicPr>
        <p:blipFill>
          <a:blip r:embed="rId5"/>
          <a:stretch>
            <a:fillRect/>
          </a:stretch>
        </p:blipFill>
        <p:spPr>
          <a:xfrm>
            <a:off x="7581678" y="-4084891"/>
            <a:ext cx="6691646" cy="6858000"/>
          </a:xfrm>
          <a:prstGeom prst="rect">
            <a:avLst/>
          </a:prstGeom>
        </p:spPr>
      </p:pic>
    </p:spTree>
    <p:extLst>
      <p:ext uri="{BB962C8B-B14F-4D97-AF65-F5344CB8AC3E}">
        <p14:creationId xmlns="" xmlns:p14="http://schemas.microsoft.com/office/powerpoint/2010/main" val="28107532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 xmlns:p14="http://schemas.microsoft.com/office/powerpoint/2010/main" val="451097847"/>
              </p:ext>
            </p:extLst>
          </p:nvPr>
        </p:nvGraphicFramePr>
        <p:xfrm>
          <a:off x="609600" y="1524000"/>
          <a:ext cx="11277600" cy="3657600"/>
        </p:xfrm>
        <a:graphic>
          <a:graphicData uri="http://schemas.openxmlformats.org/drawingml/2006/table">
            <a:tbl>
              <a:tblPr firstRow="1" firstCol="1" bandRow="1">
                <a:tableStyleId>{5C22544A-7EE6-4342-B048-85BDC9FD1C3A}</a:tableStyleId>
              </a:tblPr>
              <a:tblGrid>
                <a:gridCol w="6096000"/>
                <a:gridCol w="2940548"/>
                <a:gridCol w="2241052"/>
              </a:tblGrid>
              <a:tr h="935144">
                <a:tc>
                  <a:txBody>
                    <a:bodyPr/>
                    <a:lstStyle/>
                    <a:p>
                      <a:pPr marL="0" marR="0" algn="ctr" defTabSz="914388" rtl="0" eaLnBrk="1" latinLnBrk="0" hangingPunct="1">
                        <a:lnSpc>
                          <a:spcPct val="115000"/>
                        </a:lnSpc>
                        <a:spcBef>
                          <a:spcPts val="0"/>
                        </a:spcBef>
                        <a:spcAft>
                          <a:spcPts val="1000"/>
                        </a:spcAft>
                      </a:pPr>
                      <a:endParaRPr lang="en-US" sz="2400" kern="1200" dirty="0">
                        <a:solidFill>
                          <a:schemeClr val="dk1"/>
                        </a:solidFill>
                        <a:effectLst/>
                        <a:latin typeface="+mn-lt"/>
                        <a:ea typeface="+mn-ea"/>
                        <a:cs typeface="+mn-cs"/>
                      </a:endParaRPr>
                    </a:p>
                  </a:txBody>
                  <a:tcPr marT="0" marB="0" anchor="b">
                    <a:solidFill>
                      <a:srgbClr val="008080"/>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Weighted </a:t>
                      </a:r>
                      <a:r>
                        <a:rPr lang="en-GB" sz="2400" kern="1200" dirty="0" smtClean="0">
                          <a:solidFill>
                            <a:schemeClr val="dk1"/>
                          </a:solidFill>
                          <a:effectLst/>
                          <a:latin typeface="+mn-lt"/>
                          <a:ea typeface="+mn-ea"/>
                          <a:cs typeface="+mn-cs"/>
                        </a:rPr>
                        <a:t>(%)</a:t>
                      </a:r>
                      <a:endParaRPr lang="en-US" sz="2400" kern="1200" dirty="0">
                        <a:solidFill>
                          <a:schemeClr val="dk1"/>
                        </a:solidFill>
                        <a:effectLst/>
                        <a:latin typeface="+mn-lt"/>
                        <a:ea typeface="+mn-ea"/>
                        <a:cs typeface="+mn-cs"/>
                      </a:endParaRPr>
                    </a:p>
                  </a:txBody>
                  <a:tcPr marT="0" marB="0" anchor="ctr">
                    <a:solidFill>
                      <a:srgbClr val="008080"/>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Frequency</a:t>
                      </a:r>
                      <a:endParaRPr lang="en-US" sz="2400" kern="1200" dirty="0">
                        <a:solidFill>
                          <a:schemeClr val="dk1"/>
                        </a:solidFill>
                        <a:effectLst/>
                        <a:latin typeface="+mn-lt"/>
                        <a:ea typeface="+mn-ea"/>
                        <a:cs typeface="+mn-cs"/>
                      </a:endParaRPr>
                    </a:p>
                  </a:txBody>
                  <a:tcPr marT="0" marB="0" anchor="ctr">
                    <a:solidFill>
                      <a:srgbClr val="008080"/>
                    </a:solidFill>
                  </a:tcPr>
                </a:tc>
              </a:tr>
              <a:tr h="446828">
                <a:tc>
                  <a:txBody>
                    <a:bodyPr/>
                    <a:lstStyle/>
                    <a:p>
                      <a:pPr marL="0" marR="0" algn="l"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Two diaries filled in</a:t>
                      </a:r>
                      <a:endParaRPr lang="en-US" sz="2400" kern="1200" dirty="0">
                        <a:solidFill>
                          <a:schemeClr val="dk1"/>
                        </a:solidFill>
                        <a:effectLst/>
                        <a:latin typeface="+mn-lt"/>
                        <a:ea typeface="+mn-ea"/>
                        <a:cs typeface="+mn-cs"/>
                      </a:endParaRPr>
                    </a:p>
                  </a:txBody>
                  <a:tcPr marT="0" marB="0" anchor="b">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85.6</a:t>
                      </a:r>
                      <a:endParaRPr lang="en-US" sz="24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5,039</a:t>
                      </a:r>
                      <a:endParaRPr lang="en-US" sz="2400" kern="1200" dirty="0">
                        <a:solidFill>
                          <a:schemeClr val="dk1"/>
                        </a:solidFill>
                        <a:effectLst/>
                        <a:latin typeface="+mn-lt"/>
                        <a:ea typeface="+mn-ea"/>
                        <a:cs typeface="+mn-cs"/>
                      </a:endParaRPr>
                    </a:p>
                  </a:txBody>
                  <a:tcPr marT="0" marB="0" anchor="ctr">
                    <a:solidFill>
                      <a:srgbClr val="008080">
                        <a:alpha val="60000"/>
                      </a:srgbClr>
                    </a:solidFill>
                  </a:tcPr>
                </a:tc>
              </a:tr>
              <a:tr h="446828">
                <a:tc>
                  <a:txBody>
                    <a:bodyPr/>
                    <a:lstStyle/>
                    <a:p>
                      <a:pPr marL="0" marR="0" algn="l"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Only first dairy filled in</a:t>
                      </a:r>
                      <a:endParaRPr lang="en-US" sz="2400" kern="1200" dirty="0">
                        <a:solidFill>
                          <a:schemeClr val="dk1"/>
                        </a:solidFill>
                        <a:effectLst/>
                        <a:latin typeface="+mn-lt"/>
                        <a:ea typeface="+mn-ea"/>
                        <a:cs typeface="+mn-cs"/>
                      </a:endParaRPr>
                    </a:p>
                  </a:txBody>
                  <a:tcPr marT="0" marB="0" anchor="b">
                    <a:solidFill>
                      <a:srgbClr val="008080">
                        <a:alpha val="40000"/>
                      </a:srgbClr>
                    </a:solidFill>
                  </a:tcPr>
                </a:tc>
                <a:tc>
                  <a:txBody>
                    <a:bodyPr/>
                    <a:lstStyle/>
                    <a:p>
                      <a:pPr marL="0" marR="0" algn="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4.9</a:t>
                      </a:r>
                      <a:endParaRPr lang="en-US" sz="24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239</a:t>
                      </a:r>
                      <a:endParaRPr lang="en-US" sz="2400" kern="1200" dirty="0">
                        <a:solidFill>
                          <a:schemeClr val="dk1"/>
                        </a:solidFill>
                        <a:effectLst/>
                        <a:latin typeface="+mn-lt"/>
                        <a:ea typeface="+mn-ea"/>
                        <a:cs typeface="+mn-cs"/>
                      </a:endParaRPr>
                    </a:p>
                  </a:txBody>
                  <a:tcPr marT="0" marB="0" anchor="ctr">
                    <a:solidFill>
                      <a:srgbClr val="008080">
                        <a:alpha val="40000"/>
                      </a:srgbClr>
                    </a:solidFill>
                  </a:tcPr>
                </a:tc>
              </a:tr>
              <a:tr h="446828">
                <a:tc>
                  <a:txBody>
                    <a:bodyPr/>
                    <a:lstStyle/>
                    <a:p>
                      <a:pPr marL="0" marR="0" algn="l"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Only second dairy filled in</a:t>
                      </a:r>
                      <a:endParaRPr lang="en-US" sz="2400" kern="1200" dirty="0">
                        <a:solidFill>
                          <a:schemeClr val="dk1"/>
                        </a:solidFill>
                        <a:effectLst/>
                        <a:latin typeface="+mn-lt"/>
                        <a:ea typeface="+mn-ea"/>
                        <a:cs typeface="+mn-cs"/>
                      </a:endParaRPr>
                    </a:p>
                  </a:txBody>
                  <a:tcPr marT="0" marB="0" anchor="b">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0.2</a:t>
                      </a:r>
                      <a:endParaRPr lang="en-US" sz="24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16</a:t>
                      </a:r>
                      <a:endParaRPr lang="en-US" sz="2400" kern="1200" dirty="0">
                        <a:solidFill>
                          <a:schemeClr val="dk1"/>
                        </a:solidFill>
                        <a:effectLst/>
                        <a:latin typeface="+mn-lt"/>
                        <a:ea typeface="+mn-ea"/>
                        <a:cs typeface="+mn-cs"/>
                      </a:endParaRPr>
                    </a:p>
                  </a:txBody>
                  <a:tcPr marT="0" marB="0" anchor="ctr">
                    <a:solidFill>
                      <a:srgbClr val="008080">
                        <a:alpha val="60000"/>
                      </a:srgbClr>
                    </a:solidFill>
                  </a:tcPr>
                </a:tc>
              </a:tr>
              <a:tr h="935144">
                <a:tc>
                  <a:txBody>
                    <a:bodyPr/>
                    <a:lstStyle/>
                    <a:p>
                      <a:pPr marL="0" marR="0" algn="l"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Interview obtained but none of diaries filled in</a:t>
                      </a:r>
                      <a:endParaRPr lang="en-US" sz="2400" kern="1200" dirty="0">
                        <a:solidFill>
                          <a:schemeClr val="dk1"/>
                        </a:solidFill>
                        <a:effectLst/>
                        <a:latin typeface="+mn-lt"/>
                        <a:ea typeface="+mn-ea"/>
                        <a:cs typeface="+mn-cs"/>
                      </a:endParaRPr>
                    </a:p>
                  </a:txBody>
                  <a:tcPr marT="0" marB="0" anchor="b">
                    <a:solidFill>
                      <a:srgbClr val="008080">
                        <a:alpha val="40000"/>
                      </a:srgbClr>
                    </a:solidFill>
                  </a:tcPr>
                </a:tc>
                <a:tc>
                  <a:txBody>
                    <a:bodyPr/>
                    <a:lstStyle/>
                    <a:p>
                      <a:pPr marL="0" marR="0" algn="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9.3</a:t>
                      </a:r>
                      <a:endParaRPr lang="en-US" sz="24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544</a:t>
                      </a:r>
                      <a:endParaRPr lang="en-US" sz="2400" kern="1200" dirty="0">
                        <a:solidFill>
                          <a:schemeClr val="dk1"/>
                        </a:solidFill>
                        <a:effectLst/>
                        <a:latin typeface="+mn-lt"/>
                        <a:ea typeface="+mn-ea"/>
                        <a:cs typeface="+mn-cs"/>
                      </a:endParaRPr>
                    </a:p>
                  </a:txBody>
                  <a:tcPr marT="0" marB="0" anchor="ctr">
                    <a:solidFill>
                      <a:srgbClr val="008080">
                        <a:alpha val="40000"/>
                      </a:srgbClr>
                    </a:solidFill>
                  </a:tcPr>
                </a:tc>
              </a:tr>
              <a:tr h="446828">
                <a:tc>
                  <a:txBody>
                    <a:bodyPr/>
                    <a:lstStyle/>
                    <a:p>
                      <a:pPr marL="0" marR="0" algn="l"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Total</a:t>
                      </a:r>
                      <a:endParaRPr lang="en-US" sz="2400" kern="1200" dirty="0">
                        <a:solidFill>
                          <a:schemeClr val="dk1"/>
                        </a:solidFill>
                        <a:effectLst/>
                        <a:latin typeface="+mn-lt"/>
                        <a:ea typeface="+mn-ea"/>
                        <a:cs typeface="+mn-cs"/>
                      </a:endParaRPr>
                    </a:p>
                  </a:txBody>
                  <a:tcPr marT="0" marB="0" anchor="b">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100.0</a:t>
                      </a:r>
                      <a:endParaRPr lang="en-US" sz="24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5,838</a:t>
                      </a:r>
                      <a:endParaRPr lang="en-US" sz="2400" kern="1200" dirty="0">
                        <a:solidFill>
                          <a:schemeClr val="dk1"/>
                        </a:solidFill>
                        <a:effectLst/>
                        <a:latin typeface="+mn-lt"/>
                        <a:ea typeface="+mn-ea"/>
                        <a:cs typeface="+mn-cs"/>
                      </a:endParaRPr>
                    </a:p>
                  </a:txBody>
                  <a:tcPr marT="0" marB="0" anchor="ctr">
                    <a:solidFill>
                      <a:srgbClr val="008080">
                        <a:alpha val="60000"/>
                      </a:srgbClr>
                    </a:solidFill>
                  </a:tcPr>
                </a:tc>
              </a:tr>
            </a:tbl>
          </a:graphicData>
        </a:graphic>
      </p:graphicFrame>
      <p:sp>
        <p:nvSpPr>
          <p:cNvPr id="4" name="Slide Number Placeholder 3"/>
          <p:cNvSpPr>
            <a:spLocks noGrp="1"/>
          </p:cNvSpPr>
          <p:nvPr>
            <p:ph type="sldNum" sz="quarter" idx="12"/>
          </p:nvPr>
        </p:nvSpPr>
        <p:spPr/>
        <p:txBody>
          <a:bodyPr/>
          <a:lstStyle/>
          <a:p>
            <a:pPr>
              <a:defRPr/>
            </a:pPr>
            <a:fld id="{E7A300AB-937F-4481-A632-4FD8A5E8C01C}" type="slidenum">
              <a:rPr lang="en-US" smtClean="0"/>
              <a:pPr>
                <a:defRPr/>
              </a:pPr>
              <a:t>20</a:t>
            </a:fld>
            <a:endParaRPr lang="en-US"/>
          </a:p>
        </p:txBody>
      </p:sp>
      <p:sp>
        <p:nvSpPr>
          <p:cNvPr id="5" name="Title 1"/>
          <p:cNvSpPr>
            <a:spLocks noGrp="1"/>
          </p:cNvSpPr>
          <p:nvPr>
            <p:ph type="title"/>
          </p:nvPr>
        </p:nvSpPr>
        <p:spPr>
          <a:xfrm>
            <a:off x="2235200" y="76200"/>
            <a:ext cx="9956800" cy="685800"/>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39" tIns="45719" rIns="91439" bIns="45719" numCol="1" anchor="ctr" anchorCtr="0" compatLnSpc="1">
            <a:prstTxWarp prst="textNoShape">
              <a:avLst/>
            </a:prstTxWarp>
          </a:bodyPr>
          <a:lstStyle/>
          <a:p>
            <a:r>
              <a:rPr lang="en-GB" sz="3000" dirty="0"/>
              <a:t>Quality of the Albanian survey </a:t>
            </a:r>
            <a:r>
              <a:rPr lang="en-GB" sz="3000" dirty="0" smtClean="0"/>
              <a:t>outcome</a:t>
            </a:r>
            <a:endParaRPr lang="en-US" sz="3000" dirty="0"/>
          </a:p>
        </p:txBody>
      </p:sp>
      <p:sp>
        <p:nvSpPr>
          <p:cNvPr id="6" name="TextBox 5"/>
          <p:cNvSpPr txBox="1"/>
          <p:nvPr/>
        </p:nvSpPr>
        <p:spPr>
          <a:xfrm>
            <a:off x="1016001" y="914401"/>
            <a:ext cx="3851695" cy="461665"/>
          </a:xfrm>
          <a:prstGeom prst="rect">
            <a:avLst/>
          </a:prstGeom>
          <a:noFill/>
        </p:spPr>
        <p:txBody>
          <a:bodyPr wrap="none" rtlCol="0">
            <a:spAutoFit/>
          </a:bodyPr>
          <a:lstStyle/>
          <a:p>
            <a:r>
              <a:rPr lang="en-GB" sz="2400" dirty="0" smtClean="0"/>
              <a:t>Table 4: Diary </a:t>
            </a:r>
            <a:r>
              <a:rPr lang="en-GB" sz="2400" dirty="0"/>
              <a:t>response </a:t>
            </a:r>
            <a:r>
              <a:rPr lang="en-GB" sz="2400" dirty="0" smtClean="0"/>
              <a:t>rates;</a:t>
            </a:r>
            <a:endParaRPr lang="en-US" sz="1600" dirty="0"/>
          </a:p>
        </p:txBody>
      </p:sp>
    </p:spTree>
    <p:extLst>
      <p:ext uri="{BB962C8B-B14F-4D97-AF65-F5344CB8AC3E}">
        <p14:creationId xmlns="" xmlns:p14="http://schemas.microsoft.com/office/powerpoint/2010/main" val="42259764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 xmlns:p14="http://schemas.microsoft.com/office/powerpoint/2010/main" val="1863342700"/>
              </p:ext>
            </p:extLst>
          </p:nvPr>
        </p:nvGraphicFramePr>
        <p:xfrm>
          <a:off x="609598" y="1524000"/>
          <a:ext cx="11176002" cy="3733800"/>
        </p:xfrm>
        <a:graphic>
          <a:graphicData uri="http://schemas.openxmlformats.org/drawingml/2006/table">
            <a:tbl>
              <a:tblPr firstRow="1" firstCol="1" bandRow="1">
                <a:tableStyleId>{5C22544A-7EE6-4342-B048-85BDC9FD1C3A}</a:tableStyleId>
              </a:tblPr>
              <a:tblGrid>
                <a:gridCol w="1930401"/>
                <a:gridCol w="1320800"/>
                <a:gridCol w="1016000"/>
                <a:gridCol w="1625600"/>
                <a:gridCol w="1219200"/>
                <a:gridCol w="1219200"/>
                <a:gridCol w="2844801"/>
              </a:tblGrid>
              <a:tr h="1620811">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 </a:t>
                      </a:r>
                      <a:endParaRPr lang="en-US" sz="2400" kern="1200" dirty="0">
                        <a:solidFill>
                          <a:schemeClr val="dk1"/>
                        </a:solidFill>
                        <a:effectLst/>
                        <a:latin typeface="+mn-lt"/>
                        <a:ea typeface="+mn-ea"/>
                        <a:cs typeface="+mn-cs"/>
                      </a:endParaRPr>
                    </a:p>
                  </a:txBody>
                  <a:tcPr marT="0" marB="0" anchor="b">
                    <a:solidFill>
                      <a:srgbClr val="008080"/>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Mean</a:t>
                      </a:r>
                      <a:endParaRPr lang="en-US" sz="2400" kern="1200" dirty="0">
                        <a:solidFill>
                          <a:schemeClr val="dk1"/>
                        </a:solidFill>
                        <a:effectLst/>
                        <a:latin typeface="+mn-lt"/>
                        <a:ea typeface="+mn-ea"/>
                        <a:cs typeface="+mn-cs"/>
                      </a:endParaRPr>
                    </a:p>
                  </a:txBody>
                  <a:tcPr marT="0" marB="0" anchor="ctr">
                    <a:solidFill>
                      <a:srgbClr val="008080"/>
                    </a:solidFill>
                  </a:tcPr>
                </a:tc>
                <a:tc>
                  <a:txBody>
                    <a:bodyPr/>
                    <a:lstStyle/>
                    <a:p>
                      <a:pPr marL="0" marR="0" algn="ctr" defTabSz="914388" rtl="0" eaLnBrk="1" latinLnBrk="0" hangingPunct="1">
                        <a:lnSpc>
                          <a:spcPct val="115000"/>
                        </a:lnSpc>
                        <a:spcBef>
                          <a:spcPts val="0"/>
                        </a:spcBef>
                        <a:spcAft>
                          <a:spcPts val="1000"/>
                        </a:spcAft>
                      </a:pPr>
                      <a:r>
                        <a:rPr lang="en-GB" sz="2400" kern="1200" dirty="0" err="1">
                          <a:solidFill>
                            <a:schemeClr val="dk1"/>
                          </a:solidFill>
                          <a:effectLst/>
                          <a:latin typeface="+mn-lt"/>
                          <a:ea typeface="+mn-ea"/>
                          <a:cs typeface="+mn-cs"/>
                        </a:rPr>
                        <a:t>S.e</a:t>
                      </a:r>
                      <a:endParaRPr lang="en-US" sz="2400" kern="1200" dirty="0">
                        <a:solidFill>
                          <a:schemeClr val="dk1"/>
                        </a:solidFill>
                        <a:effectLst/>
                        <a:latin typeface="+mn-lt"/>
                        <a:ea typeface="+mn-ea"/>
                        <a:cs typeface="+mn-cs"/>
                      </a:endParaRPr>
                    </a:p>
                  </a:txBody>
                  <a:tcPr marT="0" marB="0" anchor="ctr">
                    <a:solidFill>
                      <a:srgbClr val="008080"/>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Median</a:t>
                      </a:r>
                      <a:endParaRPr lang="en-US" sz="2400" kern="1200" dirty="0">
                        <a:solidFill>
                          <a:schemeClr val="dk1"/>
                        </a:solidFill>
                        <a:effectLst/>
                        <a:latin typeface="+mn-lt"/>
                        <a:ea typeface="+mn-ea"/>
                        <a:cs typeface="+mn-cs"/>
                      </a:endParaRPr>
                    </a:p>
                  </a:txBody>
                  <a:tcPr marT="0" marB="0" anchor="ctr">
                    <a:solidFill>
                      <a:srgbClr val="008080"/>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Q1</a:t>
                      </a:r>
                      <a:endParaRPr lang="en-US" sz="2400" kern="1200" dirty="0">
                        <a:solidFill>
                          <a:schemeClr val="dk1"/>
                        </a:solidFill>
                        <a:effectLst/>
                        <a:latin typeface="+mn-lt"/>
                        <a:ea typeface="+mn-ea"/>
                        <a:cs typeface="+mn-cs"/>
                      </a:endParaRPr>
                    </a:p>
                  </a:txBody>
                  <a:tcPr marT="0" marB="0" anchor="ctr">
                    <a:solidFill>
                      <a:srgbClr val="008080"/>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Q3</a:t>
                      </a:r>
                      <a:endParaRPr lang="en-US" sz="2400" kern="1200" dirty="0">
                        <a:solidFill>
                          <a:schemeClr val="dk1"/>
                        </a:solidFill>
                        <a:effectLst/>
                        <a:latin typeface="+mn-lt"/>
                        <a:ea typeface="+mn-ea"/>
                        <a:cs typeface="+mn-cs"/>
                      </a:endParaRPr>
                    </a:p>
                  </a:txBody>
                  <a:tcPr marT="0" marB="0" anchor="ctr">
                    <a:solidFill>
                      <a:srgbClr val="008080"/>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No. of completed diaries</a:t>
                      </a:r>
                      <a:endParaRPr lang="en-US" sz="2400" kern="1200" dirty="0">
                        <a:solidFill>
                          <a:schemeClr val="dk1"/>
                        </a:solidFill>
                        <a:effectLst/>
                        <a:latin typeface="+mn-lt"/>
                        <a:ea typeface="+mn-ea"/>
                        <a:cs typeface="+mn-cs"/>
                      </a:endParaRPr>
                    </a:p>
                  </a:txBody>
                  <a:tcPr marT="0" marB="0" anchor="ctr">
                    <a:solidFill>
                      <a:srgbClr val="008080"/>
                    </a:solidFill>
                  </a:tcPr>
                </a:tc>
              </a:tr>
              <a:tr h="524115">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Men</a:t>
                      </a:r>
                      <a:endParaRPr lang="en-US" sz="24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21</a:t>
                      </a:r>
                      <a:endParaRPr lang="en-US" sz="24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0.2</a:t>
                      </a:r>
                      <a:endParaRPr lang="en-US" sz="24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21</a:t>
                      </a:r>
                      <a:endParaRPr lang="en-US" sz="24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18</a:t>
                      </a:r>
                      <a:endParaRPr lang="en-US" sz="24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24</a:t>
                      </a:r>
                      <a:endParaRPr lang="en-US" sz="24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4,892</a:t>
                      </a:r>
                      <a:endParaRPr lang="en-US" sz="2400" kern="1200" dirty="0">
                        <a:solidFill>
                          <a:schemeClr val="dk1"/>
                        </a:solidFill>
                        <a:effectLst/>
                        <a:latin typeface="+mn-lt"/>
                        <a:ea typeface="+mn-ea"/>
                        <a:cs typeface="+mn-cs"/>
                      </a:endParaRPr>
                    </a:p>
                  </a:txBody>
                  <a:tcPr marT="0" marB="0" anchor="ctr">
                    <a:solidFill>
                      <a:srgbClr val="008080">
                        <a:alpha val="60000"/>
                      </a:srgbClr>
                    </a:solidFill>
                  </a:tcPr>
                </a:tc>
              </a:tr>
              <a:tr h="1064759">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Women</a:t>
                      </a:r>
                      <a:endParaRPr lang="en-US" sz="24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25</a:t>
                      </a:r>
                      <a:endParaRPr lang="en-US" sz="24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0.3</a:t>
                      </a:r>
                      <a:endParaRPr lang="en-US" sz="24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25</a:t>
                      </a:r>
                      <a:endParaRPr lang="en-US" sz="24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21</a:t>
                      </a:r>
                      <a:endParaRPr lang="en-US" sz="24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29</a:t>
                      </a:r>
                      <a:endParaRPr lang="en-US" sz="2400" kern="1200" dirty="0">
                        <a:solidFill>
                          <a:schemeClr val="dk1"/>
                        </a:solidFill>
                        <a:effectLst/>
                        <a:latin typeface="+mn-lt"/>
                        <a:ea typeface="+mn-ea"/>
                        <a:cs typeface="+mn-cs"/>
                      </a:endParaRPr>
                    </a:p>
                  </a:txBody>
                  <a:tcPr marT="0" marB="0" anchor="ctr">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5,441</a:t>
                      </a:r>
                      <a:endParaRPr lang="en-US" sz="2400" kern="1200" dirty="0">
                        <a:solidFill>
                          <a:schemeClr val="dk1"/>
                        </a:solidFill>
                        <a:effectLst/>
                        <a:latin typeface="+mn-lt"/>
                        <a:ea typeface="+mn-ea"/>
                        <a:cs typeface="+mn-cs"/>
                      </a:endParaRPr>
                    </a:p>
                  </a:txBody>
                  <a:tcPr marT="0" marB="0" anchor="ctr">
                    <a:solidFill>
                      <a:srgbClr val="008080">
                        <a:alpha val="40000"/>
                      </a:srgbClr>
                    </a:solidFill>
                  </a:tcPr>
                </a:tc>
              </a:tr>
              <a:tr h="524115">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Total</a:t>
                      </a:r>
                      <a:endParaRPr lang="en-US" sz="24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23</a:t>
                      </a:r>
                      <a:endParaRPr lang="en-US" sz="24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0.2</a:t>
                      </a:r>
                      <a:endParaRPr lang="en-US" sz="24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23</a:t>
                      </a:r>
                      <a:endParaRPr lang="en-US" sz="24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19</a:t>
                      </a:r>
                      <a:endParaRPr lang="en-US" sz="24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27</a:t>
                      </a:r>
                      <a:endParaRPr lang="en-US" sz="2400" kern="1200" dirty="0">
                        <a:solidFill>
                          <a:schemeClr val="dk1"/>
                        </a:solidFill>
                        <a:effectLst/>
                        <a:latin typeface="+mn-lt"/>
                        <a:ea typeface="+mn-ea"/>
                        <a:cs typeface="+mn-cs"/>
                      </a:endParaRPr>
                    </a:p>
                  </a:txBody>
                  <a:tcPr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10,333</a:t>
                      </a:r>
                      <a:endParaRPr lang="en-US" sz="2400" kern="1200" dirty="0">
                        <a:solidFill>
                          <a:schemeClr val="dk1"/>
                        </a:solidFill>
                        <a:effectLst/>
                        <a:latin typeface="+mn-lt"/>
                        <a:ea typeface="+mn-ea"/>
                        <a:cs typeface="+mn-cs"/>
                      </a:endParaRPr>
                    </a:p>
                  </a:txBody>
                  <a:tcPr marT="0" marB="0" anchor="ctr">
                    <a:solidFill>
                      <a:srgbClr val="008080">
                        <a:alpha val="60000"/>
                      </a:srgbClr>
                    </a:solidFill>
                  </a:tcPr>
                </a:tc>
              </a:tr>
            </a:tbl>
          </a:graphicData>
        </a:graphic>
      </p:graphicFrame>
      <p:sp>
        <p:nvSpPr>
          <p:cNvPr id="4" name="Slide Number Placeholder 3"/>
          <p:cNvSpPr>
            <a:spLocks noGrp="1"/>
          </p:cNvSpPr>
          <p:nvPr>
            <p:ph type="sldNum" sz="quarter" idx="12"/>
          </p:nvPr>
        </p:nvSpPr>
        <p:spPr/>
        <p:txBody>
          <a:bodyPr/>
          <a:lstStyle/>
          <a:p>
            <a:pPr>
              <a:defRPr/>
            </a:pPr>
            <a:fld id="{E7A300AB-937F-4481-A632-4FD8A5E8C01C}" type="slidenum">
              <a:rPr lang="en-US" smtClean="0"/>
              <a:pPr>
                <a:defRPr/>
              </a:pPr>
              <a:t>21</a:t>
            </a:fld>
            <a:endParaRPr lang="en-US"/>
          </a:p>
        </p:txBody>
      </p:sp>
      <p:sp>
        <p:nvSpPr>
          <p:cNvPr id="5" name="Title 1"/>
          <p:cNvSpPr>
            <a:spLocks noGrp="1"/>
          </p:cNvSpPr>
          <p:nvPr>
            <p:ph type="title"/>
          </p:nvPr>
        </p:nvSpPr>
        <p:spPr>
          <a:xfrm>
            <a:off x="2235200" y="76200"/>
            <a:ext cx="9956800" cy="685800"/>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39" tIns="45719" rIns="91439" bIns="45719" numCol="1" anchor="ctr" anchorCtr="0" compatLnSpc="1">
            <a:prstTxWarp prst="textNoShape">
              <a:avLst/>
            </a:prstTxWarp>
          </a:bodyPr>
          <a:lstStyle/>
          <a:p>
            <a:r>
              <a:rPr lang="en-GB" sz="3000" dirty="0"/>
              <a:t>Quality of the Albanian survey outcome.</a:t>
            </a:r>
            <a:endParaRPr lang="en-US" sz="3000" dirty="0"/>
          </a:p>
        </p:txBody>
      </p:sp>
      <p:sp>
        <p:nvSpPr>
          <p:cNvPr id="6" name="TextBox 5"/>
          <p:cNvSpPr txBox="1"/>
          <p:nvPr/>
        </p:nvSpPr>
        <p:spPr>
          <a:xfrm>
            <a:off x="1067700" y="921435"/>
            <a:ext cx="5404685" cy="461665"/>
          </a:xfrm>
          <a:prstGeom prst="rect">
            <a:avLst/>
          </a:prstGeom>
          <a:noFill/>
        </p:spPr>
        <p:txBody>
          <a:bodyPr wrap="none" rtlCol="0">
            <a:spAutoFit/>
          </a:bodyPr>
          <a:lstStyle/>
          <a:p>
            <a:r>
              <a:rPr lang="en-GB" sz="2400" dirty="0" smtClean="0"/>
              <a:t>Table 5: Time </a:t>
            </a:r>
            <a:r>
              <a:rPr lang="en-GB" sz="2400" dirty="0"/>
              <a:t>not accounted for per </a:t>
            </a:r>
            <a:r>
              <a:rPr lang="en-GB" sz="2400" dirty="0" smtClean="0"/>
              <a:t>diary;</a:t>
            </a:r>
            <a:endParaRPr lang="en-US" sz="2400" dirty="0"/>
          </a:p>
        </p:txBody>
      </p:sp>
    </p:spTree>
    <p:extLst>
      <p:ext uri="{BB962C8B-B14F-4D97-AF65-F5344CB8AC3E}">
        <p14:creationId xmlns="" xmlns:p14="http://schemas.microsoft.com/office/powerpoint/2010/main" val="8997926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 xmlns:p14="http://schemas.microsoft.com/office/powerpoint/2010/main" val="4024382227"/>
              </p:ext>
            </p:extLst>
          </p:nvPr>
        </p:nvGraphicFramePr>
        <p:xfrm>
          <a:off x="457200" y="1524000"/>
          <a:ext cx="11277599" cy="3364992"/>
        </p:xfrm>
        <a:graphic>
          <a:graphicData uri="http://schemas.openxmlformats.org/drawingml/2006/table">
            <a:tbl>
              <a:tblPr firstRow="1" firstCol="1" bandRow="1">
                <a:tableStyleId>{5C22544A-7EE6-4342-B048-85BDC9FD1C3A}</a:tableStyleId>
              </a:tblPr>
              <a:tblGrid>
                <a:gridCol w="6897013"/>
                <a:gridCol w="1671185"/>
                <a:gridCol w="1107689"/>
                <a:gridCol w="1601712"/>
              </a:tblGrid>
              <a:tr h="272251">
                <a:tc rowSpan="2">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 </a:t>
                      </a:r>
                      <a:endParaRPr lang="en-US" sz="2400" kern="1200" dirty="0">
                        <a:solidFill>
                          <a:schemeClr val="dk1"/>
                        </a:solidFill>
                        <a:effectLst/>
                        <a:latin typeface="+mn-lt"/>
                        <a:ea typeface="+mn-ea"/>
                        <a:cs typeface="+mn-cs"/>
                      </a:endParaRPr>
                    </a:p>
                  </a:txBody>
                  <a:tcPr marL="90751" marR="90751" marT="0" marB="0" anchor="ctr">
                    <a:solidFill>
                      <a:srgbClr val="008080"/>
                    </a:solidFill>
                  </a:tcPr>
                </a:tc>
                <a:tc gridSpan="3">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All</a:t>
                      </a:r>
                      <a:endParaRPr lang="en-US" sz="2400" kern="1200" dirty="0">
                        <a:solidFill>
                          <a:schemeClr val="dk1"/>
                        </a:solidFill>
                        <a:effectLst/>
                        <a:latin typeface="+mn-lt"/>
                        <a:ea typeface="+mn-ea"/>
                        <a:cs typeface="+mn-cs"/>
                      </a:endParaRPr>
                    </a:p>
                  </a:txBody>
                  <a:tcPr marL="90751" marR="90751" marT="0" marB="0" anchor="ctr">
                    <a:solidFill>
                      <a:srgbClr val="008080"/>
                    </a:solidFill>
                  </a:tcPr>
                </a:tc>
                <a:tc hMerge="1">
                  <a:txBody>
                    <a:bodyPr/>
                    <a:lstStyle/>
                    <a:p>
                      <a:endParaRPr lang="en-US"/>
                    </a:p>
                  </a:txBody>
                  <a:tcPr/>
                </a:tc>
                <a:tc hMerge="1">
                  <a:txBody>
                    <a:bodyPr/>
                    <a:lstStyle/>
                    <a:p>
                      <a:endParaRPr lang="en-US"/>
                    </a:p>
                  </a:txBody>
                  <a:tcPr/>
                </a:tc>
              </a:tr>
              <a:tr h="272251">
                <a:tc vMerge="1">
                  <a:txBody>
                    <a:bodyPr/>
                    <a:lstStyle/>
                    <a:p>
                      <a:pPr marL="0" marR="0" algn="ctr" defTabSz="914388" rtl="0" eaLnBrk="1" latinLnBrk="0" hangingPunct="1">
                        <a:lnSpc>
                          <a:spcPct val="115000"/>
                        </a:lnSpc>
                        <a:spcBef>
                          <a:spcPts val="0"/>
                        </a:spcBef>
                        <a:spcAft>
                          <a:spcPts val="1000"/>
                        </a:spcAft>
                      </a:pPr>
                      <a:endParaRPr lang="en-US" sz="2400" kern="1200" dirty="0">
                        <a:solidFill>
                          <a:schemeClr val="dk1"/>
                        </a:solidFill>
                        <a:effectLst/>
                        <a:latin typeface="+mn-lt"/>
                        <a:ea typeface="+mn-ea"/>
                        <a:cs typeface="+mn-cs"/>
                      </a:endParaRPr>
                    </a:p>
                  </a:txBody>
                  <a:tcPr marL="68063" marR="68063" marT="0" marB="0" anchor="ctr"/>
                </a:tc>
                <a:tc>
                  <a:txBody>
                    <a:bodyPr/>
                    <a:lstStyle/>
                    <a:p>
                      <a:pPr marL="0" marR="0" algn="ctr" defTabSz="914388" rtl="0" eaLnBrk="1" latinLnBrk="0" hangingPunct="1">
                        <a:lnSpc>
                          <a:spcPct val="115000"/>
                        </a:lnSpc>
                        <a:spcBef>
                          <a:spcPts val="0"/>
                        </a:spcBef>
                        <a:spcAft>
                          <a:spcPts val="1000"/>
                        </a:spcAft>
                      </a:pPr>
                      <a:r>
                        <a:rPr lang="en-GB" sz="2400" b="1" kern="1200" dirty="0">
                          <a:solidFill>
                            <a:schemeClr val="dk1"/>
                          </a:solidFill>
                          <a:effectLst/>
                          <a:latin typeface="+mn-lt"/>
                          <a:ea typeface="+mn-ea"/>
                          <a:cs typeface="+mn-cs"/>
                        </a:rPr>
                        <a:t>n</a:t>
                      </a:r>
                      <a:endParaRPr lang="en-US" sz="2400" b="1" kern="1200" dirty="0">
                        <a:solidFill>
                          <a:schemeClr val="dk1"/>
                        </a:solidFill>
                        <a:effectLst/>
                        <a:latin typeface="+mn-lt"/>
                        <a:ea typeface="+mn-ea"/>
                        <a:cs typeface="+mn-cs"/>
                      </a:endParaRPr>
                    </a:p>
                  </a:txBody>
                  <a:tcPr marL="90751" marR="90751" marT="0" marB="0" anchor="ctr">
                    <a:solidFill>
                      <a:srgbClr val="008080"/>
                    </a:solidFill>
                  </a:tcPr>
                </a:tc>
                <a:tc>
                  <a:txBody>
                    <a:bodyPr/>
                    <a:lstStyle/>
                    <a:p>
                      <a:pPr marL="0" marR="0" algn="ctr" defTabSz="914388" rtl="0" eaLnBrk="1" latinLnBrk="0" hangingPunct="1">
                        <a:lnSpc>
                          <a:spcPct val="115000"/>
                        </a:lnSpc>
                        <a:spcBef>
                          <a:spcPts val="0"/>
                        </a:spcBef>
                        <a:spcAft>
                          <a:spcPts val="1000"/>
                        </a:spcAft>
                      </a:pPr>
                      <a:r>
                        <a:rPr lang="en-GB" sz="2400" b="1" kern="1200" dirty="0">
                          <a:solidFill>
                            <a:schemeClr val="dk1"/>
                          </a:solidFill>
                          <a:effectLst/>
                          <a:latin typeface="+mn-lt"/>
                          <a:ea typeface="+mn-ea"/>
                          <a:cs typeface="+mn-cs"/>
                        </a:rPr>
                        <a:t>%</a:t>
                      </a:r>
                      <a:endParaRPr lang="en-US" sz="2400" b="1" kern="1200" dirty="0">
                        <a:solidFill>
                          <a:schemeClr val="dk1"/>
                        </a:solidFill>
                        <a:effectLst/>
                        <a:latin typeface="+mn-lt"/>
                        <a:ea typeface="+mn-ea"/>
                        <a:cs typeface="+mn-cs"/>
                      </a:endParaRPr>
                    </a:p>
                  </a:txBody>
                  <a:tcPr marL="90751" marR="90751" marT="0" marB="0" anchor="ctr">
                    <a:solidFill>
                      <a:srgbClr val="008080"/>
                    </a:solidFill>
                  </a:tcPr>
                </a:tc>
                <a:tc>
                  <a:txBody>
                    <a:bodyPr/>
                    <a:lstStyle/>
                    <a:p>
                      <a:pPr marL="0" marR="0" algn="ctr" defTabSz="914388" rtl="0" eaLnBrk="1" latinLnBrk="0" hangingPunct="1">
                        <a:lnSpc>
                          <a:spcPct val="115000"/>
                        </a:lnSpc>
                        <a:spcBef>
                          <a:spcPts val="0"/>
                        </a:spcBef>
                        <a:spcAft>
                          <a:spcPts val="1000"/>
                        </a:spcAft>
                      </a:pPr>
                      <a:r>
                        <a:rPr lang="en-GB" sz="2400" b="1" kern="1200" dirty="0">
                          <a:solidFill>
                            <a:schemeClr val="dk1"/>
                          </a:solidFill>
                          <a:effectLst/>
                          <a:latin typeface="+mn-lt"/>
                          <a:ea typeface="+mn-ea"/>
                          <a:cs typeface="+mn-cs"/>
                        </a:rPr>
                        <a:t>Mean</a:t>
                      </a:r>
                      <a:endParaRPr lang="en-US" sz="2400" b="1" kern="1200" dirty="0">
                        <a:solidFill>
                          <a:schemeClr val="dk1"/>
                        </a:solidFill>
                        <a:effectLst/>
                        <a:latin typeface="+mn-lt"/>
                        <a:ea typeface="+mn-ea"/>
                        <a:cs typeface="+mn-cs"/>
                      </a:endParaRPr>
                    </a:p>
                  </a:txBody>
                  <a:tcPr marL="90751" marR="90751" marT="0" marB="0" anchor="ctr">
                    <a:solidFill>
                      <a:srgbClr val="008080"/>
                    </a:solidFill>
                  </a:tcPr>
                </a:tc>
              </a:tr>
              <a:tr h="272251">
                <a:tc>
                  <a:txBody>
                    <a:bodyPr/>
                    <a:lstStyle/>
                    <a:p>
                      <a:pPr marL="0" marR="0" algn="l"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Now and then during the diary day</a:t>
                      </a:r>
                      <a:endParaRPr lang="en-US" sz="2400" kern="1200" dirty="0">
                        <a:solidFill>
                          <a:schemeClr val="dk1"/>
                        </a:solidFill>
                        <a:effectLst/>
                        <a:latin typeface="+mn-lt"/>
                        <a:ea typeface="+mn-ea"/>
                        <a:cs typeface="+mn-cs"/>
                      </a:endParaRPr>
                    </a:p>
                  </a:txBody>
                  <a:tcPr marL="90751" marR="90751" marT="0" marB="0" anchor="b">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3,238</a:t>
                      </a:r>
                      <a:endParaRPr lang="en-US" sz="2400" kern="1200" dirty="0">
                        <a:solidFill>
                          <a:schemeClr val="dk1"/>
                        </a:solidFill>
                        <a:effectLst/>
                        <a:latin typeface="+mn-lt"/>
                        <a:ea typeface="+mn-ea"/>
                        <a:cs typeface="+mn-cs"/>
                      </a:endParaRPr>
                    </a:p>
                  </a:txBody>
                  <a:tcPr marL="90751" marR="90751"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31</a:t>
                      </a:r>
                      <a:endParaRPr lang="en-US" sz="2400" kern="1200" dirty="0">
                        <a:solidFill>
                          <a:schemeClr val="dk1"/>
                        </a:solidFill>
                        <a:effectLst/>
                        <a:latin typeface="+mn-lt"/>
                        <a:ea typeface="+mn-ea"/>
                        <a:cs typeface="+mn-cs"/>
                      </a:endParaRPr>
                    </a:p>
                  </a:txBody>
                  <a:tcPr marL="90751" marR="90751"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24</a:t>
                      </a:r>
                      <a:endParaRPr lang="en-US" sz="2400" kern="1200" dirty="0">
                        <a:solidFill>
                          <a:schemeClr val="dk1"/>
                        </a:solidFill>
                        <a:effectLst/>
                        <a:latin typeface="+mn-lt"/>
                        <a:ea typeface="+mn-ea"/>
                        <a:cs typeface="+mn-cs"/>
                      </a:endParaRPr>
                    </a:p>
                  </a:txBody>
                  <a:tcPr marL="90751" marR="90751" marT="0" marB="0" anchor="ctr">
                    <a:solidFill>
                      <a:srgbClr val="008080">
                        <a:alpha val="60000"/>
                      </a:srgbClr>
                    </a:solidFill>
                  </a:tcPr>
                </a:tc>
              </a:tr>
              <a:tr h="272251">
                <a:tc>
                  <a:txBody>
                    <a:bodyPr/>
                    <a:lstStyle/>
                    <a:p>
                      <a:pPr marL="0" marR="0" algn="l"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At the end of the diary day</a:t>
                      </a:r>
                      <a:endParaRPr lang="en-US" sz="2400" kern="1200" dirty="0">
                        <a:solidFill>
                          <a:schemeClr val="dk1"/>
                        </a:solidFill>
                        <a:effectLst/>
                        <a:latin typeface="+mn-lt"/>
                        <a:ea typeface="+mn-ea"/>
                        <a:cs typeface="+mn-cs"/>
                      </a:endParaRPr>
                    </a:p>
                  </a:txBody>
                  <a:tcPr marL="90751" marR="90751" marT="0" marB="0" anchor="b">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4,885</a:t>
                      </a:r>
                      <a:endParaRPr lang="en-US" sz="2400" kern="1200" dirty="0">
                        <a:solidFill>
                          <a:schemeClr val="dk1"/>
                        </a:solidFill>
                        <a:effectLst/>
                        <a:latin typeface="+mn-lt"/>
                        <a:ea typeface="+mn-ea"/>
                        <a:cs typeface="+mn-cs"/>
                      </a:endParaRPr>
                    </a:p>
                  </a:txBody>
                  <a:tcPr marL="90751" marR="90751" marT="0" marB="0" anchor="ctr">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47</a:t>
                      </a:r>
                      <a:endParaRPr lang="en-US" sz="2400" kern="1200" dirty="0">
                        <a:solidFill>
                          <a:schemeClr val="dk1"/>
                        </a:solidFill>
                        <a:effectLst/>
                        <a:latin typeface="+mn-lt"/>
                        <a:ea typeface="+mn-ea"/>
                        <a:cs typeface="+mn-cs"/>
                      </a:endParaRPr>
                    </a:p>
                  </a:txBody>
                  <a:tcPr marL="90751" marR="90751" marT="0" marB="0" anchor="ctr">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23</a:t>
                      </a:r>
                      <a:endParaRPr lang="en-US" sz="2400" kern="1200" dirty="0">
                        <a:solidFill>
                          <a:schemeClr val="dk1"/>
                        </a:solidFill>
                        <a:effectLst/>
                        <a:latin typeface="+mn-lt"/>
                        <a:ea typeface="+mn-ea"/>
                        <a:cs typeface="+mn-cs"/>
                      </a:endParaRPr>
                    </a:p>
                  </a:txBody>
                  <a:tcPr marL="90751" marR="90751" marT="0" marB="0" anchor="ctr">
                    <a:solidFill>
                      <a:srgbClr val="008080">
                        <a:alpha val="40000"/>
                      </a:srgbClr>
                    </a:solidFill>
                  </a:tcPr>
                </a:tc>
              </a:tr>
              <a:tr h="272251">
                <a:tc>
                  <a:txBody>
                    <a:bodyPr/>
                    <a:lstStyle/>
                    <a:p>
                      <a:pPr marL="0" marR="0" algn="l"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The day after the diary day</a:t>
                      </a:r>
                      <a:endParaRPr lang="en-US" sz="2400" kern="1200" dirty="0">
                        <a:solidFill>
                          <a:schemeClr val="dk1"/>
                        </a:solidFill>
                        <a:effectLst/>
                        <a:latin typeface="+mn-lt"/>
                        <a:ea typeface="+mn-ea"/>
                        <a:cs typeface="+mn-cs"/>
                      </a:endParaRPr>
                    </a:p>
                  </a:txBody>
                  <a:tcPr marL="90751" marR="90751" marT="0" marB="0" anchor="b">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1,927</a:t>
                      </a:r>
                      <a:endParaRPr lang="en-US" sz="2400" kern="1200" dirty="0">
                        <a:solidFill>
                          <a:schemeClr val="dk1"/>
                        </a:solidFill>
                        <a:effectLst/>
                        <a:latin typeface="+mn-lt"/>
                        <a:ea typeface="+mn-ea"/>
                        <a:cs typeface="+mn-cs"/>
                      </a:endParaRPr>
                    </a:p>
                  </a:txBody>
                  <a:tcPr marL="90751" marR="90751"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19</a:t>
                      </a:r>
                      <a:endParaRPr lang="en-US" sz="2400" kern="1200" dirty="0">
                        <a:solidFill>
                          <a:schemeClr val="dk1"/>
                        </a:solidFill>
                        <a:effectLst/>
                        <a:latin typeface="+mn-lt"/>
                        <a:ea typeface="+mn-ea"/>
                        <a:cs typeface="+mn-cs"/>
                      </a:endParaRPr>
                    </a:p>
                  </a:txBody>
                  <a:tcPr marL="90751" marR="90751"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23</a:t>
                      </a:r>
                      <a:endParaRPr lang="en-US" sz="2400" kern="1200" dirty="0">
                        <a:solidFill>
                          <a:schemeClr val="dk1"/>
                        </a:solidFill>
                        <a:effectLst/>
                        <a:latin typeface="+mn-lt"/>
                        <a:ea typeface="+mn-ea"/>
                        <a:cs typeface="+mn-cs"/>
                      </a:endParaRPr>
                    </a:p>
                  </a:txBody>
                  <a:tcPr marL="90751" marR="90751" marT="0" marB="0" anchor="ctr">
                    <a:solidFill>
                      <a:srgbClr val="008080">
                        <a:alpha val="60000"/>
                      </a:srgbClr>
                    </a:solidFill>
                  </a:tcPr>
                </a:tc>
              </a:tr>
              <a:tr h="272251">
                <a:tc>
                  <a:txBody>
                    <a:bodyPr/>
                    <a:lstStyle/>
                    <a:p>
                      <a:pPr marL="0" marR="0" algn="l"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Later, some days after the diary day</a:t>
                      </a:r>
                      <a:endParaRPr lang="en-US" sz="2400" kern="1200" dirty="0">
                        <a:solidFill>
                          <a:schemeClr val="dk1"/>
                        </a:solidFill>
                        <a:effectLst/>
                        <a:latin typeface="+mn-lt"/>
                        <a:ea typeface="+mn-ea"/>
                        <a:cs typeface="+mn-cs"/>
                      </a:endParaRPr>
                    </a:p>
                  </a:txBody>
                  <a:tcPr marL="90751" marR="90751" marT="0" marB="0" anchor="b">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277</a:t>
                      </a:r>
                      <a:endParaRPr lang="en-US" sz="2400" kern="1200" dirty="0">
                        <a:solidFill>
                          <a:schemeClr val="dk1"/>
                        </a:solidFill>
                        <a:effectLst/>
                        <a:latin typeface="+mn-lt"/>
                        <a:ea typeface="+mn-ea"/>
                        <a:cs typeface="+mn-cs"/>
                      </a:endParaRPr>
                    </a:p>
                  </a:txBody>
                  <a:tcPr marL="90751" marR="90751" marT="0" marB="0" anchor="ctr">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3</a:t>
                      </a:r>
                      <a:endParaRPr lang="en-US" sz="2400" kern="1200" dirty="0">
                        <a:solidFill>
                          <a:schemeClr val="dk1"/>
                        </a:solidFill>
                        <a:effectLst/>
                        <a:latin typeface="+mn-lt"/>
                        <a:ea typeface="+mn-ea"/>
                        <a:cs typeface="+mn-cs"/>
                      </a:endParaRPr>
                    </a:p>
                  </a:txBody>
                  <a:tcPr marL="90751" marR="90751" marT="0" marB="0" anchor="ctr">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23</a:t>
                      </a:r>
                      <a:endParaRPr lang="en-US" sz="2400" kern="1200" dirty="0">
                        <a:solidFill>
                          <a:schemeClr val="dk1"/>
                        </a:solidFill>
                        <a:effectLst/>
                        <a:latin typeface="+mn-lt"/>
                        <a:ea typeface="+mn-ea"/>
                        <a:cs typeface="+mn-cs"/>
                      </a:endParaRPr>
                    </a:p>
                  </a:txBody>
                  <a:tcPr marL="90751" marR="90751" marT="0" marB="0" anchor="ctr">
                    <a:solidFill>
                      <a:srgbClr val="008080">
                        <a:alpha val="40000"/>
                      </a:srgbClr>
                    </a:solidFill>
                  </a:tcPr>
                </a:tc>
              </a:tr>
              <a:tr h="272251">
                <a:tc>
                  <a:txBody>
                    <a:bodyPr/>
                    <a:lstStyle/>
                    <a:p>
                      <a:pPr marL="0" marR="0" algn="l"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Missing</a:t>
                      </a:r>
                      <a:endParaRPr lang="en-US" sz="2400" kern="1200" dirty="0">
                        <a:solidFill>
                          <a:schemeClr val="dk1"/>
                        </a:solidFill>
                        <a:effectLst/>
                        <a:latin typeface="+mn-lt"/>
                        <a:ea typeface="+mn-ea"/>
                        <a:cs typeface="+mn-cs"/>
                      </a:endParaRPr>
                    </a:p>
                  </a:txBody>
                  <a:tcPr marL="90751" marR="90751" marT="0" marB="0" anchor="b">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6</a:t>
                      </a:r>
                      <a:endParaRPr lang="en-US" sz="2400" kern="1200" dirty="0">
                        <a:solidFill>
                          <a:schemeClr val="dk1"/>
                        </a:solidFill>
                        <a:effectLst/>
                        <a:latin typeface="+mn-lt"/>
                        <a:ea typeface="+mn-ea"/>
                        <a:cs typeface="+mn-cs"/>
                      </a:endParaRPr>
                    </a:p>
                  </a:txBody>
                  <a:tcPr marL="90751" marR="90751"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0</a:t>
                      </a:r>
                      <a:endParaRPr lang="en-US" sz="2400" kern="1200" dirty="0">
                        <a:solidFill>
                          <a:schemeClr val="dk1"/>
                        </a:solidFill>
                        <a:effectLst/>
                        <a:latin typeface="+mn-lt"/>
                        <a:ea typeface="+mn-ea"/>
                        <a:cs typeface="+mn-cs"/>
                      </a:endParaRPr>
                    </a:p>
                  </a:txBody>
                  <a:tcPr marL="90751" marR="90751" marT="0" marB="0" anchor="ctr">
                    <a:solidFill>
                      <a:srgbClr val="008080">
                        <a:alpha val="6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22</a:t>
                      </a:r>
                      <a:endParaRPr lang="en-US" sz="2400" kern="1200" dirty="0">
                        <a:solidFill>
                          <a:schemeClr val="dk1"/>
                        </a:solidFill>
                        <a:effectLst/>
                        <a:latin typeface="+mn-lt"/>
                        <a:ea typeface="+mn-ea"/>
                        <a:cs typeface="+mn-cs"/>
                      </a:endParaRPr>
                    </a:p>
                  </a:txBody>
                  <a:tcPr marL="90751" marR="90751" marT="0" marB="0" anchor="ctr">
                    <a:solidFill>
                      <a:srgbClr val="008080">
                        <a:alpha val="60000"/>
                      </a:srgbClr>
                    </a:solidFill>
                  </a:tcPr>
                </a:tc>
              </a:tr>
              <a:tr h="272251">
                <a:tc>
                  <a:txBody>
                    <a:bodyPr/>
                    <a:lstStyle/>
                    <a:p>
                      <a:pPr marL="0" marR="0" algn="l"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All</a:t>
                      </a:r>
                      <a:endParaRPr lang="en-US" sz="2400" kern="1200" dirty="0">
                        <a:solidFill>
                          <a:schemeClr val="dk1"/>
                        </a:solidFill>
                        <a:effectLst/>
                        <a:latin typeface="+mn-lt"/>
                        <a:ea typeface="+mn-ea"/>
                        <a:cs typeface="+mn-cs"/>
                      </a:endParaRPr>
                    </a:p>
                  </a:txBody>
                  <a:tcPr marL="90751" marR="90751" marT="0" marB="0" anchor="b">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10,333</a:t>
                      </a:r>
                      <a:endParaRPr lang="en-US" sz="2400" kern="1200" dirty="0">
                        <a:solidFill>
                          <a:schemeClr val="dk1"/>
                        </a:solidFill>
                        <a:effectLst/>
                        <a:latin typeface="+mn-lt"/>
                        <a:ea typeface="+mn-ea"/>
                        <a:cs typeface="+mn-cs"/>
                      </a:endParaRPr>
                    </a:p>
                  </a:txBody>
                  <a:tcPr marL="90751" marR="90751" marT="0" marB="0" anchor="ctr">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100</a:t>
                      </a:r>
                      <a:endParaRPr lang="en-US" sz="2400" kern="1200" dirty="0">
                        <a:solidFill>
                          <a:schemeClr val="dk1"/>
                        </a:solidFill>
                        <a:effectLst/>
                        <a:latin typeface="+mn-lt"/>
                        <a:ea typeface="+mn-ea"/>
                        <a:cs typeface="+mn-cs"/>
                      </a:endParaRPr>
                    </a:p>
                  </a:txBody>
                  <a:tcPr marL="90751" marR="90751" marT="0" marB="0" anchor="ctr">
                    <a:solidFill>
                      <a:srgbClr val="008080">
                        <a:alpha val="40000"/>
                      </a:srgbClr>
                    </a:solidFill>
                  </a:tcPr>
                </a:tc>
                <a:tc>
                  <a:txBody>
                    <a:bodyPr/>
                    <a:lstStyle/>
                    <a:p>
                      <a:pPr marL="0" marR="0" algn="ctr" defTabSz="914388"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23</a:t>
                      </a:r>
                      <a:endParaRPr lang="en-US" sz="2400" kern="1200" dirty="0">
                        <a:solidFill>
                          <a:schemeClr val="dk1"/>
                        </a:solidFill>
                        <a:effectLst/>
                        <a:latin typeface="+mn-lt"/>
                        <a:ea typeface="+mn-ea"/>
                        <a:cs typeface="+mn-cs"/>
                      </a:endParaRPr>
                    </a:p>
                  </a:txBody>
                  <a:tcPr marL="90751" marR="90751" marT="0" marB="0" anchor="ctr">
                    <a:solidFill>
                      <a:srgbClr val="008080">
                        <a:alpha val="40000"/>
                      </a:srgbClr>
                    </a:solidFill>
                  </a:tcPr>
                </a:tc>
              </a:tr>
            </a:tbl>
          </a:graphicData>
        </a:graphic>
      </p:graphicFrame>
      <p:sp>
        <p:nvSpPr>
          <p:cNvPr id="4" name="Slide Number Placeholder 3"/>
          <p:cNvSpPr>
            <a:spLocks noGrp="1"/>
          </p:cNvSpPr>
          <p:nvPr>
            <p:ph type="sldNum" sz="quarter" idx="12"/>
          </p:nvPr>
        </p:nvSpPr>
        <p:spPr/>
        <p:txBody>
          <a:bodyPr/>
          <a:lstStyle/>
          <a:p>
            <a:pPr>
              <a:defRPr/>
            </a:pPr>
            <a:fld id="{E7A300AB-937F-4481-A632-4FD8A5E8C01C}" type="slidenum">
              <a:rPr lang="en-US" smtClean="0"/>
              <a:pPr>
                <a:defRPr/>
              </a:pPr>
              <a:t>22</a:t>
            </a:fld>
            <a:endParaRPr lang="en-US"/>
          </a:p>
        </p:txBody>
      </p:sp>
      <p:sp>
        <p:nvSpPr>
          <p:cNvPr id="5" name="Title 1"/>
          <p:cNvSpPr>
            <a:spLocks noGrp="1"/>
          </p:cNvSpPr>
          <p:nvPr>
            <p:ph type="title"/>
          </p:nvPr>
        </p:nvSpPr>
        <p:spPr>
          <a:xfrm>
            <a:off x="2235200" y="76200"/>
            <a:ext cx="9956800" cy="685800"/>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39" tIns="45719" rIns="91439" bIns="45719" numCol="1" anchor="ctr" anchorCtr="0" compatLnSpc="1">
            <a:prstTxWarp prst="textNoShape">
              <a:avLst/>
            </a:prstTxWarp>
          </a:bodyPr>
          <a:lstStyle/>
          <a:p>
            <a:r>
              <a:rPr lang="en-GB" sz="3000" dirty="0"/>
              <a:t>Quality of the Albanian survey </a:t>
            </a:r>
            <a:r>
              <a:rPr lang="en-GB" sz="3000" dirty="0" smtClean="0"/>
              <a:t>outcome</a:t>
            </a:r>
            <a:endParaRPr lang="en-US" sz="3000" dirty="0"/>
          </a:p>
        </p:txBody>
      </p:sp>
      <p:sp>
        <p:nvSpPr>
          <p:cNvPr id="6" name="TextBox 5"/>
          <p:cNvSpPr txBox="1"/>
          <p:nvPr/>
        </p:nvSpPr>
        <p:spPr>
          <a:xfrm>
            <a:off x="508000" y="986135"/>
            <a:ext cx="8229600" cy="461665"/>
          </a:xfrm>
          <a:prstGeom prst="rect">
            <a:avLst/>
          </a:prstGeom>
          <a:noFill/>
        </p:spPr>
        <p:txBody>
          <a:bodyPr wrap="square" rtlCol="0">
            <a:spAutoFit/>
          </a:bodyPr>
          <a:lstStyle/>
          <a:p>
            <a:r>
              <a:rPr lang="en-GB" sz="2400" dirty="0" smtClean="0"/>
              <a:t>Table 6: Time </a:t>
            </a:r>
            <a:r>
              <a:rPr lang="en-GB" sz="2400" dirty="0"/>
              <a:t>when diaries were filled </a:t>
            </a:r>
            <a:r>
              <a:rPr lang="en-GB" sz="2400" dirty="0" smtClean="0"/>
              <a:t>in;</a:t>
            </a:r>
            <a:endParaRPr lang="en-US" sz="3600" dirty="0"/>
          </a:p>
        </p:txBody>
      </p:sp>
    </p:spTree>
    <p:extLst>
      <p:ext uri="{BB962C8B-B14F-4D97-AF65-F5344CB8AC3E}">
        <p14:creationId xmlns="" xmlns:p14="http://schemas.microsoft.com/office/powerpoint/2010/main" val="24787545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Lesson Learned - Influence of ATUS </a:t>
            </a:r>
            <a:endParaRPr lang="en-US" sz="4000" b="1" dirty="0"/>
          </a:p>
        </p:txBody>
      </p:sp>
      <p:sp>
        <p:nvSpPr>
          <p:cNvPr id="3" name="Content Placeholder 2"/>
          <p:cNvSpPr>
            <a:spLocks noGrp="1"/>
          </p:cNvSpPr>
          <p:nvPr>
            <p:ph sz="half" idx="1"/>
          </p:nvPr>
        </p:nvSpPr>
        <p:spPr>
          <a:xfrm>
            <a:off x="838199" y="1825625"/>
            <a:ext cx="8867775" cy="4351338"/>
          </a:xfrm>
        </p:spPr>
        <p:txBody>
          <a:bodyPr>
            <a:normAutofit/>
          </a:bodyPr>
          <a:lstStyle/>
          <a:p>
            <a:pPr lvl="1">
              <a:lnSpc>
                <a:spcPct val="80000"/>
              </a:lnSpc>
              <a:buClr>
                <a:srgbClr val="FFC000"/>
              </a:buClr>
            </a:pPr>
            <a:r>
              <a:rPr lang="en-US" sz="1500" dirty="0"/>
              <a:t>It is clear from policy and related documentation that the results of the TUS have proven useful information in providing clear evidence of the gender gap in unpaid care work and its impacts. </a:t>
            </a:r>
            <a:endParaRPr lang="en-US" sz="1500" dirty="0" smtClean="0"/>
          </a:p>
          <a:p>
            <a:pPr marL="457200" lvl="1" indent="0">
              <a:lnSpc>
                <a:spcPct val="80000"/>
              </a:lnSpc>
              <a:buClr>
                <a:srgbClr val="FFC000"/>
              </a:buClr>
              <a:buNone/>
            </a:pPr>
            <a:endParaRPr lang="en-US" sz="1500" dirty="0"/>
          </a:p>
          <a:p>
            <a:pPr lvl="1">
              <a:lnSpc>
                <a:spcPct val="80000"/>
              </a:lnSpc>
              <a:buClr>
                <a:srgbClr val="FFC000"/>
              </a:buClr>
            </a:pPr>
            <a:r>
              <a:rPr lang="en-US" sz="1500" dirty="0"/>
              <a:t>The government is using the data to justify introducing more social services, including child care and elderly care, as part of its strategy to empower women economically through increased participation in the labor force</a:t>
            </a:r>
            <a:r>
              <a:rPr lang="en-US" sz="1500" dirty="0" smtClean="0"/>
              <a:t>.</a:t>
            </a:r>
          </a:p>
          <a:p>
            <a:pPr marL="457200" lvl="1" indent="0">
              <a:lnSpc>
                <a:spcPct val="80000"/>
              </a:lnSpc>
              <a:buClr>
                <a:srgbClr val="FFC000"/>
              </a:buClr>
              <a:buNone/>
            </a:pPr>
            <a:endParaRPr lang="en-US" sz="1500" dirty="0"/>
          </a:p>
          <a:p>
            <a:pPr lvl="1">
              <a:lnSpc>
                <a:spcPct val="80000"/>
              </a:lnSpc>
              <a:buClr>
                <a:srgbClr val="FFC000"/>
              </a:buClr>
            </a:pPr>
            <a:r>
              <a:rPr lang="en-US" sz="1500" dirty="0"/>
              <a:t>Improving engagement between producers and users of the TUS could increase the quality of future time use surveys through a clearer understanding of data needs and the types of information that would best shed light on policy </a:t>
            </a:r>
            <a:r>
              <a:rPr lang="en-US" sz="1500" dirty="0" smtClean="0"/>
              <a:t>issues</a:t>
            </a:r>
          </a:p>
          <a:p>
            <a:pPr lvl="1">
              <a:lnSpc>
                <a:spcPct val="80000"/>
              </a:lnSpc>
              <a:buClr>
                <a:srgbClr val="FFC000"/>
              </a:buClr>
            </a:pPr>
            <a:endParaRPr lang="en-US" sz="1500" dirty="0"/>
          </a:p>
          <a:p>
            <a:pPr lvl="1">
              <a:lnSpc>
                <a:spcPct val="80000"/>
              </a:lnSpc>
              <a:buClr>
                <a:srgbClr val="FFC000"/>
              </a:buClr>
            </a:pPr>
            <a:r>
              <a:rPr lang="en-US" sz="1500" dirty="0"/>
              <a:t>Gender analysis and systematic gender mainstreaming of policies across sectors is a relatively new obligation for government and development partners. It is at an early stage, and capacity development and monitoring are needed to ensure gender analysis and mainstreaming of policies takes place</a:t>
            </a:r>
            <a:r>
              <a:rPr lang="en-US" sz="1500" dirty="0" smtClean="0"/>
              <a:t>.</a:t>
            </a:r>
          </a:p>
          <a:p>
            <a:pPr marL="457200" lvl="1" indent="0">
              <a:lnSpc>
                <a:spcPct val="80000"/>
              </a:lnSpc>
              <a:buClr>
                <a:srgbClr val="FFC000"/>
              </a:buClr>
              <a:buNone/>
            </a:pPr>
            <a:endParaRPr lang="en-US" sz="1500" dirty="0"/>
          </a:p>
          <a:p>
            <a:pPr lvl="1">
              <a:lnSpc>
                <a:spcPct val="80000"/>
              </a:lnSpc>
              <a:buClr>
                <a:srgbClr val="FFC000"/>
              </a:buClr>
            </a:pPr>
            <a:r>
              <a:rPr lang="en-US" sz="1500" dirty="0"/>
              <a:t>The link between time use survey findings and government policy is evident in several strategic documents</a:t>
            </a:r>
          </a:p>
        </p:txBody>
      </p:sp>
    </p:spTree>
    <p:extLst>
      <p:ext uri="{BB962C8B-B14F-4D97-AF65-F5344CB8AC3E}">
        <p14:creationId xmlns="" xmlns:p14="http://schemas.microsoft.com/office/powerpoint/2010/main" val="31691214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Documents proving usefulness of TUS</a:t>
            </a:r>
            <a:endParaRPr lang="en-US" sz="4000" b="1" dirty="0"/>
          </a:p>
        </p:txBody>
      </p:sp>
      <p:sp>
        <p:nvSpPr>
          <p:cNvPr id="3" name="Content Placeholder 2"/>
          <p:cNvSpPr>
            <a:spLocks noGrp="1"/>
          </p:cNvSpPr>
          <p:nvPr>
            <p:ph sz="half" idx="1"/>
          </p:nvPr>
        </p:nvSpPr>
        <p:spPr>
          <a:xfrm>
            <a:off x="838199" y="1825625"/>
            <a:ext cx="8886825" cy="4351338"/>
          </a:xfrm>
        </p:spPr>
        <p:txBody>
          <a:bodyPr>
            <a:normAutofit/>
          </a:bodyPr>
          <a:lstStyle/>
          <a:p>
            <a:pPr lvl="1">
              <a:buClr>
                <a:srgbClr val="FFC000"/>
              </a:buClr>
              <a:buFont typeface="Wingdings" panose="05000000000000000000" pitchFamily="2" charset="2"/>
              <a:buChar char="§"/>
            </a:pPr>
            <a:r>
              <a:rPr lang="en-US" sz="1500" dirty="0"/>
              <a:t>The National Strategy and Action Plan for Gender Equality 2016-2020, the third of its kind in Albania, sets out the government’s priorities for achieving gender equality. </a:t>
            </a:r>
            <a:endParaRPr lang="en-US" sz="1500" dirty="0" smtClean="0"/>
          </a:p>
          <a:p>
            <a:pPr lvl="1">
              <a:buClr>
                <a:srgbClr val="FFC000"/>
              </a:buClr>
              <a:buFont typeface="Wingdings" panose="05000000000000000000" pitchFamily="2" charset="2"/>
              <a:buChar char="§"/>
            </a:pPr>
            <a:endParaRPr lang="en-US" sz="1500" dirty="0"/>
          </a:p>
          <a:p>
            <a:pPr lvl="1">
              <a:buClr>
                <a:srgbClr val="FFC000"/>
              </a:buClr>
              <a:buFont typeface="Wingdings" panose="05000000000000000000" pitchFamily="2" charset="2"/>
              <a:buChar char="§"/>
            </a:pPr>
            <a:r>
              <a:rPr lang="en-US" sz="1500" dirty="0"/>
              <a:t>The strategy has four goals, the first of which is the economic empowerment of women and men. Objectives include increasing participation of women in the labor market and reducing women’s unpaid domestic work (including care work) by increasing access to services such as nurseries, kindergartens, and services for the elderly. The percentage of time women and men spend on unpaid work is one of the indicators identified for monitoring the national strategy. To capture this data, INSTAT will need to conduct a TUS every 10 years</a:t>
            </a:r>
            <a:r>
              <a:rPr lang="en-US" sz="1500" dirty="0" smtClean="0"/>
              <a:t>.</a:t>
            </a:r>
          </a:p>
          <a:p>
            <a:pPr marL="457200" lvl="1" indent="0">
              <a:buClr>
                <a:srgbClr val="FFC000"/>
              </a:buClr>
              <a:buNone/>
            </a:pPr>
            <a:endParaRPr lang="en-US" sz="1500" dirty="0"/>
          </a:p>
          <a:p>
            <a:pPr lvl="1">
              <a:buClr>
                <a:srgbClr val="FFC000"/>
              </a:buClr>
              <a:buFont typeface="Wingdings" panose="05000000000000000000" pitchFamily="2" charset="2"/>
              <a:buChar char="§"/>
            </a:pPr>
            <a:r>
              <a:rPr lang="en-US" sz="1500" dirty="0"/>
              <a:t>In 2015, Albania revised its Labor Code to include maternity and paternity leave entitlements for both partners/spouses for the first time. The code provides up to four months’ unpaid leave for a mother or father of a child between birth and age six, and leave can be split over time but may not be less than one week. The employer reserves the right to transfer the parental leave for up to six months due to operational reasons.13 This may be evidence of an indirect link to the findings from the TUS data, as well as a shift towards introducing policies that are standard for EU countries</a:t>
            </a:r>
          </a:p>
        </p:txBody>
      </p:sp>
    </p:spTree>
    <p:extLst>
      <p:ext uri="{BB962C8B-B14F-4D97-AF65-F5344CB8AC3E}">
        <p14:creationId xmlns="" xmlns:p14="http://schemas.microsoft.com/office/powerpoint/2010/main" val="158628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Lesson learned</a:t>
            </a:r>
            <a:endParaRPr lang="en-US" b="1" dirty="0"/>
          </a:p>
        </p:txBody>
      </p:sp>
      <p:sp>
        <p:nvSpPr>
          <p:cNvPr id="3" name="Content Placeholder 2"/>
          <p:cNvSpPr>
            <a:spLocks noGrp="1"/>
          </p:cNvSpPr>
          <p:nvPr>
            <p:ph sz="half" idx="1"/>
          </p:nvPr>
        </p:nvSpPr>
        <p:spPr>
          <a:xfrm>
            <a:off x="866774" y="1825625"/>
            <a:ext cx="8753475" cy="4351338"/>
          </a:xfrm>
        </p:spPr>
        <p:txBody>
          <a:bodyPr>
            <a:normAutofit fontScale="55000" lnSpcReduction="20000"/>
          </a:bodyPr>
          <a:lstStyle/>
          <a:p>
            <a:pPr lvl="1">
              <a:buClr>
                <a:srgbClr val="FFC000"/>
              </a:buClr>
              <a:buFont typeface="Wingdings" panose="05000000000000000000" pitchFamily="2" charset="2"/>
              <a:buChar char="§"/>
            </a:pPr>
            <a:r>
              <a:rPr lang="en-US" sz="3200" dirty="0"/>
              <a:t>For the first time  we had quantitative data on gender differences with a very unequal time distribution especially for the unpaid work</a:t>
            </a:r>
          </a:p>
          <a:p>
            <a:pPr marL="457200" lvl="1" indent="0">
              <a:buClr>
                <a:srgbClr val="FFC000"/>
              </a:buClr>
              <a:buNone/>
            </a:pPr>
            <a:endParaRPr lang="en-US" sz="3200" dirty="0"/>
          </a:p>
          <a:p>
            <a:pPr lvl="1">
              <a:buClr>
                <a:srgbClr val="FFC000"/>
              </a:buClr>
              <a:buFont typeface="Wingdings" panose="05000000000000000000" pitchFamily="2" charset="2"/>
              <a:buChar char="§"/>
            </a:pPr>
            <a:r>
              <a:rPr lang="en-US" sz="3200" dirty="0"/>
              <a:t>In the next TUS, INSTAT will include use of the computers and social networking</a:t>
            </a:r>
          </a:p>
          <a:p>
            <a:pPr marL="457200" lvl="1" indent="0">
              <a:buClr>
                <a:srgbClr val="FFC000"/>
              </a:buClr>
              <a:buNone/>
            </a:pPr>
            <a:endParaRPr lang="en-US" sz="3200" dirty="0"/>
          </a:p>
          <a:p>
            <a:pPr lvl="1">
              <a:buClr>
                <a:srgbClr val="FFC000"/>
              </a:buClr>
              <a:buFont typeface="Wingdings" panose="05000000000000000000" pitchFamily="2" charset="2"/>
              <a:buChar char="§"/>
            </a:pPr>
            <a:r>
              <a:rPr lang="en-US" sz="3200" dirty="0"/>
              <a:t>A light diary </a:t>
            </a:r>
            <a:r>
              <a:rPr lang="en-US" sz="3200" dirty="0" smtClean="0"/>
              <a:t>is considered to be used </a:t>
            </a:r>
            <a:endParaRPr lang="en-US" sz="3200" dirty="0"/>
          </a:p>
          <a:p>
            <a:pPr lvl="1">
              <a:buClr>
                <a:srgbClr val="FFC000"/>
              </a:buClr>
              <a:buFont typeface="Wingdings" panose="05000000000000000000" pitchFamily="2" charset="2"/>
              <a:buChar char="§"/>
            </a:pPr>
            <a:endParaRPr lang="en-US" sz="3200" dirty="0"/>
          </a:p>
          <a:p>
            <a:pPr lvl="1">
              <a:buClr>
                <a:srgbClr val="FFC000"/>
              </a:buClr>
              <a:buFont typeface="Wingdings" panose="05000000000000000000" pitchFamily="2" charset="2"/>
              <a:buChar char="§"/>
            </a:pPr>
            <a:r>
              <a:rPr lang="en-US" sz="3200" dirty="0"/>
              <a:t>Inadequate use of existing data – TUS offers a rich source of information to be further analyzed</a:t>
            </a:r>
          </a:p>
          <a:p>
            <a:pPr lvl="1">
              <a:buClr>
                <a:srgbClr val="FFC000"/>
              </a:buClr>
              <a:buFont typeface="Wingdings" panose="05000000000000000000" pitchFamily="2" charset="2"/>
              <a:buChar char="§"/>
            </a:pPr>
            <a:endParaRPr lang="en-US" sz="3200" dirty="0"/>
          </a:p>
          <a:p>
            <a:pPr lvl="1">
              <a:buClr>
                <a:srgbClr val="FFC000"/>
              </a:buClr>
              <a:buFont typeface="Wingdings" panose="05000000000000000000" pitchFamily="2" charset="2"/>
              <a:buChar char="§"/>
            </a:pPr>
            <a:r>
              <a:rPr lang="en-US" sz="3200" dirty="0"/>
              <a:t>Sustainability - Lack of systematic data collection on gender inequality because of the high cost of conducting stand alone surveys such as time use survey. </a:t>
            </a:r>
          </a:p>
          <a:p>
            <a:pPr lvl="1">
              <a:buClr>
                <a:srgbClr val="FFC000"/>
              </a:buClr>
              <a:buFont typeface="Wingdings" panose="05000000000000000000" pitchFamily="2" charset="2"/>
              <a:buChar char="§"/>
            </a:pPr>
            <a:endParaRPr lang="en-US" sz="3200" dirty="0"/>
          </a:p>
          <a:p>
            <a:pPr lvl="1">
              <a:buClr>
                <a:srgbClr val="FFC000"/>
              </a:buClr>
              <a:buFont typeface="Wingdings" panose="05000000000000000000" pitchFamily="2" charset="2"/>
              <a:buChar char="§"/>
            </a:pPr>
            <a:r>
              <a:rPr lang="en-US" sz="3200" dirty="0"/>
              <a:t>A better coordination between users and producers is needed. </a:t>
            </a:r>
          </a:p>
          <a:p>
            <a:pPr lvl="1">
              <a:buClr>
                <a:srgbClr val="FFC000"/>
              </a:buClr>
              <a:buFont typeface="Wingdings" panose="05000000000000000000" pitchFamily="2" charset="2"/>
              <a:buChar char="§"/>
            </a:pPr>
            <a:endParaRPr lang="en-US" sz="3200" dirty="0"/>
          </a:p>
          <a:p>
            <a:pPr lvl="1">
              <a:buClr>
                <a:srgbClr val="FFC000"/>
              </a:buClr>
              <a:buFont typeface="Wingdings" panose="05000000000000000000" pitchFamily="2" charset="2"/>
              <a:buChar char="§"/>
            </a:pPr>
            <a:r>
              <a:rPr lang="en-US" sz="3200" dirty="0"/>
              <a:t>Different household bases surveys collect data on the same topic, but there are differences in their methodologies - need to harmonize the methodology for the common topics.</a:t>
            </a:r>
          </a:p>
          <a:p>
            <a:pPr lvl="1">
              <a:buClr>
                <a:srgbClr val="FFC000"/>
              </a:buClr>
              <a:buFont typeface="Wingdings" panose="05000000000000000000" pitchFamily="2" charset="2"/>
              <a:buChar char="§"/>
            </a:pPr>
            <a:endParaRPr lang="en-US" dirty="0"/>
          </a:p>
          <a:p>
            <a:pPr lvl="1">
              <a:buClr>
                <a:srgbClr val="FFC000"/>
              </a:buClr>
              <a:buFont typeface="Wingdings" panose="05000000000000000000" pitchFamily="2" charset="2"/>
              <a:buChar char="§"/>
            </a:pPr>
            <a:endParaRPr lang="en-US" dirty="0"/>
          </a:p>
          <a:p>
            <a:pPr lvl="1">
              <a:buClr>
                <a:srgbClr val="FFC000"/>
              </a:buClr>
              <a:buFont typeface="Wingdings" panose="05000000000000000000" pitchFamily="2" charset="2"/>
              <a:buChar char="§"/>
            </a:pPr>
            <a:endParaRPr lang="en-US" dirty="0" smtClean="0"/>
          </a:p>
          <a:p>
            <a:pPr lvl="1">
              <a:buClr>
                <a:srgbClr val="FFC000"/>
              </a:buClr>
              <a:buFont typeface="Wingdings" panose="05000000000000000000" pitchFamily="2" charset="2"/>
              <a:buChar char="§"/>
            </a:pPr>
            <a:endParaRPr lang="en-US" dirty="0"/>
          </a:p>
          <a:p>
            <a:endParaRPr lang="en-US" dirty="0"/>
          </a:p>
        </p:txBody>
      </p:sp>
    </p:spTree>
    <p:extLst>
      <p:ext uri="{BB962C8B-B14F-4D97-AF65-F5344CB8AC3E}">
        <p14:creationId xmlns="" xmlns:p14="http://schemas.microsoft.com/office/powerpoint/2010/main" val="16841406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0" y="1600203"/>
            <a:ext cx="8331200" cy="3276598"/>
          </a:xfrm>
        </p:spPr>
        <p:txBody>
          <a:bodyPr anchor="ctr" anchorCtr="0">
            <a:normAutofit/>
          </a:bodyPr>
          <a:lstStyle/>
          <a:p>
            <a:pPr marL="0" indent="0" algn="ctr">
              <a:buNone/>
            </a:pPr>
            <a:r>
              <a:rPr lang="en-US" sz="4000" dirty="0" smtClean="0"/>
              <a:t>Thank you for your kind attention !</a:t>
            </a:r>
            <a:endParaRPr lang="en-US" sz="4000" dirty="0"/>
          </a:p>
        </p:txBody>
      </p:sp>
      <p:sp>
        <p:nvSpPr>
          <p:cNvPr id="4" name="Slide Number Placeholder 3"/>
          <p:cNvSpPr>
            <a:spLocks noGrp="1"/>
          </p:cNvSpPr>
          <p:nvPr>
            <p:ph type="sldNum" sz="quarter" idx="12"/>
          </p:nvPr>
        </p:nvSpPr>
        <p:spPr/>
        <p:txBody>
          <a:bodyPr/>
          <a:lstStyle/>
          <a:p>
            <a:pPr>
              <a:defRPr/>
            </a:pPr>
            <a:fld id="{E7A300AB-937F-4481-A632-4FD8A5E8C01C}" type="slidenum">
              <a:rPr lang="en-US" smtClean="0"/>
              <a:pPr>
                <a:defRPr/>
              </a:pPr>
              <a:t>26</a:t>
            </a:fld>
            <a:endParaRPr lang="en-US"/>
          </a:p>
        </p:txBody>
      </p:sp>
    </p:spTree>
    <p:extLst>
      <p:ext uri="{BB962C8B-B14F-4D97-AF65-F5344CB8AC3E}">
        <p14:creationId xmlns="" xmlns:p14="http://schemas.microsoft.com/office/powerpoint/2010/main" val="2976567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Albanian Time Use Survey “ATUS”</a:t>
            </a:r>
            <a:endParaRPr lang="en-US" dirty="0"/>
          </a:p>
        </p:txBody>
      </p:sp>
      <p:sp>
        <p:nvSpPr>
          <p:cNvPr id="3" name="Content Placeholder 2"/>
          <p:cNvSpPr>
            <a:spLocks noGrp="1"/>
          </p:cNvSpPr>
          <p:nvPr>
            <p:ph sz="half" idx="1"/>
          </p:nvPr>
        </p:nvSpPr>
        <p:spPr>
          <a:xfrm>
            <a:off x="838199" y="1825625"/>
            <a:ext cx="9515475" cy="4351338"/>
          </a:xfrm>
        </p:spPr>
        <p:txBody>
          <a:bodyPr>
            <a:normAutofit/>
          </a:bodyPr>
          <a:lstStyle/>
          <a:p>
            <a:pPr>
              <a:buClr>
                <a:srgbClr val="FFC000"/>
              </a:buClr>
              <a:buSzPct val="150000"/>
            </a:pPr>
            <a:r>
              <a:rPr lang="en-US" dirty="0"/>
              <a:t>Main objectives:</a:t>
            </a:r>
          </a:p>
          <a:p>
            <a:pPr lvl="1">
              <a:buClr>
                <a:srgbClr val="FFC000"/>
              </a:buClr>
              <a:buFont typeface="Wingdings" panose="05000000000000000000" pitchFamily="2" charset="2"/>
              <a:buChar char="§"/>
            </a:pPr>
            <a:r>
              <a:rPr lang="en-US" sz="2000" dirty="0" smtClean="0"/>
              <a:t>To </a:t>
            </a:r>
            <a:r>
              <a:rPr lang="en-US" sz="2000" dirty="0"/>
              <a:t>measure the amount of time spent by the Albanian population on different activities;</a:t>
            </a:r>
          </a:p>
          <a:p>
            <a:pPr lvl="1">
              <a:buClr>
                <a:srgbClr val="FFC000"/>
              </a:buClr>
              <a:buFont typeface="Wingdings" panose="05000000000000000000" pitchFamily="2" charset="2"/>
              <a:buChar char="§"/>
            </a:pPr>
            <a:endParaRPr lang="en-US" sz="2000" dirty="0"/>
          </a:p>
          <a:p>
            <a:pPr lvl="1">
              <a:buClr>
                <a:srgbClr val="FFC000"/>
              </a:buClr>
              <a:buFont typeface="Wingdings" panose="05000000000000000000" pitchFamily="2" charset="2"/>
              <a:buChar char="§"/>
            </a:pPr>
            <a:r>
              <a:rPr lang="en-US" sz="2000" dirty="0"/>
              <a:t>To identify gender differences in time use patterns with special focus on paid and unpaid work activities;</a:t>
            </a:r>
          </a:p>
          <a:p>
            <a:pPr lvl="1">
              <a:buClr>
                <a:srgbClr val="FFC000"/>
              </a:buClr>
              <a:buFont typeface="Wingdings" panose="05000000000000000000" pitchFamily="2" charset="2"/>
              <a:buChar char="§"/>
            </a:pPr>
            <a:endParaRPr lang="en-US" sz="2000" dirty="0"/>
          </a:p>
          <a:p>
            <a:pPr lvl="1">
              <a:buClr>
                <a:srgbClr val="FFC000"/>
              </a:buClr>
              <a:buFont typeface="Wingdings" panose="05000000000000000000" pitchFamily="2" charset="2"/>
              <a:buChar char="§"/>
            </a:pPr>
            <a:r>
              <a:rPr lang="en-US" sz="2000" dirty="0"/>
              <a:t>To carry out the survey in full accordance with the EU’s guidelines and specifications in order to provide comparable statistics on the use of time;</a:t>
            </a:r>
          </a:p>
          <a:p>
            <a:pPr lvl="1">
              <a:buClr>
                <a:srgbClr val="FFC000"/>
              </a:buClr>
              <a:buFont typeface="Wingdings" panose="05000000000000000000" pitchFamily="2" charset="2"/>
              <a:buChar char="§"/>
            </a:pPr>
            <a:endParaRPr lang="en-US" sz="2000" dirty="0"/>
          </a:p>
          <a:p>
            <a:pPr lvl="1">
              <a:buClr>
                <a:srgbClr val="FFC000"/>
              </a:buClr>
              <a:buFont typeface="Wingdings" panose="05000000000000000000" pitchFamily="2" charset="2"/>
              <a:buChar char="§"/>
            </a:pPr>
            <a:r>
              <a:rPr lang="en-US" sz="2000" dirty="0"/>
              <a:t>To create a documented dataset in an accessible and understandable format for the purpose of being used by researchers, academics, and government users: </a:t>
            </a:r>
            <a:r>
              <a:rPr lang="en-US" sz="2000" dirty="0">
                <a:hlinkClick r:id="rId4"/>
              </a:rPr>
              <a:t>http://www.instat.gov.al/en/figures/micro-data/</a:t>
            </a:r>
            <a:r>
              <a:rPr lang="en-US" sz="2000" dirty="0"/>
              <a:t> </a:t>
            </a:r>
          </a:p>
          <a:p>
            <a:endParaRPr lang="en-US" dirty="0"/>
          </a:p>
        </p:txBody>
      </p:sp>
    </p:spTree>
    <p:extLst>
      <p:ext uri="{BB962C8B-B14F-4D97-AF65-F5344CB8AC3E}">
        <p14:creationId xmlns="" xmlns:p14="http://schemas.microsoft.com/office/powerpoint/2010/main" val="36189126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Albanian </a:t>
            </a:r>
            <a:r>
              <a:rPr lang="en-US" b="1" dirty="0" smtClean="0"/>
              <a:t>previous experience in TUS</a:t>
            </a:r>
            <a:endParaRPr lang="en-US" dirty="0"/>
          </a:p>
        </p:txBody>
      </p:sp>
      <p:sp>
        <p:nvSpPr>
          <p:cNvPr id="3" name="Content Placeholder 2"/>
          <p:cNvSpPr>
            <a:spLocks noGrp="1"/>
          </p:cNvSpPr>
          <p:nvPr>
            <p:ph sz="half" idx="1"/>
          </p:nvPr>
        </p:nvSpPr>
        <p:spPr>
          <a:xfrm>
            <a:off x="838199" y="1825625"/>
            <a:ext cx="9515475" cy="4351338"/>
          </a:xfrm>
        </p:spPr>
        <p:txBody>
          <a:bodyPr>
            <a:normAutofit fontScale="92500"/>
          </a:bodyPr>
          <a:lstStyle/>
          <a:p>
            <a:pPr lvl="1">
              <a:lnSpc>
                <a:spcPct val="110000"/>
              </a:lnSpc>
              <a:buClr>
                <a:srgbClr val="FFC000"/>
              </a:buClr>
              <a:buFont typeface="Wingdings" panose="05000000000000000000" pitchFamily="2" charset="2"/>
              <a:buChar char="§"/>
            </a:pPr>
            <a:r>
              <a:rPr lang="en-US" sz="2200" dirty="0" smtClean="0"/>
              <a:t>In 1996 Albania commissioned a pilot Time Use Survey as part of the European Harmonized Project. INSTAT conducted the pilot with fieldwork taking place in November and December of 1996. </a:t>
            </a:r>
          </a:p>
          <a:p>
            <a:pPr lvl="1">
              <a:lnSpc>
                <a:spcPct val="110000"/>
              </a:lnSpc>
              <a:buClr>
                <a:srgbClr val="FFC000"/>
              </a:buClr>
              <a:buFont typeface="Wingdings" panose="05000000000000000000" pitchFamily="2" charset="2"/>
              <a:buChar char="§"/>
            </a:pPr>
            <a:endParaRPr lang="en-US" sz="2200" dirty="0" smtClean="0"/>
          </a:p>
          <a:p>
            <a:pPr lvl="1">
              <a:lnSpc>
                <a:spcPct val="110000"/>
              </a:lnSpc>
              <a:buClr>
                <a:srgbClr val="FFC000"/>
              </a:buClr>
              <a:buFont typeface="Wingdings" panose="05000000000000000000" pitchFamily="2" charset="2"/>
              <a:buChar char="§"/>
            </a:pPr>
            <a:r>
              <a:rPr lang="en-US" sz="2200" dirty="0" smtClean="0"/>
              <a:t>The EUROSTAT specification was used, not only in the Albanian pilot but also in a number of other pilot studies carried out in twelve other countries between 1996 and 1997. </a:t>
            </a:r>
          </a:p>
          <a:p>
            <a:pPr lvl="1">
              <a:lnSpc>
                <a:spcPct val="110000"/>
              </a:lnSpc>
              <a:buClr>
                <a:srgbClr val="FFC000"/>
              </a:buClr>
              <a:buFont typeface="Wingdings" panose="05000000000000000000" pitchFamily="2" charset="2"/>
              <a:buChar char="§"/>
            </a:pPr>
            <a:endParaRPr lang="en-US" sz="2200" dirty="0" smtClean="0"/>
          </a:p>
          <a:p>
            <a:pPr lvl="1">
              <a:lnSpc>
                <a:spcPct val="110000"/>
              </a:lnSpc>
              <a:buClr>
                <a:srgbClr val="FFC000"/>
              </a:buClr>
              <a:buFont typeface="Wingdings" panose="05000000000000000000" pitchFamily="2" charset="2"/>
              <a:buChar char="§"/>
            </a:pPr>
            <a:r>
              <a:rPr lang="en-US" sz="2200" dirty="0" smtClean="0"/>
              <a:t>The sample size was 249 households, 1,013 individuals the response rate was 83%, and survey methodology followed harmonized EU guidelines. In this pilot survey were interviewed household members aged 10 years and over. </a:t>
            </a:r>
          </a:p>
          <a:p>
            <a:endParaRPr lang="en-US" dirty="0"/>
          </a:p>
        </p:txBody>
      </p:sp>
    </p:spTree>
    <p:extLst>
      <p:ext uri="{BB962C8B-B14F-4D97-AF65-F5344CB8AC3E}">
        <p14:creationId xmlns="" xmlns:p14="http://schemas.microsoft.com/office/powerpoint/2010/main" val="3618912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a:t>
            </a:r>
            <a:r>
              <a:rPr lang="en-US" b="1" dirty="0" smtClean="0"/>
              <a:t>METHODOLOGY</a:t>
            </a:r>
            <a:endParaRPr lang="en-US" b="1" dirty="0"/>
          </a:p>
        </p:txBody>
      </p:sp>
      <p:sp>
        <p:nvSpPr>
          <p:cNvPr id="3" name="Content Placeholder 2"/>
          <p:cNvSpPr>
            <a:spLocks noGrp="1"/>
          </p:cNvSpPr>
          <p:nvPr>
            <p:ph sz="half" idx="1"/>
          </p:nvPr>
        </p:nvSpPr>
        <p:spPr>
          <a:xfrm>
            <a:off x="838199" y="1825625"/>
            <a:ext cx="9458326" cy="4351338"/>
          </a:xfrm>
        </p:spPr>
        <p:txBody>
          <a:bodyPr>
            <a:normAutofit/>
          </a:bodyPr>
          <a:lstStyle/>
          <a:p>
            <a:r>
              <a:rPr lang="en-US" dirty="0" smtClean="0"/>
              <a:t>Fieldwork March 2010- February 2011</a:t>
            </a:r>
            <a:endParaRPr lang="en-US" dirty="0"/>
          </a:p>
          <a:p>
            <a:r>
              <a:rPr lang="en-US" dirty="0" smtClean="0"/>
              <a:t>Periodicity: Once </a:t>
            </a:r>
            <a:r>
              <a:rPr lang="en-US" dirty="0"/>
              <a:t>in 10 </a:t>
            </a:r>
            <a:r>
              <a:rPr lang="en-US" dirty="0" smtClean="0"/>
              <a:t>years;</a:t>
            </a:r>
            <a:endParaRPr lang="en-US" dirty="0"/>
          </a:p>
          <a:p>
            <a:r>
              <a:rPr lang="en-US" dirty="0" smtClean="0"/>
              <a:t>ATUS applies </a:t>
            </a:r>
            <a:r>
              <a:rPr lang="en-US" dirty="0"/>
              <a:t>the EUROSTAT </a:t>
            </a:r>
            <a:r>
              <a:rPr lang="en-US" dirty="0" err="1"/>
              <a:t>Harmonised</a:t>
            </a:r>
            <a:r>
              <a:rPr lang="en-US" dirty="0"/>
              <a:t> European time use survey (HETUS) </a:t>
            </a:r>
            <a:r>
              <a:rPr lang="en-US" dirty="0" smtClean="0"/>
              <a:t>guidelines;</a:t>
            </a:r>
          </a:p>
          <a:p>
            <a:r>
              <a:rPr lang="en-US" dirty="0" smtClean="0"/>
              <a:t>Information </a:t>
            </a:r>
            <a:r>
              <a:rPr lang="en-US" dirty="0"/>
              <a:t>on time use is collected by means of a fixed interval (10 minutes) time diary in which the respondents themselves record their use of time for two randomly designated diary </a:t>
            </a:r>
            <a:r>
              <a:rPr lang="en-US" dirty="0" smtClean="0"/>
              <a:t>days</a:t>
            </a:r>
            <a:r>
              <a:rPr lang="en-US" dirty="0" smtClean="0"/>
              <a:t>;</a:t>
            </a:r>
            <a:endParaRPr lang="en-US" dirty="0" smtClean="0"/>
          </a:p>
        </p:txBody>
      </p:sp>
    </p:spTree>
    <p:extLst>
      <p:ext uri="{BB962C8B-B14F-4D97-AF65-F5344CB8AC3E}">
        <p14:creationId xmlns="" xmlns:p14="http://schemas.microsoft.com/office/powerpoint/2010/main" val="2311846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Diary</a:t>
            </a:r>
            <a:endParaRPr lang="en-US" dirty="0"/>
          </a:p>
        </p:txBody>
      </p:sp>
      <p:sp>
        <p:nvSpPr>
          <p:cNvPr id="3" name="Content Placeholder 2"/>
          <p:cNvSpPr>
            <a:spLocks noGrp="1"/>
          </p:cNvSpPr>
          <p:nvPr>
            <p:ph sz="half" idx="1"/>
          </p:nvPr>
        </p:nvSpPr>
        <p:spPr>
          <a:xfrm>
            <a:off x="838200" y="1825625"/>
            <a:ext cx="8648700" cy="4351338"/>
          </a:xfrm>
        </p:spPr>
        <p:txBody>
          <a:bodyPr/>
          <a:lstStyle/>
          <a:p>
            <a:r>
              <a:rPr lang="en-US" dirty="0" smtClean="0"/>
              <a:t>Records </a:t>
            </a:r>
            <a:r>
              <a:rPr lang="en-US" dirty="0"/>
              <a:t>a main activity, a possible parallel or simultaneous activity, where the activity takes place, the means of transport and the presence of other persons. </a:t>
            </a:r>
            <a:endParaRPr lang="en-US" dirty="0" smtClean="0"/>
          </a:p>
          <a:p>
            <a:r>
              <a:rPr lang="en-US" dirty="0" smtClean="0"/>
              <a:t>The </a:t>
            </a:r>
            <a:r>
              <a:rPr lang="en-US" dirty="0"/>
              <a:t>respondents were interviewed according to two questionnaires concerning household and individual circumstances</a:t>
            </a:r>
            <a:r>
              <a:rPr lang="en-US" dirty="0" smtClean="0"/>
              <a:t>.</a:t>
            </a:r>
          </a:p>
          <a:p>
            <a:r>
              <a:rPr lang="en-US" dirty="0"/>
              <a:t>Two diary days, a weekday and a weekend day, representing the time </a:t>
            </a:r>
            <a:r>
              <a:rPr lang="en-US" dirty="0" smtClean="0"/>
              <a:t>period;</a:t>
            </a:r>
          </a:p>
          <a:p>
            <a:endParaRPr lang="en-US" dirty="0" smtClean="0"/>
          </a:p>
          <a:p>
            <a:endParaRPr lang="en-US" dirty="0"/>
          </a:p>
        </p:txBody>
      </p:sp>
    </p:spTree>
    <p:extLst>
      <p:ext uri="{BB962C8B-B14F-4D97-AF65-F5344CB8AC3E}">
        <p14:creationId xmlns="" xmlns:p14="http://schemas.microsoft.com/office/powerpoint/2010/main" val="2326439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HETUS activity classification</a:t>
            </a:r>
          </a:p>
        </p:txBody>
      </p:sp>
      <p:sp>
        <p:nvSpPr>
          <p:cNvPr id="3" name="Content Placeholder 2"/>
          <p:cNvSpPr>
            <a:spLocks noGrp="1"/>
          </p:cNvSpPr>
          <p:nvPr>
            <p:ph sz="half" idx="1"/>
          </p:nvPr>
        </p:nvSpPr>
        <p:spPr>
          <a:xfrm>
            <a:off x="838200" y="1825625"/>
            <a:ext cx="8496300" cy="4351338"/>
          </a:xfrm>
        </p:spPr>
        <p:txBody>
          <a:bodyPr>
            <a:normAutofit lnSpcReduction="10000"/>
          </a:bodyPr>
          <a:lstStyle/>
          <a:p>
            <a:r>
              <a:rPr lang="en-US" dirty="0" smtClean="0"/>
              <a:t>10 </a:t>
            </a:r>
            <a:r>
              <a:rPr lang="en-US" dirty="0"/>
              <a:t>activity </a:t>
            </a:r>
            <a:r>
              <a:rPr lang="en-US" dirty="0" smtClean="0"/>
              <a:t>types : </a:t>
            </a:r>
          </a:p>
          <a:p>
            <a:pPr lvl="1"/>
            <a:r>
              <a:rPr lang="en-US" dirty="0" smtClean="0"/>
              <a:t>personal </a:t>
            </a:r>
            <a:r>
              <a:rPr lang="en-US" dirty="0"/>
              <a:t>care; </a:t>
            </a:r>
            <a:endParaRPr lang="en-US" dirty="0" smtClean="0"/>
          </a:p>
          <a:p>
            <a:pPr lvl="1"/>
            <a:r>
              <a:rPr lang="en-US" dirty="0" smtClean="0"/>
              <a:t>employment </a:t>
            </a:r>
            <a:r>
              <a:rPr lang="en-US" dirty="0"/>
              <a:t>and paid work</a:t>
            </a:r>
            <a:r>
              <a:rPr lang="en-US" dirty="0" smtClean="0"/>
              <a:t>;</a:t>
            </a:r>
          </a:p>
          <a:p>
            <a:pPr lvl="1"/>
            <a:r>
              <a:rPr lang="en-US" dirty="0" smtClean="0"/>
              <a:t>study</a:t>
            </a:r>
            <a:r>
              <a:rPr lang="en-US" dirty="0"/>
              <a:t>; </a:t>
            </a:r>
            <a:endParaRPr lang="en-US" dirty="0" smtClean="0"/>
          </a:p>
          <a:p>
            <a:pPr lvl="1"/>
            <a:r>
              <a:rPr lang="en-US" dirty="0" smtClean="0"/>
              <a:t>household </a:t>
            </a:r>
            <a:r>
              <a:rPr lang="en-US" dirty="0"/>
              <a:t>and family care; </a:t>
            </a:r>
            <a:endParaRPr lang="en-US" dirty="0" smtClean="0"/>
          </a:p>
          <a:p>
            <a:pPr lvl="1"/>
            <a:r>
              <a:rPr lang="en-US" dirty="0" smtClean="0"/>
              <a:t>social </a:t>
            </a:r>
            <a:r>
              <a:rPr lang="en-US" dirty="0"/>
              <a:t>life and </a:t>
            </a:r>
            <a:r>
              <a:rPr lang="en-US" dirty="0" smtClean="0"/>
              <a:t> entertainment;</a:t>
            </a:r>
          </a:p>
          <a:p>
            <a:pPr lvl="1"/>
            <a:r>
              <a:rPr lang="en-US" dirty="0" smtClean="0"/>
              <a:t>sports </a:t>
            </a:r>
            <a:r>
              <a:rPr lang="en-US" dirty="0"/>
              <a:t>and outdoor activities; </a:t>
            </a:r>
            <a:endParaRPr lang="en-US" dirty="0" smtClean="0"/>
          </a:p>
          <a:p>
            <a:pPr lvl="1"/>
            <a:r>
              <a:rPr lang="en-US" dirty="0" smtClean="0"/>
              <a:t>hobbies </a:t>
            </a:r>
            <a:r>
              <a:rPr lang="en-US" dirty="0"/>
              <a:t>and computing; </a:t>
            </a:r>
            <a:endParaRPr lang="en-US" dirty="0" smtClean="0"/>
          </a:p>
          <a:p>
            <a:pPr lvl="1"/>
            <a:r>
              <a:rPr lang="en-US" dirty="0" smtClean="0"/>
              <a:t>mass </a:t>
            </a:r>
            <a:r>
              <a:rPr lang="en-US" dirty="0"/>
              <a:t>media</a:t>
            </a:r>
            <a:r>
              <a:rPr lang="en-US" dirty="0" smtClean="0"/>
              <a:t>;</a:t>
            </a:r>
          </a:p>
          <a:p>
            <a:pPr lvl="1"/>
            <a:r>
              <a:rPr lang="en-US" dirty="0" smtClean="0"/>
              <a:t>travel ;</a:t>
            </a:r>
          </a:p>
          <a:p>
            <a:pPr lvl="1"/>
            <a:r>
              <a:rPr lang="en-US" dirty="0" smtClean="0"/>
              <a:t>and </a:t>
            </a:r>
            <a:r>
              <a:rPr lang="en-US" dirty="0"/>
              <a:t>unspecified time </a:t>
            </a:r>
            <a:r>
              <a:rPr lang="en-US" dirty="0" smtClean="0"/>
              <a:t>use.</a:t>
            </a:r>
            <a:endParaRPr lang="en-US" dirty="0"/>
          </a:p>
        </p:txBody>
      </p:sp>
    </p:spTree>
    <p:extLst>
      <p:ext uri="{BB962C8B-B14F-4D97-AF65-F5344CB8AC3E}">
        <p14:creationId xmlns="" xmlns:p14="http://schemas.microsoft.com/office/powerpoint/2010/main" val="2666357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Sample</a:t>
            </a:r>
          </a:p>
        </p:txBody>
      </p:sp>
      <p:sp>
        <p:nvSpPr>
          <p:cNvPr id="3" name="Content Placeholder 2"/>
          <p:cNvSpPr>
            <a:spLocks noGrp="1"/>
          </p:cNvSpPr>
          <p:nvPr>
            <p:ph sz="half" idx="1"/>
          </p:nvPr>
        </p:nvSpPr>
        <p:spPr>
          <a:xfrm>
            <a:off x="838199" y="1825625"/>
            <a:ext cx="9734551" cy="4351338"/>
          </a:xfrm>
        </p:spPr>
        <p:txBody>
          <a:bodyPr/>
          <a:lstStyle/>
          <a:p>
            <a:r>
              <a:rPr lang="en-US" dirty="0"/>
              <a:t>The 2010-11 TUS is based on a representative probability sample of 2,250 households. </a:t>
            </a:r>
            <a:endParaRPr lang="en-US" dirty="0" smtClean="0"/>
          </a:p>
          <a:p>
            <a:r>
              <a:rPr lang="en-US" sz="3200" dirty="0" smtClean="0"/>
              <a:t>Sampling </a:t>
            </a:r>
            <a:r>
              <a:rPr lang="en-US" sz="3200" dirty="0"/>
              <a:t>frame- </a:t>
            </a:r>
            <a:r>
              <a:rPr lang="en-US" dirty="0"/>
              <a:t>Enumeration Area defined in Population and Housing Census 2001 </a:t>
            </a:r>
          </a:p>
          <a:p>
            <a:pPr marL="342900" indent="-342900"/>
            <a:r>
              <a:rPr lang="en-US" dirty="0" smtClean="0"/>
              <a:t>Sample unit : The </a:t>
            </a:r>
            <a:r>
              <a:rPr lang="en-US" dirty="0"/>
              <a:t>survey covers the Albanian population 10 years and older. </a:t>
            </a:r>
            <a:endParaRPr lang="en-US" sz="2600" dirty="0"/>
          </a:p>
          <a:p>
            <a:r>
              <a:rPr lang="en-US" dirty="0" smtClean="0"/>
              <a:t>Each </a:t>
            </a:r>
            <a:r>
              <a:rPr lang="en-US" dirty="0"/>
              <a:t>household </a:t>
            </a:r>
            <a:r>
              <a:rPr lang="en-US" dirty="0" smtClean="0"/>
              <a:t>member, was </a:t>
            </a:r>
            <a:r>
              <a:rPr lang="en-US" dirty="0"/>
              <a:t>asked to fill in the individual questionnaire and two time diaries</a:t>
            </a:r>
            <a:r>
              <a:rPr lang="en-US" dirty="0" smtClean="0"/>
              <a:t>.</a:t>
            </a:r>
            <a:endParaRPr lang="en-US" dirty="0"/>
          </a:p>
          <a:p>
            <a:endParaRPr lang="en-US" dirty="0"/>
          </a:p>
        </p:txBody>
      </p:sp>
    </p:spTree>
    <p:extLst>
      <p:ext uri="{BB962C8B-B14F-4D97-AF65-F5344CB8AC3E}">
        <p14:creationId xmlns="" xmlns:p14="http://schemas.microsoft.com/office/powerpoint/2010/main" val="3030707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ATUS database</a:t>
            </a:r>
            <a:endParaRPr lang="en-US" b="1" dirty="0"/>
          </a:p>
        </p:txBody>
      </p:sp>
      <p:sp>
        <p:nvSpPr>
          <p:cNvPr id="3" name="Content Placeholder 2"/>
          <p:cNvSpPr>
            <a:spLocks noGrp="1"/>
          </p:cNvSpPr>
          <p:nvPr>
            <p:ph sz="half" idx="1"/>
          </p:nvPr>
        </p:nvSpPr>
        <p:spPr>
          <a:xfrm>
            <a:off x="866774" y="1825625"/>
            <a:ext cx="8753475" cy="4351338"/>
          </a:xfrm>
        </p:spPr>
        <p:txBody>
          <a:bodyPr>
            <a:normAutofit/>
          </a:bodyPr>
          <a:lstStyle/>
          <a:p>
            <a:pPr>
              <a:buClr>
                <a:srgbClr val="FFC000"/>
              </a:buClr>
              <a:buSzPct val="150000"/>
            </a:pPr>
            <a:r>
              <a:rPr lang="en-GB" b="1" dirty="0"/>
              <a:t>Coding: </a:t>
            </a:r>
            <a:endParaRPr lang="en-US" dirty="0"/>
          </a:p>
          <a:p>
            <a:pPr lvl="1">
              <a:buClr>
                <a:srgbClr val="FFC000"/>
              </a:buClr>
              <a:buFont typeface="Wingdings" panose="05000000000000000000" pitchFamily="2" charset="2"/>
              <a:buChar char="§"/>
            </a:pPr>
            <a:r>
              <a:rPr lang="en-GB" dirty="0"/>
              <a:t>Diaries - coded at INSTAT </a:t>
            </a:r>
          </a:p>
          <a:p>
            <a:pPr lvl="1">
              <a:buClr>
                <a:srgbClr val="FFC000"/>
              </a:buClr>
              <a:buFont typeface="Wingdings" panose="05000000000000000000" pitchFamily="2" charset="2"/>
              <a:buChar char="§"/>
            </a:pPr>
            <a:r>
              <a:rPr lang="en-GB" dirty="0"/>
              <a:t>Classification - </a:t>
            </a:r>
            <a:r>
              <a:rPr lang="en-GB" i="1" dirty="0"/>
              <a:t>Activity coding list 2008 (ACL2008), </a:t>
            </a:r>
            <a:r>
              <a:rPr lang="en-GB" dirty="0"/>
              <a:t>a slightly modified HETUS activity code system </a:t>
            </a:r>
          </a:p>
          <a:p>
            <a:pPr lvl="1">
              <a:buClr>
                <a:srgbClr val="FFC000"/>
              </a:buClr>
              <a:buFont typeface="Wingdings" panose="05000000000000000000" pitchFamily="2" charset="2"/>
              <a:buChar char="§"/>
            </a:pPr>
            <a:endParaRPr lang="en-GB" b="1" dirty="0"/>
          </a:p>
          <a:p>
            <a:pPr lvl="0">
              <a:buClr>
                <a:srgbClr val="FFC000"/>
              </a:buClr>
              <a:buSzPct val="150000"/>
            </a:pPr>
            <a:r>
              <a:rPr lang="en-GB" b="1" dirty="0"/>
              <a:t>Data processing: </a:t>
            </a:r>
            <a:endParaRPr lang="en-US" dirty="0"/>
          </a:p>
          <a:p>
            <a:pPr lvl="1">
              <a:buClr>
                <a:srgbClr val="FFC000"/>
              </a:buClr>
              <a:buFont typeface="Wingdings" panose="05000000000000000000" pitchFamily="2" charset="2"/>
              <a:buChar char="§"/>
            </a:pPr>
            <a:r>
              <a:rPr lang="en-GB" dirty="0"/>
              <a:t>Data Entry - in Basic Visio 2005 application</a:t>
            </a:r>
          </a:p>
          <a:p>
            <a:pPr lvl="1">
              <a:buClr>
                <a:srgbClr val="FFC000"/>
              </a:buClr>
              <a:buFont typeface="Wingdings" panose="05000000000000000000" pitchFamily="2" charset="2"/>
              <a:buChar char="§"/>
            </a:pPr>
            <a:r>
              <a:rPr lang="en-GB" dirty="0"/>
              <a:t>Data processing - SPSS software</a:t>
            </a:r>
          </a:p>
          <a:p>
            <a:pPr lvl="1">
              <a:buClr>
                <a:srgbClr val="FFC000"/>
              </a:buClr>
              <a:buFont typeface="Wingdings" panose="05000000000000000000" pitchFamily="2" charset="2"/>
              <a:buChar char="§"/>
            </a:pPr>
            <a:r>
              <a:rPr lang="en-GB" dirty="0"/>
              <a:t>Weights and calibration - SAS software</a:t>
            </a:r>
            <a:endParaRPr lang="en-US" dirty="0"/>
          </a:p>
          <a:p>
            <a:endParaRPr lang="en-US" dirty="0"/>
          </a:p>
        </p:txBody>
      </p:sp>
    </p:spTree>
    <p:extLst>
      <p:ext uri="{BB962C8B-B14F-4D97-AF65-F5344CB8AC3E}">
        <p14:creationId xmlns="" xmlns:p14="http://schemas.microsoft.com/office/powerpoint/2010/main" val="1928416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269</TotalTime>
  <Words>1975</Words>
  <Application>Microsoft Office PowerPoint</Application>
  <PresentationFormat>Custom</PresentationFormat>
  <Paragraphs>424</Paragraphs>
  <Slides>26</Slides>
  <Notes>20</Notes>
  <HiddenSlides>0</HiddenSlides>
  <MMClips>0</MMClips>
  <ScaleCrop>false</ScaleCrop>
  <HeadingPairs>
    <vt:vector size="4" baseType="variant">
      <vt:variant>
        <vt:lpstr>Theme</vt:lpstr>
      </vt:variant>
      <vt:variant>
        <vt:i4>3</vt:i4>
      </vt:variant>
      <vt:variant>
        <vt:lpstr>Slide Titles</vt:lpstr>
      </vt:variant>
      <vt:variant>
        <vt:i4>26</vt:i4>
      </vt:variant>
    </vt:vector>
  </HeadingPairs>
  <TitlesOfParts>
    <vt:vector size="29" baseType="lpstr">
      <vt:lpstr>Tema de Office</vt:lpstr>
      <vt:lpstr>1_Custom Design</vt:lpstr>
      <vt:lpstr>Custom Design</vt:lpstr>
      <vt:lpstr>Slide 1</vt:lpstr>
      <vt:lpstr>Slide 2</vt:lpstr>
      <vt:lpstr>Albanian Time Use Survey “ATUS”</vt:lpstr>
      <vt:lpstr>Albanian previous experience in TUS</vt:lpstr>
      <vt:lpstr> METHODOLOGY</vt:lpstr>
      <vt:lpstr>Diary</vt:lpstr>
      <vt:lpstr>The HETUS activity classification</vt:lpstr>
      <vt:lpstr>Sample</vt:lpstr>
      <vt:lpstr>ATUS database</vt:lpstr>
      <vt:lpstr>Illustration of the information from TUS</vt:lpstr>
      <vt:lpstr>Time Use Survey 2000-2011</vt:lpstr>
      <vt:lpstr>Slide 12</vt:lpstr>
      <vt:lpstr>Slide 13</vt:lpstr>
      <vt:lpstr>Slide 14</vt:lpstr>
      <vt:lpstr>Slide 15</vt:lpstr>
      <vt:lpstr>Slide 16</vt:lpstr>
      <vt:lpstr>Quality of the Albanian survey outcome 1</vt:lpstr>
      <vt:lpstr>Quality of the Albanian survey outcome 2</vt:lpstr>
      <vt:lpstr>Quality of the Albanian survey outcome.</vt:lpstr>
      <vt:lpstr>Quality of the Albanian survey outcome</vt:lpstr>
      <vt:lpstr>Quality of the Albanian survey outcome.</vt:lpstr>
      <vt:lpstr>Quality of the Albanian survey outcome</vt:lpstr>
      <vt:lpstr>Lesson Learned - Influence of ATUS </vt:lpstr>
      <vt:lpstr>Documents proving usefulness of TUS</vt:lpstr>
      <vt:lpstr>Lesson learned</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 Cuevas</dc:creator>
  <cp:lastModifiedBy>user</cp:lastModifiedBy>
  <cp:revision>58</cp:revision>
  <cp:lastPrinted>2018-09-07T13:06:48Z</cp:lastPrinted>
  <dcterms:created xsi:type="dcterms:W3CDTF">2018-08-20T21:50:05Z</dcterms:created>
  <dcterms:modified xsi:type="dcterms:W3CDTF">2018-09-11T10:13:37Z</dcterms:modified>
</cp:coreProperties>
</file>