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72" r:id="rId3"/>
    <p:sldId id="278" r:id="rId4"/>
    <p:sldId id="264" r:id="rId5"/>
    <p:sldId id="273" r:id="rId6"/>
    <p:sldId id="258" r:id="rId7"/>
    <p:sldId id="263" r:id="rId8"/>
    <p:sldId id="277" r:id="rId9"/>
    <p:sldId id="262" r:id="rId10"/>
    <p:sldId id="276" r:id="rId11"/>
    <p:sldId id="270" r:id="rId12"/>
    <p:sldId id="275" r:id="rId13"/>
    <p:sldId id="271"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yn Amaro" initials="EA"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4CC5"/>
    <a:srgbClr val="DD61CF"/>
    <a:srgbClr val="FF2ABE"/>
    <a:srgbClr val="FF5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51" autoAdjust="0"/>
    <p:restoredTop sz="93956" autoAdjust="0"/>
  </p:normalViewPr>
  <p:slideViewPr>
    <p:cSldViewPr snapToGrid="0">
      <p:cViewPr varScale="1">
        <p:scale>
          <a:sx n="42" d="100"/>
          <a:sy n="42" d="100"/>
        </p:scale>
        <p:origin x="36" y="456"/>
      </p:cViewPr>
      <p:guideLst/>
    </p:cSldViewPr>
  </p:slideViewPr>
  <p:notesTextViewPr>
    <p:cViewPr>
      <p:scale>
        <a:sx n="1" d="1"/>
        <a:sy n="1" d="1"/>
      </p:scale>
      <p:origin x="0" y="0"/>
    </p:cViewPr>
  </p:notesTextViewPr>
  <p:sorterViewPr>
    <p:cViewPr>
      <p:scale>
        <a:sx n="82" d="100"/>
        <a:sy n="82" d="100"/>
      </p:scale>
      <p:origin x="0" y="-708"/>
    </p:cViewPr>
  </p:sorterViewPr>
  <p:notesViewPr>
    <p:cSldViewPr snapToGrid="0">
      <p:cViewPr>
        <p:scale>
          <a:sx n="100" d="100"/>
          <a:sy n="100" d="100"/>
        </p:scale>
        <p:origin x="162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3"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3"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Franklin Gothic Medium" panose="020B0603020102020204" pitchFamily="34" charset="0"/>
                <a:ea typeface="+mn-ea"/>
                <a:cs typeface="+mn-cs"/>
              </a:defRPr>
            </a:pPr>
            <a:r>
              <a:rPr lang="en-US" sz="2400" b="1" dirty="0">
                <a:latin typeface="Franklin Gothic Medium" panose="020B0603020102020204" pitchFamily="34" charset="0"/>
              </a:rPr>
              <a:t>Hours Spent on Household Chores Every Day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Franklin Gothic Medium" panose="020B06030201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4DA4FD"/>
              </a:solidFill>
              <a:ln>
                <a:noFill/>
              </a:ln>
              <a:effectLst/>
            </c:spPr>
            <c:extLst>
              <c:ext xmlns:c16="http://schemas.microsoft.com/office/drawing/2014/chart" uri="{C3380CC4-5D6E-409C-BE32-E72D297353CC}">
                <c16:uniqueId val="{00000001-8BC2-7A48-80B5-17E24BAE5E92}"/>
              </c:ext>
            </c:extLst>
          </c:dPt>
          <c:dPt>
            <c:idx val="1"/>
            <c:invertIfNegative val="0"/>
            <c:bubble3D val="0"/>
            <c:spPr>
              <a:solidFill>
                <a:srgbClr val="FD46E7"/>
              </a:solidFill>
              <a:ln>
                <a:noFill/>
              </a:ln>
              <a:effectLst/>
            </c:spPr>
            <c:extLst>
              <c:ext xmlns:c16="http://schemas.microsoft.com/office/drawing/2014/chart" uri="{C3380CC4-5D6E-409C-BE32-E72D297353CC}">
                <c16:uniqueId val="{00000003-8BC2-7A48-80B5-17E24BAE5E92}"/>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Sheet1!$C$3:$D$3</c:f>
              <c:strCache>
                <c:ptCount val="2"/>
                <c:pt idx="0">
                  <c:v>Boys 5-14</c:v>
                </c:pt>
                <c:pt idx="1">
                  <c:v>Girls 5-14 </c:v>
                </c:pt>
              </c:strCache>
            </c:strRef>
          </c:cat>
          <c:val>
            <c:numRef>
              <c:f>Sheet1!$C$4:$D$4</c:f>
              <c:numCache>
                <c:formatCode>General</c:formatCode>
                <c:ptCount val="2"/>
                <c:pt idx="0">
                  <c:v>390</c:v>
                </c:pt>
                <c:pt idx="1">
                  <c:v>550</c:v>
                </c:pt>
              </c:numCache>
            </c:numRef>
          </c:val>
          <c:extLst>
            <c:ext xmlns:c16="http://schemas.microsoft.com/office/drawing/2014/chart" uri="{C3380CC4-5D6E-409C-BE32-E72D297353CC}">
              <c16:uniqueId val="{00000004-8BC2-7A48-80B5-17E24BAE5E92}"/>
            </c:ext>
          </c:extLst>
        </c:ser>
        <c:dLbls>
          <c:showLegendKey val="0"/>
          <c:showVal val="0"/>
          <c:showCatName val="0"/>
          <c:showSerName val="0"/>
          <c:showPercent val="0"/>
          <c:showBubbleSize val="0"/>
        </c:dLbls>
        <c:gapWidth val="217"/>
        <c:overlap val="-88"/>
        <c:axId val="946970672"/>
        <c:axId val="946972992"/>
      </c:barChart>
      <c:catAx>
        <c:axId val="94697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46972992"/>
        <c:crosses val="autoZero"/>
        <c:auto val="1"/>
        <c:lblAlgn val="ctr"/>
        <c:lblOffset val="100"/>
        <c:noMultiLvlLbl val="0"/>
      </c:catAx>
      <c:valAx>
        <c:axId val="946972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Hours</a:t>
                </a:r>
                <a:r>
                  <a:rPr lang="en-US" sz="1800" baseline="0"/>
                  <a:t> Spent (Millions)</a:t>
                </a:r>
                <a:endParaRPr lang="en-US" sz="180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46970672"/>
        <c:crosses val="autoZero"/>
        <c:crossBetween val="between"/>
      </c:valAx>
      <c:spPr>
        <a:noFill/>
        <a:ln>
          <a:solidFill>
            <a:schemeClr val="lt1">
              <a:hueOff val="0"/>
              <a:satOff val="0"/>
              <a:lumOff val="0"/>
              <a:alpha val="34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Percentage of girls aged 5-14</a:t>
            </a:r>
            <a:r>
              <a:rPr lang="en-US" b="1" baseline="0" dirty="0"/>
              <a:t> who spend 14+ hours per week on household chores</a:t>
            </a: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 1</c:v>
                </c:pt>
              </c:strCache>
            </c:strRef>
          </c:tx>
          <c:spPr>
            <a:solidFill>
              <a:schemeClr val="accent1"/>
            </a:solidFill>
            <a:ln>
              <a:noFill/>
            </a:ln>
            <a:effectLst/>
          </c:spPr>
          <c:invertIfNegative val="0"/>
          <c:cat>
            <c:strRef>
              <c:f>Sheet1!$A$2:$A$6</c:f>
              <c:strCache>
                <c:ptCount val="5"/>
                <c:pt idx="0">
                  <c:v>Somalia</c:v>
                </c:pt>
                <c:pt idx="1">
                  <c:v>Ethiopia</c:v>
                </c:pt>
                <c:pt idx="2">
                  <c:v>Rwanda</c:v>
                </c:pt>
                <c:pt idx="3">
                  <c:v>Mozambique</c:v>
                </c:pt>
                <c:pt idx="4">
                  <c:v>Yemen</c:v>
                </c:pt>
              </c:strCache>
            </c:strRef>
          </c:cat>
          <c:val>
            <c:numRef>
              <c:f>Sheet1!$B$2:$B$6</c:f>
              <c:numCache>
                <c:formatCode>General</c:formatCode>
                <c:ptCount val="5"/>
                <c:pt idx="0">
                  <c:v>64</c:v>
                </c:pt>
                <c:pt idx="1">
                  <c:v>56</c:v>
                </c:pt>
                <c:pt idx="2">
                  <c:v>48</c:v>
                </c:pt>
                <c:pt idx="3">
                  <c:v>38</c:v>
                </c:pt>
                <c:pt idx="4">
                  <c:v>34</c:v>
                </c:pt>
              </c:numCache>
            </c:numRef>
          </c:val>
          <c:extLst>
            <c:ext xmlns:c16="http://schemas.microsoft.com/office/drawing/2014/chart" uri="{C3380CC4-5D6E-409C-BE32-E72D297353CC}">
              <c16:uniqueId val="{00000000-E3E6-4D3B-9578-EC55C42939D5}"/>
            </c:ext>
          </c:extLst>
        </c:ser>
        <c:dLbls>
          <c:showLegendKey val="0"/>
          <c:showVal val="0"/>
          <c:showCatName val="0"/>
          <c:showSerName val="0"/>
          <c:showPercent val="0"/>
          <c:showBubbleSize val="0"/>
        </c:dLbls>
        <c:gapWidth val="219"/>
        <c:overlap val="-27"/>
        <c:axId val="982490336"/>
        <c:axId val="982492656"/>
      </c:barChart>
      <c:catAx>
        <c:axId val="98249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82492656"/>
        <c:crosses val="autoZero"/>
        <c:auto val="1"/>
        <c:lblAlgn val="ctr"/>
        <c:lblOffset val="100"/>
        <c:noMultiLvlLbl val="0"/>
      </c:catAx>
      <c:valAx>
        <c:axId val="982492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8249033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70"/>
        <c:axId val="982480752"/>
        <c:axId val="912126864"/>
      </c:barChart>
      <c:catAx>
        <c:axId val="982480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912126864"/>
        <c:crosses val="autoZero"/>
        <c:auto val="1"/>
        <c:lblAlgn val="ctr"/>
        <c:lblOffset val="100"/>
        <c:noMultiLvlLbl val="0"/>
      </c:catAx>
      <c:valAx>
        <c:axId val="9121268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982480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sz="2000" b="1" baseline="0" dirty="0"/>
              <a:t>Types of chores performed by girls aged 5-14 </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Sheet1!$C$9</c:f>
              <c:strCache>
                <c:ptCount val="1"/>
                <c:pt idx="0">
                  <c:v>Girls 5-14 </c:v>
                </c:pt>
              </c:strCache>
            </c:strRef>
          </c:tx>
          <c:spPr>
            <a:solidFill>
              <a:srgbClr val="2B16AA"/>
            </a:solidFill>
            <a:ln>
              <a:noFill/>
            </a:ln>
            <a:effectLst/>
          </c:spPr>
          <c:invertIfNegative val="0"/>
          <c:cat>
            <c:strRef>
              <c:f>Sheet1!$B$10:$B$15</c:f>
              <c:strCache>
                <c:ptCount val="6"/>
                <c:pt idx="0">
                  <c:v>Cooking and Cleaning </c:v>
                </c:pt>
                <c:pt idx="1">
                  <c:v>Shopping </c:v>
                </c:pt>
                <c:pt idx="2">
                  <c:v>Fetching Water or Firewood </c:v>
                </c:pt>
                <c:pt idx="3">
                  <c:v>Washing Clothes</c:v>
                </c:pt>
                <c:pt idx="4">
                  <c:v>Caring for Children </c:v>
                </c:pt>
                <c:pt idx="5">
                  <c:v>Other Household Tasks </c:v>
                </c:pt>
              </c:strCache>
            </c:strRef>
          </c:cat>
          <c:val>
            <c:numRef>
              <c:f>Sheet1!$C$10:$C$15</c:f>
              <c:numCache>
                <c:formatCode>0%</c:formatCode>
                <c:ptCount val="6"/>
                <c:pt idx="0">
                  <c:v>0.64</c:v>
                </c:pt>
                <c:pt idx="1">
                  <c:v>0.5</c:v>
                </c:pt>
                <c:pt idx="2">
                  <c:v>0.46</c:v>
                </c:pt>
                <c:pt idx="3">
                  <c:v>0.45</c:v>
                </c:pt>
                <c:pt idx="4">
                  <c:v>0.43</c:v>
                </c:pt>
                <c:pt idx="5">
                  <c:v>0.31</c:v>
                </c:pt>
              </c:numCache>
            </c:numRef>
          </c:val>
          <c:extLst>
            <c:ext xmlns:c16="http://schemas.microsoft.com/office/drawing/2014/chart" uri="{C3380CC4-5D6E-409C-BE32-E72D297353CC}">
              <c16:uniqueId val="{00000000-8218-6F4B-8B9C-51D63472CFDE}"/>
            </c:ext>
          </c:extLst>
        </c:ser>
        <c:dLbls>
          <c:showLegendKey val="0"/>
          <c:showVal val="0"/>
          <c:showCatName val="0"/>
          <c:showSerName val="0"/>
          <c:showPercent val="0"/>
          <c:showBubbleSize val="0"/>
        </c:dLbls>
        <c:gapWidth val="80"/>
        <c:overlap val="25"/>
        <c:axId val="981793520"/>
        <c:axId val="981833216"/>
      </c:barChart>
      <c:catAx>
        <c:axId val="98179352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cap="none" spc="20" normalizeH="0" baseline="0">
                <a:solidFill>
                  <a:schemeClr val="tx1">
                    <a:lumMod val="65000"/>
                    <a:lumOff val="35000"/>
                  </a:schemeClr>
                </a:solidFill>
                <a:latin typeface="Franklin Gothic Medium" panose="020B0603020102020204" pitchFamily="34" charset="0"/>
                <a:ea typeface="+mn-ea"/>
                <a:cs typeface="+mn-cs"/>
              </a:defRPr>
            </a:pPr>
            <a:endParaRPr lang="en-US"/>
          </a:p>
        </c:txPr>
        <c:crossAx val="981833216"/>
        <c:crosses val="autoZero"/>
        <c:auto val="1"/>
        <c:lblAlgn val="ctr"/>
        <c:lblOffset val="100"/>
        <c:noMultiLvlLbl val="0"/>
      </c:catAx>
      <c:valAx>
        <c:axId val="981833216"/>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spc="20" baseline="0">
                <a:solidFill>
                  <a:schemeClr val="tx1">
                    <a:lumMod val="65000"/>
                    <a:lumOff val="35000"/>
                  </a:schemeClr>
                </a:solidFill>
                <a:latin typeface="Franklin Gothic Medium" panose="020B0603020102020204" pitchFamily="34" charset="0"/>
                <a:ea typeface="+mn-ea"/>
                <a:cs typeface="+mn-cs"/>
              </a:defRPr>
            </a:pPr>
            <a:endParaRPr lang="en-US"/>
          </a:p>
        </c:txPr>
        <c:crossAx val="98179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9421E-6A01-4F47-A019-B3DC8BB73ED2}" type="doc">
      <dgm:prSet loTypeId="urn:microsoft.com/office/officeart/2005/8/layout/pyramid3" loCatId="" qsTypeId="urn:microsoft.com/office/officeart/2005/8/quickstyle/simple1" qsCatId="simple" csTypeId="urn:microsoft.com/office/officeart/2005/8/colors/accent1_2" csCatId="accent1" phldr="1"/>
      <dgm:spPr/>
    </dgm:pt>
    <dgm:pt modelId="{2F38C46C-5FC6-E24F-A418-F6C5B07C1306}">
      <dgm:prSet phldrT="[Text]" custT="1"/>
      <dgm:spPr>
        <a:solidFill>
          <a:schemeClr val="accent1">
            <a:lumMod val="60000"/>
            <a:lumOff val="40000"/>
          </a:schemeClr>
        </a:solidFill>
      </dgm:spPr>
      <dgm:t>
        <a:bodyPr/>
        <a:lstStyle/>
        <a:p>
          <a:r>
            <a:rPr lang="en-US" sz="3000" dirty="0">
              <a:solidFill>
                <a:schemeClr val="bg2">
                  <a:lumMod val="25000"/>
                </a:schemeClr>
              </a:solidFill>
              <a:latin typeface="Franklin Gothic Medium" panose="020B0603020102020204" pitchFamily="34" charset="0"/>
            </a:rPr>
            <a:t>Girls outlook and potential is limited by the types of chores they undertake and the time they spend on chores</a:t>
          </a:r>
          <a:endParaRPr lang="en-US" sz="3000" dirty="0"/>
        </a:p>
      </dgm:t>
    </dgm:pt>
    <dgm:pt modelId="{70FE578B-EE14-5149-BDCB-8B9B10669B04}" type="parTrans" cxnId="{BC605B8D-F740-F54F-945F-B6E5477F8125}">
      <dgm:prSet/>
      <dgm:spPr/>
      <dgm:t>
        <a:bodyPr/>
        <a:lstStyle/>
        <a:p>
          <a:endParaRPr lang="en-US"/>
        </a:p>
      </dgm:t>
    </dgm:pt>
    <dgm:pt modelId="{37531792-87FE-F643-AD1D-7BD6CADD2C84}" type="sibTrans" cxnId="{BC605B8D-F740-F54F-945F-B6E5477F8125}">
      <dgm:prSet/>
      <dgm:spPr/>
      <dgm:t>
        <a:bodyPr/>
        <a:lstStyle/>
        <a:p>
          <a:endParaRPr lang="en-US"/>
        </a:p>
      </dgm:t>
    </dgm:pt>
    <dgm:pt modelId="{6074EF67-3395-8E44-8D95-36A78F3F9802}">
      <dgm:prSet phldrT="[Text]" custT="1"/>
      <dgm:spPr>
        <a:solidFill>
          <a:schemeClr val="accent1">
            <a:lumMod val="40000"/>
            <a:lumOff val="60000"/>
          </a:schemeClr>
        </a:solidFill>
      </dgm:spPr>
      <dgm:t>
        <a:bodyPr/>
        <a:lstStyle/>
        <a:p>
          <a:r>
            <a:rPr lang="en-US" sz="2600" dirty="0">
              <a:solidFill>
                <a:schemeClr val="bg2">
                  <a:lumMod val="25000"/>
                </a:schemeClr>
              </a:solidFill>
              <a:latin typeface="Franklin Gothic Medium" panose="020B0603020102020204" pitchFamily="34" charset="0"/>
            </a:rPr>
            <a:t>Girls’ ability to engage in childhood leisure, build social networks, and focus on school is stymied</a:t>
          </a:r>
          <a:endParaRPr lang="en-US" sz="2600" dirty="0"/>
        </a:p>
      </dgm:t>
    </dgm:pt>
    <dgm:pt modelId="{B69B8BD4-DAB0-D04D-8B14-FD706B4D36CE}" type="parTrans" cxnId="{4813A5AA-9153-5946-AE13-987DFA58AE6A}">
      <dgm:prSet/>
      <dgm:spPr/>
      <dgm:t>
        <a:bodyPr/>
        <a:lstStyle/>
        <a:p>
          <a:endParaRPr lang="en-US"/>
        </a:p>
      </dgm:t>
    </dgm:pt>
    <dgm:pt modelId="{D99146E9-C669-8D4C-9381-DFBAD9508C06}" type="sibTrans" cxnId="{4813A5AA-9153-5946-AE13-987DFA58AE6A}">
      <dgm:prSet/>
      <dgm:spPr/>
      <dgm:t>
        <a:bodyPr/>
        <a:lstStyle/>
        <a:p>
          <a:endParaRPr lang="en-US"/>
        </a:p>
      </dgm:t>
    </dgm:pt>
    <dgm:pt modelId="{91AD75A0-6647-E44D-9DDD-C674509E57AF}">
      <dgm:prSet phldrT="[Text]" custT="1"/>
      <dgm:spPr>
        <a:solidFill>
          <a:schemeClr val="accent1">
            <a:lumMod val="20000"/>
            <a:lumOff val="80000"/>
          </a:schemeClr>
        </a:solidFill>
      </dgm:spPr>
      <dgm:t>
        <a:bodyPr/>
        <a:lstStyle/>
        <a:p>
          <a:pPr algn="ctr"/>
          <a:endParaRPr lang="en-US" sz="2000" dirty="0"/>
        </a:p>
      </dgm:t>
    </dgm:pt>
    <dgm:pt modelId="{359BBCCF-9A6A-A74D-A4FF-3C6C7F54BB14}" type="parTrans" cxnId="{7CA86CA6-B779-6C46-B21B-9EB9DDD2B4CE}">
      <dgm:prSet/>
      <dgm:spPr/>
      <dgm:t>
        <a:bodyPr/>
        <a:lstStyle/>
        <a:p>
          <a:endParaRPr lang="en-US"/>
        </a:p>
      </dgm:t>
    </dgm:pt>
    <dgm:pt modelId="{890216BD-42A7-054B-B8C2-8C665B99121B}" type="sibTrans" cxnId="{7CA86CA6-B779-6C46-B21B-9EB9DDD2B4CE}">
      <dgm:prSet/>
      <dgm:spPr/>
      <dgm:t>
        <a:bodyPr/>
        <a:lstStyle/>
        <a:p>
          <a:endParaRPr lang="en-US"/>
        </a:p>
      </dgm:t>
    </dgm:pt>
    <dgm:pt modelId="{26AC65B6-7FA7-0047-B80B-6C0743E7A987}" type="pres">
      <dgm:prSet presAssocID="{B229421E-6A01-4F47-A019-B3DC8BB73ED2}" presName="Name0" presStyleCnt="0">
        <dgm:presLayoutVars>
          <dgm:dir/>
          <dgm:animLvl val="lvl"/>
          <dgm:resizeHandles val="exact"/>
        </dgm:presLayoutVars>
      </dgm:prSet>
      <dgm:spPr/>
    </dgm:pt>
    <dgm:pt modelId="{3094BE25-7B5E-B14B-9C8E-D56FA3F4322B}" type="pres">
      <dgm:prSet presAssocID="{2F38C46C-5FC6-E24F-A418-F6C5B07C1306}" presName="Name8" presStyleCnt="0"/>
      <dgm:spPr/>
    </dgm:pt>
    <dgm:pt modelId="{09F889DB-3144-4943-B2D3-CCE10EC1360B}" type="pres">
      <dgm:prSet presAssocID="{2F38C46C-5FC6-E24F-A418-F6C5B07C1306}" presName="level" presStyleLbl="node1" presStyleIdx="0" presStyleCnt="3" custLinFactNeighborX="-12573" custLinFactNeighborY="-2379">
        <dgm:presLayoutVars>
          <dgm:chMax val="1"/>
          <dgm:bulletEnabled val="1"/>
        </dgm:presLayoutVars>
      </dgm:prSet>
      <dgm:spPr/>
    </dgm:pt>
    <dgm:pt modelId="{B6AB6D75-2A6C-984C-B84A-5315085E0473}" type="pres">
      <dgm:prSet presAssocID="{2F38C46C-5FC6-E24F-A418-F6C5B07C1306}" presName="levelTx" presStyleLbl="revTx" presStyleIdx="0" presStyleCnt="0">
        <dgm:presLayoutVars>
          <dgm:chMax val="1"/>
          <dgm:bulletEnabled val="1"/>
        </dgm:presLayoutVars>
      </dgm:prSet>
      <dgm:spPr/>
    </dgm:pt>
    <dgm:pt modelId="{3E944A74-74B5-3E4A-ABD2-F6E6E4B5C8DD}" type="pres">
      <dgm:prSet presAssocID="{6074EF67-3395-8E44-8D95-36A78F3F9802}" presName="Name8" presStyleCnt="0"/>
      <dgm:spPr/>
    </dgm:pt>
    <dgm:pt modelId="{761B4918-4F5D-6041-B6C1-267BDD6E7C89}" type="pres">
      <dgm:prSet presAssocID="{6074EF67-3395-8E44-8D95-36A78F3F9802}" presName="level" presStyleLbl="node1" presStyleIdx="1" presStyleCnt="3">
        <dgm:presLayoutVars>
          <dgm:chMax val="1"/>
          <dgm:bulletEnabled val="1"/>
        </dgm:presLayoutVars>
      </dgm:prSet>
      <dgm:spPr/>
    </dgm:pt>
    <dgm:pt modelId="{01C69AC8-FB22-F046-B0F7-44C37C95D5D9}" type="pres">
      <dgm:prSet presAssocID="{6074EF67-3395-8E44-8D95-36A78F3F9802}" presName="levelTx" presStyleLbl="revTx" presStyleIdx="0" presStyleCnt="0">
        <dgm:presLayoutVars>
          <dgm:chMax val="1"/>
          <dgm:bulletEnabled val="1"/>
        </dgm:presLayoutVars>
      </dgm:prSet>
      <dgm:spPr/>
    </dgm:pt>
    <dgm:pt modelId="{9919C686-A31E-9041-8DC6-3110C84A6C92}" type="pres">
      <dgm:prSet presAssocID="{91AD75A0-6647-E44D-9DDD-C674509E57AF}" presName="Name8" presStyleCnt="0"/>
      <dgm:spPr/>
    </dgm:pt>
    <dgm:pt modelId="{70A264F1-F2F0-624D-8B13-EF372390FA37}" type="pres">
      <dgm:prSet presAssocID="{91AD75A0-6647-E44D-9DDD-C674509E57AF}" presName="level" presStyleLbl="node1" presStyleIdx="2" presStyleCnt="3">
        <dgm:presLayoutVars>
          <dgm:chMax val="1"/>
          <dgm:bulletEnabled val="1"/>
        </dgm:presLayoutVars>
      </dgm:prSet>
      <dgm:spPr/>
    </dgm:pt>
    <dgm:pt modelId="{5001AD68-2681-3344-B4AB-3C3803769A36}" type="pres">
      <dgm:prSet presAssocID="{91AD75A0-6647-E44D-9DDD-C674509E57AF}" presName="levelTx" presStyleLbl="revTx" presStyleIdx="0" presStyleCnt="0">
        <dgm:presLayoutVars>
          <dgm:chMax val="1"/>
          <dgm:bulletEnabled val="1"/>
        </dgm:presLayoutVars>
      </dgm:prSet>
      <dgm:spPr/>
    </dgm:pt>
  </dgm:ptLst>
  <dgm:cxnLst>
    <dgm:cxn modelId="{4D9C1F1B-B8B8-1244-9479-F6C1ED0784A9}" type="presOf" srcId="{B229421E-6A01-4F47-A019-B3DC8BB73ED2}" destId="{26AC65B6-7FA7-0047-B80B-6C0743E7A987}" srcOrd="0" destOrd="0" presId="urn:microsoft.com/office/officeart/2005/8/layout/pyramid3"/>
    <dgm:cxn modelId="{723CB55A-4B05-C54D-9ABA-AB647EED6F45}" type="presOf" srcId="{91AD75A0-6647-E44D-9DDD-C674509E57AF}" destId="{5001AD68-2681-3344-B4AB-3C3803769A36}" srcOrd="1" destOrd="0" presId="urn:microsoft.com/office/officeart/2005/8/layout/pyramid3"/>
    <dgm:cxn modelId="{6FD4DD81-4D7B-9548-99DE-D3B7F0283EC9}" type="presOf" srcId="{2F38C46C-5FC6-E24F-A418-F6C5B07C1306}" destId="{09F889DB-3144-4943-B2D3-CCE10EC1360B}" srcOrd="0" destOrd="0" presId="urn:microsoft.com/office/officeart/2005/8/layout/pyramid3"/>
    <dgm:cxn modelId="{BC605B8D-F740-F54F-945F-B6E5477F8125}" srcId="{B229421E-6A01-4F47-A019-B3DC8BB73ED2}" destId="{2F38C46C-5FC6-E24F-A418-F6C5B07C1306}" srcOrd="0" destOrd="0" parTransId="{70FE578B-EE14-5149-BDCB-8B9B10669B04}" sibTransId="{37531792-87FE-F643-AD1D-7BD6CADD2C84}"/>
    <dgm:cxn modelId="{8CB69F9A-21E1-F743-8AD0-494E3C21B446}" type="presOf" srcId="{91AD75A0-6647-E44D-9DDD-C674509E57AF}" destId="{70A264F1-F2F0-624D-8B13-EF372390FA37}" srcOrd="0" destOrd="0" presId="urn:microsoft.com/office/officeart/2005/8/layout/pyramid3"/>
    <dgm:cxn modelId="{FF9E19A3-9FB4-E846-9127-0D6CC1CDCD89}" type="presOf" srcId="{6074EF67-3395-8E44-8D95-36A78F3F9802}" destId="{761B4918-4F5D-6041-B6C1-267BDD6E7C89}" srcOrd="0" destOrd="0" presId="urn:microsoft.com/office/officeart/2005/8/layout/pyramid3"/>
    <dgm:cxn modelId="{7CA86CA6-B779-6C46-B21B-9EB9DDD2B4CE}" srcId="{B229421E-6A01-4F47-A019-B3DC8BB73ED2}" destId="{91AD75A0-6647-E44D-9DDD-C674509E57AF}" srcOrd="2" destOrd="0" parTransId="{359BBCCF-9A6A-A74D-A4FF-3C6C7F54BB14}" sibTransId="{890216BD-42A7-054B-B8C2-8C665B99121B}"/>
    <dgm:cxn modelId="{4813A5AA-9153-5946-AE13-987DFA58AE6A}" srcId="{B229421E-6A01-4F47-A019-B3DC8BB73ED2}" destId="{6074EF67-3395-8E44-8D95-36A78F3F9802}" srcOrd="1" destOrd="0" parTransId="{B69B8BD4-DAB0-D04D-8B14-FD706B4D36CE}" sibTransId="{D99146E9-C669-8D4C-9381-DFBAD9508C06}"/>
    <dgm:cxn modelId="{F03E6BB3-4C02-0542-95D0-5BEA44101E15}" type="presOf" srcId="{6074EF67-3395-8E44-8D95-36A78F3F9802}" destId="{01C69AC8-FB22-F046-B0F7-44C37C95D5D9}" srcOrd="1" destOrd="0" presId="urn:microsoft.com/office/officeart/2005/8/layout/pyramid3"/>
    <dgm:cxn modelId="{11FF48C0-D966-124C-8B9E-D91E3B01BA03}" type="presOf" srcId="{2F38C46C-5FC6-E24F-A418-F6C5B07C1306}" destId="{B6AB6D75-2A6C-984C-B84A-5315085E0473}" srcOrd="1" destOrd="0" presId="urn:microsoft.com/office/officeart/2005/8/layout/pyramid3"/>
    <dgm:cxn modelId="{587A3DB0-E7F9-D342-9BBC-890AD5E2DBAE}" type="presParOf" srcId="{26AC65B6-7FA7-0047-B80B-6C0743E7A987}" destId="{3094BE25-7B5E-B14B-9C8E-D56FA3F4322B}" srcOrd="0" destOrd="0" presId="urn:microsoft.com/office/officeart/2005/8/layout/pyramid3"/>
    <dgm:cxn modelId="{99187526-A93A-7D46-9358-2926F704A809}" type="presParOf" srcId="{3094BE25-7B5E-B14B-9C8E-D56FA3F4322B}" destId="{09F889DB-3144-4943-B2D3-CCE10EC1360B}" srcOrd="0" destOrd="0" presId="urn:microsoft.com/office/officeart/2005/8/layout/pyramid3"/>
    <dgm:cxn modelId="{926FDA96-C4A8-7648-B7BF-104EF47D5A17}" type="presParOf" srcId="{3094BE25-7B5E-B14B-9C8E-D56FA3F4322B}" destId="{B6AB6D75-2A6C-984C-B84A-5315085E0473}" srcOrd="1" destOrd="0" presId="urn:microsoft.com/office/officeart/2005/8/layout/pyramid3"/>
    <dgm:cxn modelId="{A5F12915-1CE1-E947-87F9-AA265DAA59BC}" type="presParOf" srcId="{26AC65B6-7FA7-0047-B80B-6C0743E7A987}" destId="{3E944A74-74B5-3E4A-ABD2-F6E6E4B5C8DD}" srcOrd="1" destOrd="0" presId="urn:microsoft.com/office/officeart/2005/8/layout/pyramid3"/>
    <dgm:cxn modelId="{AF43DFC3-7F54-2940-BEC7-54764EE074D6}" type="presParOf" srcId="{3E944A74-74B5-3E4A-ABD2-F6E6E4B5C8DD}" destId="{761B4918-4F5D-6041-B6C1-267BDD6E7C89}" srcOrd="0" destOrd="0" presId="urn:microsoft.com/office/officeart/2005/8/layout/pyramid3"/>
    <dgm:cxn modelId="{39EEF0F0-F623-6F42-A1CB-CA122B8C88C2}" type="presParOf" srcId="{3E944A74-74B5-3E4A-ABD2-F6E6E4B5C8DD}" destId="{01C69AC8-FB22-F046-B0F7-44C37C95D5D9}" srcOrd="1" destOrd="0" presId="urn:microsoft.com/office/officeart/2005/8/layout/pyramid3"/>
    <dgm:cxn modelId="{E06ADD81-BDB7-214A-B137-4DF7A04CD572}" type="presParOf" srcId="{26AC65B6-7FA7-0047-B80B-6C0743E7A987}" destId="{9919C686-A31E-9041-8DC6-3110C84A6C92}" srcOrd="2" destOrd="0" presId="urn:microsoft.com/office/officeart/2005/8/layout/pyramid3"/>
    <dgm:cxn modelId="{82B5BA9B-03F2-B044-873F-A179DBFE7100}" type="presParOf" srcId="{9919C686-A31E-9041-8DC6-3110C84A6C92}" destId="{70A264F1-F2F0-624D-8B13-EF372390FA37}" srcOrd="0" destOrd="0" presId="urn:microsoft.com/office/officeart/2005/8/layout/pyramid3"/>
    <dgm:cxn modelId="{9EB9B782-F1E1-9740-8C21-D962E0DDBA60}" type="presParOf" srcId="{9919C686-A31E-9041-8DC6-3110C84A6C92}" destId="{5001AD68-2681-3344-B4AB-3C3803769A36}"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49EB043-E01B-45CD-974A-02240D4E873F}" type="doc">
      <dgm:prSet loTypeId="urn:microsoft.com/office/officeart/2005/8/layout/chevron1" loCatId="process" qsTypeId="urn:microsoft.com/office/officeart/2005/8/quickstyle/simple1" qsCatId="simple" csTypeId="urn:microsoft.com/office/officeart/2005/8/colors/accent1_2" csCatId="accent1" phldr="1"/>
      <dgm:spPr/>
    </dgm:pt>
    <dgm:pt modelId="{BDA4A2C1-3364-4F99-A9F2-29406A92C5EA}">
      <dgm:prSet phldrT="[Text]"/>
      <dgm:spPr/>
      <dgm:t>
        <a:bodyPr/>
        <a:lstStyle/>
        <a:p>
          <a:r>
            <a:rPr lang="en-US" dirty="0"/>
            <a:t>Review of methods and country practices on children’s time use data collection</a:t>
          </a:r>
        </a:p>
      </dgm:t>
    </dgm:pt>
    <dgm:pt modelId="{895D502B-52E3-4D97-BBBA-392313D4DF4C}" type="parTrans" cxnId="{2C5B77FF-8383-4D13-86E0-D0C8C6630EFC}">
      <dgm:prSet/>
      <dgm:spPr/>
      <dgm:t>
        <a:bodyPr/>
        <a:lstStyle/>
        <a:p>
          <a:endParaRPr lang="en-US"/>
        </a:p>
      </dgm:t>
    </dgm:pt>
    <dgm:pt modelId="{F6E510A2-EC4F-4BC5-9C4B-44E8C4233EE7}" type="sibTrans" cxnId="{2C5B77FF-8383-4D13-86E0-D0C8C6630EFC}">
      <dgm:prSet/>
      <dgm:spPr/>
      <dgm:t>
        <a:bodyPr/>
        <a:lstStyle/>
        <a:p>
          <a:endParaRPr lang="en-US"/>
        </a:p>
      </dgm:t>
    </dgm:pt>
    <dgm:pt modelId="{C7476D8A-54E6-46FF-BDD7-91B12630520B}">
      <dgm:prSet phldrT="[Text]"/>
      <dgm:spPr/>
      <dgm:t>
        <a:bodyPr/>
        <a:lstStyle/>
        <a:p>
          <a:r>
            <a:rPr lang="en-US" dirty="0"/>
            <a:t>Qualitative testing &amp; Piloting </a:t>
          </a:r>
        </a:p>
      </dgm:t>
    </dgm:pt>
    <dgm:pt modelId="{2390C5A7-9BBD-4E55-B880-5C3B4A403504}" type="parTrans" cxnId="{1E74F9DC-C05C-4B7D-8DC0-77BC513A739D}">
      <dgm:prSet/>
      <dgm:spPr/>
      <dgm:t>
        <a:bodyPr/>
        <a:lstStyle/>
        <a:p>
          <a:endParaRPr lang="en-US"/>
        </a:p>
      </dgm:t>
    </dgm:pt>
    <dgm:pt modelId="{CB49BE7E-BCA7-4611-A51D-C3496C115B3D}" type="sibTrans" cxnId="{1E74F9DC-C05C-4B7D-8DC0-77BC513A739D}">
      <dgm:prSet/>
      <dgm:spPr/>
      <dgm:t>
        <a:bodyPr/>
        <a:lstStyle/>
        <a:p>
          <a:endParaRPr lang="en-US"/>
        </a:p>
      </dgm:t>
    </dgm:pt>
    <dgm:pt modelId="{8E03130B-6257-4FDB-8357-097299C9BD44}">
      <dgm:prSet phldrT="[Text]"/>
      <dgm:spPr/>
      <dgm:t>
        <a:bodyPr/>
        <a:lstStyle/>
        <a:p>
          <a:r>
            <a:rPr lang="en-US" dirty="0"/>
            <a:t>Design of final survey module for inclusion in MICS7</a:t>
          </a:r>
        </a:p>
      </dgm:t>
    </dgm:pt>
    <dgm:pt modelId="{4A768E65-FB59-4990-9D37-9BEB6D6508A3}" type="parTrans" cxnId="{D4997085-88DF-416B-8083-88A321574086}">
      <dgm:prSet/>
      <dgm:spPr/>
      <dgm:t>
        <a:bodyPr/>
        <a:lstStyle/>
        <a:p>
          <a:endParaRPr lang="en-US"/>
        </a:p>
      </dgm:t>
    </dgm:pt>
    <dgm:pt modelId="{22B29D52-D16B-4A08-97A7-1054E93DCED2}" type="sibTrans" cxnId="{D4997085-88DF-416B-8083-88A321574086}">
      <dgm:prSet/>
      <dgm:spPr/>
      <dgm:t>
        <a:bodyPr/>
        <a:lstStyle/>
        <a:p>
          <a:endParaRPr lang="en-US"/>
        </a:p>
      </dgm:t>
    </dgm:pt>
    <dgm:pt modelId="{C0F2B26B-D06E-44E9-AFF5-B8E79235FCF8}" type="pres">
      <dgm:prSet presAssocID="{649EB043-E01B-45CD-974A-02240D4E873F}" presName="Name0" presStyleCnt="0">
        <dgm:presLayoutVars>
          <dgm:dir/>
          <dgm:animLvl val="lvl"/>
          <dgm:resizeHandles val="exact"/>
        </dgm:presLayoutVars>
      </dgm:prSet>
      <dgm:spPr/>
    </dgm:pt>
    <dgm:pt modelId="{4934F448-3693-4443-9325-F89DB83EBE37}" type="pres">
      <dgm:prSet presAssocID="{BDA4A2C1-3364-4F99-A9F2-29406A92C5EA}" presName="parTxOnly" presStyleLbl="node1" presStyleIdx="0" presStyleCnt="3">
        <dgm:presLayoutVars>
          <dgm:chMax val="0"/>
          <dgm:chPref val="0"/>
          <dgm:bulletEnabled val="1"/>
        </dgm:presLayoutVars>
      </dgm:prSet>
      <dgm:spPr/>
    </dgm:pt>
    <dgm:pt modelId="{1F4F0F86-CEF7-4BA1-BDA8-BFD7EDC4E733}" type="pres">
      <dgm:prSet presAssocID="{F6E510A2-EC4F-4BC5-9C4B-44E8C4233EE7}" presName="parTxOnlySpace" presStyleCnt="0"/>
      <dgm:spPr/>
    </dgm:pt>
    <dgm:pt modelId="{863AE899-C077-4E5D-BB23-9A37E0119D2A}" type="pres">
      <dgm:prSet presAssocID="{C7476D8A-54E6-46FF-BDD7-91B12630520B}" presName="parTxOnly" presStyleLbl="node1" presStyleIdx="1" presStyleCnt="3">
        <dgm:presLayoutVars>
          <dgm:chMax val="0"/>
          <dgm:chPref val="0"/>
          <dgm:bulletEnabled val="1"/>
        </dgm:presLayoutVars>
      </dgm:prSet>
      <dgm:spPr/>
    </dgm:pt>
    <dgm:pt modelId="{B921A214-B746-4795-92B3-331F8C82B793}" type="pres">
      <dgm:prSet presAssocID="{CB49BE7E-BCA7-4611-A51D-C3496C115B3D}" presName="parTxOnlySpace" presStyleCnt="0"/>
      <dgm:spPr/>
    </dgm:pt>
    <dgm:pt modelId="{0DF00CF8-6E98-440A-8788-B5881B457123}" type="pres">
      <dgm:prSet presAssocID="{8E03130B-6257-4FDB-8357-097299C9BD44}" presName="parTxOnly" presStyleLbl="node1" presStyleIdx="2" presStyleCnt="3">
        <dgm:presLayoutVars>
          <dgm:chMax val="0"/>
          <dgm:chPref val="0"/>
          <dgm:bulletEnabled val="1"/>
        </dgm:presLayoutVars>
      </dgm:prSet>
      <dgm:spPr/>
    </dgm:pt>
  </dgm:ptLst>
  <dgm:cxnLst>
    <dgm:cxn modelId="{0424F00D-BBA3-4ED2-B11F-807E1906CEC3}" type="presOf" srcId="{C7476D8A-54E6-46FF-BDD7-91B12630520B}" destId="{863AE899-C077-4E5D-BB23-9A37E0119D2A}" srcOrd="0" destOrd="0" presId="urn:microsoft.com/office/officeart/2005/8/layout/chevron1"/>
    <dgm:cxn modelId="{88AB356A-97EA-4084-8C76-BAE81D01596A}" type="presOf" srcId="{649EB043-E01B-45CD-974A-02240D4E873F}" destId="{C0F2B26B-D06E-44E9-AFF5-B8E79235FCF8}" srcOrd="0" destOrd="0" presId="urn:microsoft.com/office/officeart/2005/8/layout/chevron1"/>
    <dgm:cxn modelId="{7BA05B6B-EAA6-4E98-BCA9-1D478C8154AF}" type="presOf" srcId="{8E03130B-6257-4FDB-8357-097299C9BD44}" destId="{0DF00CF8-6E98-440A-8788-B5881B457123}" srcOrd="0" destOrd="0" presId="urn:microsoft.com/office/officeart/2005/8/layout/chevron1"/>
    <dgm:cxn modelId="{D4997085-88DF-416B-8083-88A321574086}" srcId="{649EB043-E01B-45CD-974A-02240D4E873F}" destId="{8E03130B-6257-4FDB-8357-097299C9BD44}" srcOrd="2" destOrd="0" parTransId="{4A768E65-FB59-4990-9D37-9BEB6D6508A3}" sibTransId="{22B29D52-D16B-4A08-97A7-1054E93DCED2}"/>
    <dgm:cxn modelId="{47DA23CC-D28B-4085-BC59-7FD5001AD316}" type="presOf" srcId="{BDA4A2C1-3364-4F99-A9F2-29406A92C5EA}" destId="{4934F448-3693-4443-9325-F89DB83EBE37}" srcOrd="0" destOrd="0" presId="urn:microsoft.com/office/officeart/2005/8/layout/chevron1"/>
    <dgm:cxn modelId="{1E74F9DC-C05C-4B7D-8DC0-77BC513A739D}" srcId="{649EB043-E01B-45CD-974A-02240D4E873F}" destId="{C7476D8A-54E6-46FF-BDD7-91B12630520B}" srcOrd="1" destOrd="0" parTransId="{2390C5A7-9BBD-4E55-B880-5C3B4A403504}" sibTransId="{CB49BE7E-BCA7-4611-A51D-C3496C115B3D}"/>
    <dgm:cxn modelId="{2C5B77FF-8383-4D13-86E0-D0C8C6630EFC}" srcId="{649EB043-E01B-45CD-974A-02240D4E873F}" destId="{BDA4A2C1-3364-4F99-A9F2-29406A92C5EA}" srcOrd="0" destOrd="0" parTransId="{895D502B-52E3-4D97-BBBA-392313D4DF4C}" sibTransId="{F6E510A2-EC4F-4BC5-9C4B-44E8C4233EE7}"/>
    <dgm:cxn modelId="{4FE63BBD-4916-465E-A0B9-351EA76DDD96}" type="presParOf" srcId="{C0F2B26B-D06E-44E9-AFF5-B8E79235FCF8}" destId="{4934F448-3693-4443-9325-F89DB83EBE37}" srcOrd="0" destOrd="0" presId="urn:microsoft.com/office/officeart/2005/8/layout/chevron1"/>
    <dgm:cxn modelId="{A24CBD2E-5B2F-43E3-882B-DD80E6D7B4C6}" type="presParOf" srcId="{C0F2B26B-D06E-44E9-AFF5-B8E79235FCF8}" destId="{1F4F0F86-CEF7-4BA1-BDA8-BFD7EDC4E733}" srcOrd="1" destOrd="0" presId="urn:microsoft.com/office/officeart/2005/8/layout/chevron1"/>
    <dgm:cxn modelId="{943DF600-EA1C-4D50-B9D6-4F9080C7535E}" type="presParOf" srcId="{C0F2B26B-D06E-44E9-AFF5-B8E79235FCF8}" destId="{863AE899-C077-4E5D-BB23-9A37E0119D2A}" srcOrd="2" destOrd="0" presId="urn:microsoft.com/office/officeart/2005/8/layout/chevron1"/>
    <dgm:cxn modelId="{0272B0A5-B4CF-4F98-9B86-D79F93BF65A0}" type="presParOf" srcId="{C0F2B26B-D06E-44E9-AFF5-B8E79235FCF8}" destId="{B921A214-B746-4795-92B3-331F8C82B793}" srcOrd="3" destOrd="0" presId="urn:microsoft.com/office/officeart/2005/8/layout/chevron1"/>
    <dgm:cxn modelId="{B48C9E53-C96C-4A9B-827E-0C42B48BAB61}" type="presParOf" srcId="{C0F2B26B-D06E-44E9-AFF5-B8E79235FCF8}" destId="{0DF00CF8-6E98-440A-8788-B5881B457123}"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889DB-3144-4943-B2D3-CCE10EC1360B}">
      <dsp:nvSpPr>
        <dsp:cNvPr id="0" name=""/>
        <dsp:cNvSpPr/>
      </dsp:nvSpPr>
      <dsp:spPr>
        <a:xfrm rot="10800000">
          <a:off x="0" y="0"/>
          <a:ext cx="8814062" cy="1734342"/>
        </a:xfrm>
        <a:prstGeom prst="trapezoid">
          <a:avLst>
            <a:gd name="adj" fmla="val 84701"/>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2">
                  <a:lumMod val="25000"/>
                </a:schemeClr>
              </a:solidFill>
              <a:latin typeface="Franklin Gothic Medium" panose="020B0603020102020204" pitchFamily="34" charset="0"/>
            </a:rPr>
            <a:t>Girls outlook and potential is limited by the types of chores they undertake and the time they spend on chores</a:t>
          </a:r>
          <a:endParaRPr lang="en-US" sz="3000" kern="1200" dirty="0"/>
        </a:p>
      </dsp:txBody>
      <dsp:txXfrm rot="-10800000">
        <a:off x="1542460" y="0"/>
        <a:ext cx="5729140" cy="1734342"/>
      </dsp:txXfrm>
    </dsp:sp>
    <dsp:sp modelId="{761B4918-4F5D-6041-B6C1-267BDD6E7C89}">
      <dsp:nvSpPr>
        <dsp:cNvPr id="0" name=""/>
        <dsp:cNvSpPr/>
      </dsp:nvSpPr>
      <dsp:spPr>
        <a:xfrm rot="10800000">
          <a:off x="1469010" y="1734342"/>
          <a:ext cx="5876041" cy="1734342"/>
        </a:xfrm>
        <a:prstGeom prst="trapezoid">
          <a:avLst>
            <a:gd name="adj" fmla="val 84701"/>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2">
                  <a:lumMod val="25000"/>
                </a:schemeClr>
              </a:solidFill>
              <a:latin typeface="Franklin Gothic Medium" panose="020B0603020102020204" pitchFamily="34" charset="0"/>
            </a:rPr>
            <a:t>Girls’ ability to engage in childhood leisure, build social networks, and focus on school is stymied</a:t>
          </a:r>
          <a:endParaRPr lang="en-US" sz="2600" kern="1200" dirty="0"/>
        </a:p>
      </dsp:txBody>
      <dsp:txXfrm rot="-10800000">
        <a:off x="2497317" y="1734342"/>
        <a:ext cx="3819426" cy="1734342"/>
      </dsp:txXfrm>
    </dsp:sp>
    <dsp:sp modelId="{70A264F1-F2F0-624D-8B13-EF372390FA37}">
      <dsp:nvSpPr>
        <dsp:cNvPr id="0" name=""/>
        <dsp:cNvSpPr/>
      </dsp:nvSpPr>
      <dsp:spPr>
        <a:xfrm rot="10800000">
          <a:off x="2938020" y="3468684"/>
          <a:ext cx="2938020" cy="1734342"/>
        </a:xfrm>
        <a:prstGeom prst="trapezoid">
          <a:avLst>
            <a:gd name="adj" fmla="val 84701"/>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2938020" y="3468684"/>
        <a:ext cx="2938020" cy="1734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4F448-3693-4443-9325-F89DB83EBE37}">
      <dsp:nvSpPr>
        <dsp:cNvPr id="0" name=""/>
        <dsp:cNvSpPr/>
      </dsp:nvSpPr>
      <dsp:spPr>
        <a:xfrm>
          <a:off x="2844" y="1173418"/>
          <a:ext cx="3465442" cy="138617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Review of methods and country practices on children’s time use data collection</a:t>
          </a:r>
        </a:p>
      </dsp:txBody>
      <dsp:txXfrm>
        <a:off x="695933" y="1173418"/>
        <a:ext cx="2079265" cy="1386177"/>
      </dsp:txXfrm>
    </dsp:sp>
    <dsp:sp modelId="{863AE899-C077-4E5D-BB23-9A37E0119D2A}">
      <dsp:nvSpPr>
        <dsp:cNvPr id="0" name=""/>
        <dsp:cNvSpPr/>
      </dsp:nvSpPr>
      <dsp:spPr>
        <a:xfrm>
          <a:off x="3121743" y="1173418"/>
          <a:ext cx="3465442" cy="138617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Qualitative testing &amp; Piloting </a:t>
          </a:r>
        </a:p>
      </dsp:txBody>
      <dsp:txXfrm>
        <a:off x="3814832" y="1173418"/>
        <a:ext cx="2079265" cy="1386177"/>
      </dsp:txXfrm>
    </dsp:sp>
    <dsp:sp modelId="{0DF00CF8-6E98-440A-8788-B5881B457123}">
      <dsp:nvSpPr>
        <dsp:cNvPr id="0" name=""/>
        <dsp:cNvSpPr/>
      </dsp:nvSpPr>
      <dsp:spPr>
        <a:xfrm>
          <a:off x="6240641" y="1173418"/>
          <a:ext cx="3465442" cy="138617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Design of final survey module for inclusion in MICS7</a:t>
          </a:r>
        </a:p>
      </dsp:txBody>
      <dsp:txXfrm>
        <a:off x="6933730" y="1173418"/>
        <a:ext cx="2079265" cy="13861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E25F5-B497-4DAF-8774-60A3DB4532D9}" type="datetimeFigureOut">
              <a:rPr lang="en-US" smtClean="0"/>
              <a:t>9/24/2018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9FCD0-95AE-4332-81CB-3F4EE2B54FCF}" type="slidenum">
              <a:rPr lang="en-US" smtClean="0"/>
              <a:t>‹#›</a:t>
            </a:fld>
            <a:endParaRPr lang="en-US"/>
          </a:p>
        </p:txBody>
      </p:sp>
    </p:spTree>
    <p:extLst>
      <p:ext uri="{BB962C8B-B14F-4D97-AF65-F5344CB8AC3E}">
        <p14:creationId xmlns:p14="http://schemas.microsoft.com/office/powerpoint/2010/main" val="201202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9FCD0-95AE-4332-81CB-3F4EE2B54FCF}" type="slidenum">
              <a:rPr lang="en-US" smtClean="0"/>
              <a:t>2</a:t>
            </a:fld>
            <a:endParaRPr lang="en-US"/>
          </a:p>
        </p:txBody>
      </p:sp>
    </p:spTree>
    <p:extLst>
      <p:ext uri="{BB962C8B-B14F-4D97-AF65-F5344CB8AC3E}">
        <p14:creationId xmlns:p14="http://schemas.microsoft.com/office/powerpoint/2010/main" val="88727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in the 2017 pilot in Malawi, interviewers expressed a strong preference for 24-hour recall period used in in the time diary approach, as responses were often provided this way and it was</a:t>
            </a:r>
            <a:r>
              <a:rPr lang="en-GB" baseline="0" dirty="0"/>
              <a:t> difficult for respondents to aggregate time spent on activities over the past week </a:t>
            </a:r>
            <a:r>
              <a:rPr lang="en-GB" dirty="0"/>
              <a:t>. This is in par with what others have found such as the Women’s Empowerment Agricultural Index.</a:t>
            </a:r>
          </a:p>
          <a:p>
            <a:endParaRPr lang="en-GB" dirty="0"/>
          </a:p>
          <a:p>
            <a:r>
              <a:rPr lang="en-US" dirty="0"/>
              <a:t>On reporting bias:</a:t>
            </a:r>
          </a:p>
          <a:p>
            <a:r>
              <a:rPr lang="en-US" dirty="0"/>
              <a:t>Inability of caregiver to accurately know how children (esp. older children) spend their time</a:t>
            </a:r>
          </a:p>
          <a:p>
            <a:r>
              <a:rPr lang="en-US" dirty="0"/>
              <a:t>Social desirability bias when caregivers report on how children spend their time?</a:t>
            </a:r>
          </a:p>
          <a:p>
            <a:endParaRPr lang="en-GB" dirty="0"/>
          </a:p>
          <a:p>
            <a:r>
              <a:rPr lang="en-GB" dirty="0"/>
              <a:t>Some interviewers expressed problems to collect these data in a rural setting where levels of education were somewhat low.</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F9FCD0-95AE-4332-81CB-3F4EE2B54FCF}" type="slidenum">
              <a:rPr lang="en-US" smtClean="0"/>
              <a:t>12</a:t>
            </a:fld>
            <a:endParaRPr lang="en-US"/>
          </a:p>
        </p:txBody>
      </p:sp>
    </p:spTree>
    <p:extLst>
      <p:ext uri="{BB962C8B-B14F-4D97-AF65-F5344CB8AC3E}">
        <p14:creationId xmlns:p14="http://schemas.microsoft.com/office/powerpoint/2010/main" val="842104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14F46-7BD4-A04D-BF9D-18D8E4346BD3}" type="slidenum">
              <a:rPr lang="en-US" smtClean="0"/>
              <a:t>13</a:t>
            </a:fld>
            <a:endParaRPr lang="en-US" dirty="0"/>
          </a:p>
        </p:txBody>
      </p:sp>
    </p:spTree>
    <p:extLst>
      <p:ext uri="{BB962C8B-B14F-4D97-AF65-F5344CB8AC3E}">
        <p14:creationId xmlns:p14="http://schemas.microsoft.com/office/powerpoint/2010/main" val="233512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9FCD0-95AE-4332-81CB-3F4EE2B54FCF}" type="slidenum">
              <a:rPr lang="en-US" smtClean="0"/>
              <a:t>4</a:t>
            </a:fld>
            <a:endParaRPr lang="en-US"/>
          </a:p>
        </p:txBody>
      </p:sp>
    </p:spTree>
    <p:extLst>
      <p:ext uri="{BB962C8B-B14F-4D97-AF65-F5344CB8AC3E}">
        <p14:creationId xmlns:p14="http://schemas.microsoft.com/office/powerpoint/2010/main" val="240688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countries further </a:t>
            </a:r>
            <a:r>
              <a:rPr lang="en-US" dirty="0" err="1"/>
              <a:t>disggregate</a:t>
            </a:r>
            <a:r>
              <a:rPr lang="en-US" dirty="0"/>
              <a:t> by type of chores</a:t>
            </a:r>
          </a:p>
          <a:p>
            <a:endParaRPr lang="en-US" dirty="0"/>
          </a:p>
          <a:p>
            <a:r>
              <a:rPr lang="en-US" dirty="0"/>
              <a:t>At least 28 hours of household chores during the reference week performed by child aged 5-14</a:t>
            </a:r>
          </a:p>
          <a:p>
            <a:endParaRPr lang="en-US" dirty="0"/>
          </a:p>
          <a:p>
            <a:r>
              <a:rPr lang="en-US" dirty="0"/>
              <a:t>And at least 43 hours of household chores during the reference week (15-17)</a:t>
            </a:r>
          </a:p>
          <a:p>
            <a:endParaRPr lang="en-US" dirty="0"/>
          </a:p>
        </p:txBody>
      </p:sp>
      <p:sp>
        <p:nvSpPr>
          <p:cNvPr id="4" name="Slide Number Placeholder 3"/>
          <p:cNvSpPr>
            <a:spLocks noGrp="1"/>
          </p:cNvSpPr>
          <p:nvPr>
            <p:ph type="sldNum" sz="quarter" idx="10"/>
          </p:nvPr>
        </p:nvSpPr>
        <p:spPr/>
        <p:txBody>
          <a:bodyPr/>
          <a:lstStyle/>
          <a:p>
            <a:fld id="{27F9FCD0-95AE-4332-81CB-3F4EE2B54FCF}" type="slidenum">
              <a:rPr lang="en-US" smtClean="0"/>
              <a:t>5</a:t>
            </a:fld>
            <a:endParaRPr lang="en-US"/>
          </a:p>
        </p:txBody>
      </p:sp>
    </p:spTree>
    <p:extLst>
      <p:ext uri="{BB962C8B-B14F-4D97-AF65-F5344CB8AC3E}">
        <p14:creationId xmlns:p14="http://schemas.microsoft.com/office/powerpoint/2010/main" val="192285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9FCD0-95AE-4332-81CB-3F4EE2B54FCF}" type="slidenum">
              <a:rPr lang="en-US" smtClean="0"/>
              <a:t>6</a:t>
            </a:fld>
            <a:endParaRPr lang="en-US"/>
          </a:p>
        </p:txBody>
      </p:sp>
    </p:spTree>
    <p:extLst>
      <p:ext uri="{BB962C8B-B14F-4D97-AF65-F5344CB8AC3E}">
        <p14:creationId xmlns:p14="http://schemas.microsoft.com/office/powerpoint/2010/main" val="323531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9FCD0-95AE-4332-81CB-3F4EE2B54FCF}" type="slidenum">
              <a:rPr lang="en-US" smtClean="0"/>
              <a:t>7</a:t>
            </a:fld>
            <a:endParaRPr lang="en-US"/>
          </a:p>
        </p:txBody>
      </p:sp>
    </p:spTree>
    <p:extLst>
      <p:ext uri="{BB962C8B-B14F-4D97-AF65-F5344CB8AC3E}">
        <p14:creationId xmlns:p14="http://schemas.microsoft.com/office/powerpoint/2010/main" val="130115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hours is the threshold at which chores are surmised to interfere with schooling (William </a:t>
            </a:r>
            <a:r>
              <a:rPr lang="en-US" dirty="0" err="1"/>
              <a:t>Kandel</a:t>
            </a:r>
            <a:r>
              <a:rPr lang="en-US" dirty="0"/>
              <a:t> and David Post, 2003; </a:t>
            </a:r>
            <a:r>
              <a:rPr lang="en-US" i="1" dirty="0" err="1"/>
              <a:t>Assaad</a:t>
            </a:r>
            <a:r>
              <a:rPr lang="en-US" i="1" dirty="0"/>
              <a:t>, </a:t>
            </a:r>
            <a:r>
              <a:rPr lang="en-US" i="1" dirty="0" err="1"/>
              <a:t>Levison</a:t>
            </a:r>
            <a:r>
              <a:rPr lang="en-US" i="1" dirty="0"/>
              <a:t>, and </a:t>
            </a:r>
            <a:r>
              <a:rPr lang="en-US" i="1" dirty="0" err="1"/>
              <a:t>Zibani</a:t>
            </a:r>
            <a:r>
              <a:rPr lang="en-US" i="1" dirty="0"/>
              <a:t>, 2010)</a:t>
            </a:r>
            <a:endParaRPr lang="en-US" dirty="0"/>
          </a:p>
          <a:p>
            <a:endParaRPr lang="en-US" dirty="0"/>
          </a:p>
          <a:p>
            <a:r>
              <a:rPr lang="en-US" dirty="0"/>
              <a:t>Mean # of hours per week:</a:t>
            </a:r>
          </a:p>
          <a:p>
            <a:r>
              <a:rPr lang="en-US" dirty="0"/>
              <a:t>Somalia- 19.5</a:t>
            </a:r>
          </a:p>
          <a:p>
            <a:r>
              <a:rPr lang="en-US" dirty="0"/>
              <a:t>Ethiopia- 15.54</a:t>
            </a:r>
          </a:p>
          <a:p>
            <a:r>
              <a:rPr lang="en-US" dirty="0"/>
              <a:t>Rwanda-16.3</a:t>
            </a:r>
          </a:p>
          <a:p>
            <a:r>
              <a:rPr lang="en-US" dirty="0"/>
              <a:t>Yemen-10.41</a:t>
            </a:r>
          </a:p>
          <a:p>
            <a:r>
              <a:rPr lang="en-US" dirty="0"/>
              <a:t>Mozambique- 10.23 </a:t>
            </a:r>
          </a:p>
          <a:p>
            <a:endParaRPr lang="en-US" dirty="0"/>
          </a:p>
        </p:txBody>
      </p:sp>
      <p:sp>
        <p:nvSpPr>
          <p:cNvPr id="4" name="Slide Number Placeholder 3"/>
          <p:cNvSpPr>
            <a:spLocks noGrp="1"/>
          </p:cNvSpPr>
          <p:nvPr>
            <p:ph type="sldNum" sz="quarter" idx="10"/>
          </p:nvPr>
        </p:nvSpPr>
        <p:spPr/>
        <p:txBody>
          <a:bodyPr/>
          <a:lstStyle/>
          <a:p>
            <a:fld id="{27F9FCD0-95AE-4332-81CB-3F4EE2B54FCF}" type="slidenum">
              <a:rPr lang="en-US" smtClean="0"/>
              <a:t>8</a:t>
            </a:fld>
            <a:endParaRPr lang="en-US"/>
          </a:p>
        </p:txBody>
      </p:sp>
    </p:spTree>
    <p:extLst>
      <p:ext uri="{BB962C8B-B14F-4D97-AF65-F5344CB8AC3E}">
        <p14:creationId xmlns:p14="http://schemas.microsoft.com/office/powerpoint/2010/main" val="345898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countries in 2016 with comparable data (MICS/DHS):</a:t>
            </a:r>
          </a:p>
          <a:p>
            <a:r>
              <a:rPr lang="en-US" dirty="0"/>
              <a:t>Chad, DRC, Dominican Republic, Guyana, Kyrgyzstan, Malawi, Mongolia, Montenegro, Nepal, Sao Tome, Senegal, Serbia, Sudan, Togo, Vietnam </a:t>
            </a:r>
          </a:p>
        </p:txBody>
      </p:sp>
      <p:sp>
        <p:nvSpPr>
          <p:cNvPr id="4" name="Slide Number Placeholder 3"/>
          <p:cNvSpPr>
            <a:spLocks noGrp="1"/>
          </p:cNvSpPr>
          <p:nvPr>
            <p:ph type="sldNum" sz="quarter" idx="10"/>
          </p:nvPr>
        </p:nvSpPr>
        <p:spPr/>
        <p:txBody>
          <a:bodyPr/>
          <a:lstStyle/>
          <a:p>
            <a:fld id="{27F9FCD0-95AE-4332-81CB-3F4EE2B54FCF}" type="slidenum">
              <a:rPr lang="en-US" smtClean="0"/>
              <a:t>9</a:t>
            </a:fld>
            <a:endParaRPr lang="en-US"/>
          </a:p>
        </p:txBody>
      </p:sp>
    </p:spTree>
    <p:extLst>
      <p:ext uri="{BB962C8B-B14F-4D97-AF65-F5344CB8AC3E}">
        <p14:creationId xmlns:p14="http://schemas.microsoft.com/office/powerpoint/2010/main" val="326820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latin typeface="Franklin Gothic Medium" panose="020B0603020102020204" pitchFamily="34" charset="0"/>
              </a:rPr>
              <a:t>Children’s time use statistics as a measurement of children’s quality of life and to better understand the outcomes of interest UNICEF cares about, including educational attainment and health and nutrition outcomes.</a:t>
            </a:r>
          </a:p>
          <a:p>
            <a:endParaRPr lang="en-US" dirty="0">
              <a:solidFill>
                <a:srgbClr val="0070C0"/>
              </a:solidFill>
              <a:latin typeface="Franklin Gothic Medium" panose="020B0603020102020204" pitchFamily="34" charset="0"/>
            </a:endParaRPr>
          </a:p>
          <a:p>
            <a:r>
              <a:rPr lang="en-US" dirty="0">
                <a:solidFill>
                  <a:srgbClr val="0070C0"/>
                </a:solidFill>
                <a:latin typeface="Franklin Gothic Medium" panose="020B0603020102020204" pitchFamily="34" charset="0"/>
              </a:rPr>
              <a:t>For example, we ae beginning work on assessing whether gender differences in time spent on collecting water and/or firewood is a useful indicator for measuring how girls and boys may experience multidimensional child poverty differently.</a:t>
            </a:r>
          </a:p>
          <a:p>
            <a:endParaRPr lang="en-US" dirty="0"/>
          </a:p>
        </p:txBody>
      </p:sp>
      <p:sp>
        <p:nvSpPr>
          <p:cNvPr id="4" name="Slide Number Placeholder 3"/>
          <p:cNvSpPr>
            <a:spLocks noGrp="1"/>
          </p:cNvSpPr>
          <p:nvPr>
            <p:ph type="sldNum" sz="quarter" idx="10"/>
          </p:nvPr>
        </p:nvSpPr>
        <p:spPr/>
        <p:txBody>
          <a:bodyPr/>
          <a:lstStyle/>
          <a:p>
            <a:fld id="{27F9FCD0-95AE-4332-81CB-3F4EE2B54FCF}" type="slidenum">
              <a:rPr lang="en-US" smtClean="0"/>
              <a:t>10</a:t>
            </a:fld>
            <a:endParaRPr lang="en-US"/>
          </a:p>
        </p:txBody>
      </p:sp>
    </p:spTree>
    <p:extLst>
      <p:ext uri="{BB962C8B-B14F-4D97-AF65-F5344CB8AC3E}">
        <p14:creationId xmlns:p14="http://schemas.microsoft.com/office/powerpoint/2010/main" val="147559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latin typeface="Franklin Gothic Medium" panose="020B0603020102020204" pitchFamily="34" charset="0"/>
              </a:rPr>
              <a:t>Currently, no standard tools exist for how children spend their time</a:t>
            </a:r>
          </a:p>
          <a:p>
            <a:endParaRPr lang="en-US" dirty="0">
              <a:solidFill>
                <a:srgbClr val="0070C0"/>
              </a:solidFill>
              <a:latin typeface="Franklin Gothic Medium" panose="020B0603020102020204" pitchFamily="34" charset="0"/>
            </a:endParaRPr>
          </a:p>
          <a:p>
            <a:endParaRPr lang="en-GB" dirty="0"/>
          </a:p>
          <a:p>
            <a:r>
              <a:rPr lang="en-GB" dirty="0"/>
              <a:t>Undertook first pilot in November 2017 in Malawi and a second pilot is being planned for December of this year, country still to be determined.</a:t>
            </a:r>
          </a:p>
          <a:p>
            <a:endParaRPr lang="en-GB" dirty="0"/>
          </a:p>
          <a:p>
            <a:r>
              <a:rPr lang="en-GB" dirty="0"/>
              <a:t>First pilot: </a:t>
            </a:r>
          </a:p>
          <a:p>
            <a:endParaRPr lang="en-GB" dirty="0"/>
          </a:p>
          <a:p>
            <a:r>
              <a:rPr lang="en-GB" dirty="0"/>
              <a:t>The module was fielded in an all-rural convenience sample of 447 households in </a:t>
            </a:r>
            <a:r>
              <a:rPr lang="en-GB" dirty="0" err="1"/>
              <a:t>Nkhata</a:t>
            </a:r>
            <a:r>
              <a:rPr lang="en-GB" dirty="0"/>
              <a:t> Bay and </a:t>
            </a:r>
            <a:r>
              <a:rPr lang="en-GB" dirty="0" err="1"/>
              <a:t>Balaka</a:t>
            </a:r>
            <a:r>
              <a:rPr lang="en-GB" dirty="0"/>
              <a:t>. </a:t>
            </a:r>
          </a:p>
          <a:p>
            <a:endParaRPr lang="en-GB" dirty="0"/>
          </a:p>
          <a:p>
            <a:r>
              <a:rPr lang="en-GB" dirty="0"/>
              <a:t>Two approaches: 1) light diary and 2) integration of stylized questions into the on children’s activities into the standard MICS Child Labour module w/ reference period of 1 week. </a:t>
            </a:r>
            <a:endParaRPr lang="en-US" dirty="0"/>
          </a:p>
          <a:p>
            <a:endParaRPr lang="en-US" dirty="0">
              <a:solidFill>
                <a:srgbClr val="0070C0"/>
              </a:solidFill>
              <a:latin typeface="Franklin Gothic Medium" panose="020B0603020102020204" pitchFamily="34" charset="0"/>
            </a:endParaRPr>
          </a:p>
          <a:p>
            <a:endParaRPr lang="en-US" dirty="0"/>
          </a:p>
        </p:txBody>
      </p:sp>
      <p:sp>
        <p:nvSpPr>
          <p:cNvPr id="4" name="Slide Number Placeholder 3"/>
          <p:cNvSpPr>
            <a:spLocks noGrp="1"/>
          </p:cNvSpPr>
          <p:nvPr>
            <p:ph type="sldNum" sz="quarter" idx="10"/>
          </p:nvPr>
        </p:nvSpPr>
        <p:spPr/>
        <p:txBody>
          <a:bodyPr/>
          <a:lstStyle/>
          <a:p>
            <a:fld id="{27F9FCD0-95AE-4332-81CB-3F4EE2B54FCF}" type="slidenum">
              <a:rPr lang="en-US" smtClean="0"/>
              <a:t>11</a:t>
            </a:fld>
            <a:endParaRPr lang="en-US"/>
          </a:p>
        </p:txBody>
      </p:sp>
    </p:spTree>
    <p:extLst>
      <p:ext uri="{BB962C8B-B14F-4D97-AF65-F5344CB8AC3E}">
        <p14:creationId xmlns:p14="http://schemas.microsoft.com/office/powerpoint/2010/main" val="267443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342024-3FB5-480E-9DC9-B4464298869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CDF4BF5-C208-404C-B0E6-3DFB31555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EB4387D-6AE8-4630-AA58-0146F808E8C1}"/>
              </a:ext>
            </a:extLst>
          </p:cNvPr>
          <p:cNvSpPr>
            <a:spLocks noGrp="1"/>
          </p:cNvSpPr>
          <p:nvPr>
            <p:ph type="dt" sz="half" idx="10"/>
          </p:nvPr>
        </p:nvSpPr>
        <p:spPr/>
        <p:txBody>
          <a:bodyPr/>
          <a:lstStyle/>
          <a:p>
            <a:fld id="{1654BBE8-0FED-4437-8471-590828992816}" type="datetimeFigureOut">
              <a:rPr lang="es-MX" smtClean="0"/>
              <a:t>24/09/2018</a:t>
            </a:fld>
            <a:endParaRPr lang="es-MX"/>
          </a:p>
        </p:txBody>
      </p:sp>
      <p:sp>
        <p:nvSpPr>
          <p:cNvPr id="5" name="Marcador de pie de página 4">
            <a:extLst>
              <a:ext uri="{FF2B5EF4-FFF2-40B4-BE49-F238E27FC236}">
                <a16:creationId xmlns:a16="http://schemas.microsoft.com/office/drawing/2014/main" id="{C13D747F-FFEB-4175-85E2-2127C20A29E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DE73578-7E68-4041-99B3-C19564FDA638}"/>
              </a:ext>
            </a:extLst>
          </p:cNvPr>
          <p:cNvSpPr>
            <a:spLocks noGrp="1"/>
          </p:cNvSpPr>
          <p:nvPr>
            <p:ph type="sldNum" sz="quarter" idx="12"/>
          </p:nvPr>
        </p:nvSpPr>
        <p:spPr/>
        <p:txBody>
          <a:bodyPr/>
          <a:lstStyle/>
          <a:p>
            <a:fld id="{1B3C02A8-EC02-4B1E-9DD6-403C1CEBD872}" type="slidenum">
              <a:rPr lang="es-MX" smtClean="0"/>
              <a:t>‹#›</a:t>
            </a:fld>
            <a:endParaRPr lang="es-MX"/>
          </a:p>
        </p:txBody>
      </p:sp>
    </p:spTree>
    <p:extLst>
      <p:ext uri="{BB962C8B-B14F-4D97-AF65-F5344CB8AC3E}">
        <p14:creationId xmlns:p14="http://schemas.microsoft.com/office/powerpoint/2010/main" val="2540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A050C-5ECA-478E-B310-F12F63C043E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4B6C08B-6FC2-44AB-BD41-2C925F2B1D0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10FEC4D-73A1-498C-9A4C-ACCDA86F0104}"/>
              </a:ext>
            </a:extLst>
          </p:cNvPr>
          <p:cNvSpPr>
            <a:spLocks noGrp="1"/>
          </p:cNvSpPr>
          <p:nvPr>
            <p:ph type="dt" sz="half" idx="10"/>
          </p:nvPr>
        </p:nvSpPr>
        <p:spPr/>
        <p:txBody>
          <a:bodyPr/>
          <a:lstStyle/>
          <a:p>
            <a:fld id="{1654BBE8-0FED-4437-8471-590828992816}" type="datetimeFigureOut">
              <a:rPr lang="es-MX" smtClean="0"/>
              <a:t>24/09/2018</a:t>
            </a:fld>
            <a:endParaRPr lang="es-MX"/>
          </a:p>
        </p:txBody>
      </p:sp>
      <p:sp>
        <p:nvSpPr>
          <p:cNvPr id="5" name="Marcador de pie de página 4">
            <a:extLst>
              <a:ext uri="{FF2B5EF4-FFF2-40B4-BE49-F238E27FC236}">
                <a16:creationId xmlns:a16="http://schemas.microsoft.com/office/drawing/2014/main" id="{BCFD5BFD-75F7-43BC-B1F0-F2E6FDD74AB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13B97BA-0868-49A7-84D4-917F96DA7070}"/>
              </a:ext>
            </a:extLst>
          </p:cNvPr>
          <p:cNvSpPr>
            <a:spLocks noGrp="1"/>
          </p:cNvSpPr>
          <p:nvPr>
            <p:ph type="sldNum" sz="quarter" idx="12"/>
          </p:nvPr>
        </p:nvSpPr>
        <p:spPr/>
        <p:txBody>
          <a:bodyPr/>
          <a:lstStyle/>
          <a:p>
            <a:fld id="{1B3C02A8-EC02-4B1E-9DD6-403C1CEBD872}" type="slidenum">
              <a:rPr lang="es-MX" smtClean="0"/>
              <a:t>‹#›</a:t>
            </a:fld>
            <a:endParaRPr lang="es-MX"/>
          </a:p>
        </p:txBody>
      </p:sp>
    </p:spTree>
    <p:extLst>
      <p:ext uri="{BB962C8B-B14F-4D97-AF65-F5344CB8AC3E}">
        <p14:creationId xmlns:p14="http://schemas.microsoft.com/office/powerpoint/2010/main" val="199546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E9EFFE-F00E-4CEB-9610-8F5099F1D7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B1695E4-65A7-45A3-981D-CDF63F560F4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445E686-344F-4421-95C1-451AD4F4888F}"/>
              </a:ext>
            </a:extLst>
          </p:cNvPr>
          <p:cNvSpPr>
            <a:spLocks noGrp="1"/>
          </p:cNvSpPr>
          <p:nvPr>
            <p:ph type="dt" sz="half" idx="10"/>
          </p:nvPr>
        </p:nvSpPr>
        <p:spPr/>
        <p:txBody>
          <a:bodyPr/>
          <a:lstStyle/>
          <a:p>
            <a:fld id="{1654BBE8-0FED-4437-8471-590828992816}" type="datetimeFigureOut">
              <a:rPr lang="es-MX" smtClean="0"/>
              <a:t>24/09/2018</a:t>
            </a:fld>
            <a:endParaRPr lang="es-MX"/>
          </a:p>
        </p:txBody>
      </p:sp>
      <p:sp>
        <p:nvSpPr>
          <p:cNvPr id="5" name="Marcador de pie de página 4">
            <a:extLst>
              <a:ext uri="{FF2B5EF4-FFF2-40B4-BE49-F238E27FC236}">
                <a16:creationId xmlns:a16="http://schemas.microsoft.com/office/drawing/2014/main" id="{539AEFC3-4799-4FD6-9A96-BAC63EBB0C2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C00AC83-B3FC-468F-BFFF-EB2B118E9E30}"/>
              </a:ext>
            </a:extLst>
          </p:cNvPr>
          <p:cNvSpPr>
            <a:spLocks noGrp="1"/>
          </p:cNvSpPr>
          <p:nvPr>
            <p:ph type="sldNum" sz="quarter" idx="12"/>
          </p:nvPr>
        </p:nvSpPr>
        <p:spPr/>
        <p:txBody>
          <a:bodyPr/>
          <a:lstStyle/>
          <a:p>
            <a:fld id="{1B3C02A8-EC02-4B1E-9DD6-403C1CEBD872}" type="slidenum">
              <a:rPr lang="es-MX" smtClean="0"/>
              <a:t>‹#›</a:t>
            </a:fld>
            <a:endParaRPr lang="es-MX"/>
          </a:p>
        </p:txBody>
      </p:sp>
    </p:spTree>
    <p:extLst>
      <p:ext uri="{BB962C8B-B14F-4D97-AF65-F5344CB8AC3E}">
        <p14:creationId xmlns:p14="http://schemas.microsoft.com/office/powerpoint/2010/main" val="1253463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
            <a:ext cx="12192000" cy="5076826"/>
          </a:xfrm>
          <a:solidFill>
            <a:schemeClr val="bg2"/>
          </a:solidFill>
        </p:spPr>
        <p:txBody>
          <a:bodyPr/>
          <a:lstStyle/>
          <a:p>
            <a:endParaRPr lang="en-US" dirty="0"/>
          </a:p>
        </p:txBody>
      </p:sp>
      <p:sp>
        <p:nvSpPr>
          <p:cNvPr id="13" name="Text Placeholder 12"/>
          <p:cNvSpPr>
            <a:spLocks noGrp="1"/>
          </p:cNvSpPr>
          <p:nvPr>
            <p:ph type="body" sz="quarter" idx="11"/>
          </p:nvPr>
        </p:nvSpPr>
        <p:spPr>
          <a:xfrm>
            <a:off x="3226676" y="2053597"/>
            <a:ext cx="5738648" cy="969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21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HANK YOU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
            <a:ext cx="12192000" cy="5076826"/>
          </a:xfrm>
          <a:solidFill>
            <a:schemeClr val="bg2"/>
          </a:solidFill>
        </p:spPr>
        <p:txBody>
          <a:bodyPr/>
          <a:lstStyle/>
          <a:p>
            <a:endParaRPr lang="en-US" dirty="0"/>
          </a:p>
        </p:txBody>
      </p:sp>
      <p:sp>
        <p:nvSpPr>
          <p:cNvPr id="13" name="Text Placeholder 12"/>
          <p:cNvSpPr>
            <a:spLocks noGrp="1"/>
          </p:cNvSpPr>
          <p:nvPr>
            <p:ph type="body" sz="quarter" idx="11"/>
          </p:nvPr>
        </p:nvSpPr>
        <p:spPr>
          <a:xfrm>
            <a:off x="3226676" y="2053597"/>
            <a:ext cx="5738648" cy="969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240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92000" cy="6858000"/>
          </a:xfrm>
          <a:solidFill>
            <a:srgbClr val="00B0F0"/>
          </a:solidFill>
        </p:spPr>
        <p:txBody>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p:txBody>
      </p:sp>
    </p:spTree>
    <p:extLst>
      <p:ext uri="{BB962C8B-B14F-4D97-AF65-F5344CB8AC3E}">
        <p14:creationId xmlns:p14="http://schemas.microsoft.com/office/powerpoint/2010/main" val="218195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272E2-BACA-4888-B14D-D09298B8197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4A9642C-27BF-47CC-B646-7CA8DCCE986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03EAA46-212F-4821-B31D-71F7222457B3}"/>
              </a:ext>
            </a:extLst>
          </p:cNvPr>
          <p:cNvSpPr>
            <a:spLocks noGrp="1"/>
          </p:cNvSpPr>
          <p:nvPr>
            <p:ph type="dt" sz="half" idx="10"/>
          </p:nvPr>
        </p:nvSpPr>
        <p:spPr/>
        <p:txBody>
          <a:bodyPr/>
          <a:lstStyle/>
          <a:p>
            <a:fld id="{1654BBE8-0FED-4437-8471-590828992816}" type="datetimeFigureOut">
              <a:rPr lang="es-MX" smtClean="0"/>
              <a:t>24/09/2018</a:t>
            </a:fld>
            <a:endParaRPr lang="es-MX"/>
          </a:p>
        </p:txBody>
      </p:sp>
      <p:sp>
        <p:nvSpPr>
          <p:cNvPr id="5" name="Marcador de pie de página 4">
            <a:extLst>
              <a:ext uri="{FF2B5EF4-FFF2-40B4-BE49-F238E27FC236}">
                <a16:creationId xmlns:a16="http://schemas.microsoft.com/office/drawing/2014/main" id="{A6A6781A-5DB1-49E0-AB94-3CF85EA27B5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2CDA1C5-6286-4A23-B0C6-B76073544000}"/>
              </a:ext>
            </a:extLst>
          </p:cNvPr>
          <p:cNvSpPr>
            <a:spLocks noGrp="1"/>
          </p:cNvSpPr>
          <p:nvPr>
            <p:ph type="sldNum" sz="quarter" idx="12"/>
          </p:nvPr>
        </p:nvSpPr>
        <p:spPr/>
        <p:txBody>
          <a:bodyPr/>
          <a:lstStyle/>
          <a:p>
            <a:fld id="{1B3C02A8-EC02-4B1E-9DD6-403C1CEBD872}" type="slidenum">
              <a:rPr lang="es-MX" smtClean="0"/>
              <a:t>‹#›</a:t>
            </a:fld>
            <a:endParaRPr lang="es-MX"/>
          </a:p>
        </p:txBody>
      </p:sp>
    </p:spTree>
    <p:extLst>
      <p:ext uri="{BB962C8B-B14F-4D97-AF65-F5344CB8AC3E}">
        <p14:creationId xmlns:p14="http://schemas.microsoft.com/office/powerpoint/2010/main" val="99622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84E36-8364-4C0B-8015-33A61C97E68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545E3BD-9E00-40C6-8A63-B4C0FF7EAC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CAEF0BB-A22B-40E4-B310-CF02112F366B}"/>
              </a:ext>
            </a:extLst>
          </p:cNvPr>
          <p:cNvSpPr>
            <a:spLocks noGrp="1"/>
          </p:cNvSpPr>
          <p:nvPr>
            <p:ph type="dt" sz="half" idx="10"/>
          </p:nvPr>
        </p:nvSpPr>
        <p:spPr/>
        <p:txBody>
          <a:bodyPr/>
          <a:lstStyle/>
          <a:p>
            <a:fld id="{1654BBE8-0FED-4437-8471-590828992816}" type="datetimeFigureOut">
              <a:rPr lang="es-MX" smtClean="0"/>
              <a:t>24/09/2018</a:t>
            </a:fld>
            <a:endParaRPr lang="es-MX"/>
          </a:p>
        </p:txBody>
      </p:sp>
      <p:sp>
        <p:nvSpPr>
          <p:cNvPr id="5" name="Marcador de pie de página 4">
            <a:extLst>
              <a:ext uri="{FF2B5EF4-FFF2-40B4-BE49-F238E27FC236}">
                <a16:creationId xmlns:a16="http://schemas.microsoft.com/office/drawing/2014/main" id="{98E1E8A3-9E8C-4AB8-9A55-783E7B99A09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9328366-B0C0-4370-A1E0-8009CB3C8F7E}"/>
              </a:ext>
            </a:extLst>
          </p:cNvPr>
          <p:cNvSpPr>
            <a:spLocks noGrp="1"/>
          </p:cNvSpPr>
          <p:nvPr>
            <p:ph type="sldNum" sz="quarter" idx="12"/>
          </p:nvPr>
        </p:nvSpPr>
        <p:spPr/>
        <p:txBody>
          <a:bodyPr/>
          <a:lstStyle/>
          <a:p>
            <a:fld id="{1B3C02A8-EC02-4B1E-9DD6-403C1CEBD872}" type="slidenum">
              <a:rPr lang="es-MX" smtClean="0"/>
              <a:t>‹#›</a:t>
            </a:fld>
            <a:endParaRPr lang="es-MX"/>
          </a:p>
        </p:txBody>
      </p:sp>
    </p:spTree>
    <p:extLst>
      <p:ext uri="{BB962C8B-B14F-4D97-AF65-F5344CB8AC3E}">
        <p14:creationId xmlns:p14="http://schemas.microsoft.com/office/powerpoint/2010/main" val="164358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3CF5E-F8C3-44C1-874C-A6CF9E93DA6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469734A-38B0-450E-B98C-D8F7C3DEBF99}"/>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537AFC6-3995-43D4-BE79-DD54430158E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C9CE1CF-6318-46AF-8FC8-1019E97493A6}"/>
              </a:ext>
            </a:extLst>
          </p:cNvPr>
          <p:cNvSpPr>
            <a:spLocks noGrp="1"/>
          </p:cNvSpPr>
          <p:nvPr>
            <p:ph type="dt" sz="half" idx="10"/>
          </p:nvPr>
        </p:nvSpPr>
        <p:spPr/>
        <p:txBody>
          <a:bodyPr/>
          <a:lstStyle/>
          <a:p>
            <a:fld id="{1654BBE8-0FED-4437-8471-590828992816}" type="datetimeFigureOut">
              <a:rPr lang="es-MX" smtClean="0"/>
              <a:t>24/09/2018</a:t>
            </a:fld>
            <a:endParaRPr lang="es-MX"/>
          </a:p>
        </p:txBody>
      </p:sp>
      <p:sp>
        <p:nvSpPr>
          <p:cNvPr id="6" name="Marcador de pie de página 5">
            <a:extLst>
              <a:ext uri="{FF2B5EF4-FFF2-40B4-BE49-F238E27FC236}">
                <a16:creationId xmlns:a16="http://schemas.microsoft.com/office/drawing/2014/main" id="{6B08A1C9-6BCC-4FA6-8D8D-9395D5C120B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425DA19-D409-4D43-9A21-C8ED9F5DF01A}"/>
              </a:ext>
            </a:extLst>
          </p:cNvPr>
          <p:cNvSpPr>
            <a:spLocks noGrp="1"/>
          </p:cNvSpPr>
          <p:nvPr>
            <p:ph type="sldNum" sz="quarter" idx="12"/>
          </p:nvPr>
        </p:nvSpPr>
        <p:spPr/>
        <p:txBody>
          <a:bodyPr/>
          <a:lstStyle/>
          <a:p>
            <a:fld id="{1B3C02A8-EC02-4B1E-9DD6-403C1CEBD872}" type="slidenum">
              <a:rPr lang="es-MX" smtClean="0"/>
              <a:t>‹#›</a:t>
            </a:fld>
            <a:endParaRPr lang="es-MX"/>
          </a:p>
        </p:txBody>
      </p:sp>
    </p:spTree>
    <p:extLst>
      <p:ext uri="{BB962C8B-B14F-4D97-AF65-F5344CB8AC3E}">
        <p14:creationId xmlns:p14="http://schemas.microsoft.com/office/powerpoint/2010/main" val="181840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051C5-05A5-4E69-8871-2AA3AE7F1E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40CD12A-1A0A-4870-9FB4-BA9F8B322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511BFA0-47EE-4FE3-9A8A-AAB55AEF959F}"/>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2F79FD2-CD56-467E-9747-92D3286713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CDE40CA-368C-4512-818E-3EBD328CDFB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BB02879-3EA8-4692-BEE1-2A5123BA11A8}"/>
              </a:ext>
            </a:extLst>
          </p:cNvPr>
          <p:cNvSpPr>
            <a:spLocks noGrp="1"/>
          </p:cNvSpPr>
          <p:nvPr>
            <p:ph type="dt" sz="half" idx="10"/>
          </p:nvPr>
        </p:nvSpPr>
        <p:spPr/>
        <p:txBody>
          <a:bodyPr/>
          <a:lstStyle/>
          <a:p>
            <a:fld id="{1654BBE8-0FED-4437-8471-590828992816}" type="datetimeFigureOut">
              <a:rPr lang="es-MX" smtClean="0"/>
              <a:t>24/09/2018</a:t>
            </a:fld>
            <a:endParaRPr lang="es-MX"/>
          </a:p>
        </p:txBody>
      </p:sp>
      <p:sp>
        <p:nvSpPr>
          <p:cNvPr id="8" name="Marcador de pie de página 7">
            <a:extLst>
              <a:ext uri="{FF2B5EF4-FFF2-40B4-BE49-F238E27FC236}">
                <a16:creationId xmlns:a16="http://schemas.microsoft.com/office/drawing/2014/main" id="{56DC1DCA-3D0E-41F7-98D7-0C21D3A66D7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C67653DC-1AB0-44F5-829D-4F6F6DF52B42}"/>
              </a:ext>
            </a:extLst>
          </p:cNvPr>
          <p:cNvSpPr>
            <a:spLocks noGrp="1"/>
          </p:cNvSpPr>
          <p:nvPr>
            <p:ph type="sldNum" sz="quarter" idx="12"/>
          </p:nvPr>
        </p:nvSpPr>
        <p:spPr/>
        <p:txBody>
          <a:bodyPr/>
          <a:lstStyle/>
          <a:p>
            <a:fld id="{1B3C02A8-EC02-4B1E-9DD6-403C1CEBD872}" type="slidenum">
              <a:rPr lang="es-MX" smtClean="0"/>
              <a:t>‹#›</a:t>
            </a:fld>
            <a:endParaRPr lang="es-MX"/>
          </a:p>
        </p:txBody>
      </p:sp>
    </p:spTree>
    <p:extLst>
      <p:ext uri="{BB962C8B-B14F-4D97-AF65-F5344CB8AC3E}">
        <p14:creationId xmlns:p14="http://schemas.microsoft.com/office/powerpoint/2010/main" val="310505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0D0C8B-367E-40C6-92F8-5EEDF7D32FD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FF569D9D-E548-4C1D-BF50-AC7F5A35FC84}"/>
              </a:ext>
            </a:extLst>
          </p:cNvPr>
          <p:cNvSpPr>
            <a:spLocks noGrp="1"/>
          </p:cNvSpPr>
          <p:nvPr>
            <p:ph type="dt" sz="half" idx="10"/>
          </p:nvPr>
        </p:nvSpPr>
        <p:spPr/>
        <p:txBody>
          <a:bodyPr/>
          <a:lstStyle/>
          <a:p>
            <a:fld id="{1654BBE8-0FED-4437-8471-590828992816}" type="datetimeFigureOut">
              <a:rPr lang="es-MX" smtClean="0"/>
              <a:t>24/09/2018</a:t>
            </a:fld>
            <a:endParaRPr lang="es-MX"/>
          </a:p>
        </p:txBody>
      </p:sp>
      <p:sp>
        <p:nvSpPr>
          <p:cNvPr id="4" name="Marcador de pie de página 3">
            <a:extLst>
              <a:ext uri="{FF2B5EF4-FFF2-40B4-BE49-F238E27FC236}">
                <a16:creationId xmlns:a16="http://schemas.microsoft.com/office/drawing/2014/main" id="{C5CFF254-6299-4426-9DA5-B7BAC9BDB5F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6890385-D1A6-4014-8E89-FE822BCF46A7}"/>
              </a:ext>
            </a:extLst>
          </p:cNvPr>
          <p:cNvSpPr>
            <a:spLocks noGrp="1"/>
          </p:cNvSpPr>
          <p:nvPr>
            <p:ph type="sldNum" sz="quarter" idx="12"/>
          </p:nvPr>
        </p:nvSpPr>
        <p:spPr/>
        <p:txBody>
          <a:bodyPr/>
          <a:lstStyle/>
          <a:p>
            <a:fld id="{1B3C02A8-EC02-4B1E-9DD6-403C1CEBD872}" type="slidenum">
              <a:rPr lang="es-MX" smtClean="0"/>
              <a:t>‹#›</a:t>
            </a:fld>
            <a:endParaRPr lang="es-MX"/>
          </a:p>
        </p:txBody>
      </p:sp>
    </p:spTree>
    <p:extLst>
      <p:ext uri="{BB962C8B-B14F-4D97-AF65-F5344CB8AC3E}">
        <p14:creationId xmlns:p14="http://schemas.microsoft.com/office/powerpoint/2010/main" val="283497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3FE338-3146-4BB7-94F4-518B80F4D7B0}"/>
              </a:ext>
            </a:extLst>
          </p:cNvPr>
          <p:cNvSpPr>
            <a:spLocks noGrp="1"/>
          </p:cNvSpPr>
          <p:nvPr>
            <p:ph type="dt" sz="half" idx="10"/>
          </p:nvPr>
        </p:nvSpPr>
        <p:spPr/>
        <p:txBody>
          <a:bodyPr/>
          <a:lstStyle/>
          <a:p>
            <a:fld id="{1654BBE8-0FED-4437-8471-590828992816}" type="datetimeFigureOut">
              <a:rPr lang="es-MX" smtClean="0"/>
              <a:t>24/09/2018</a:t>
            </a:fld>
            <a:endParaRPr lang="es-MX"/>
          </a:p>
        </p:txBody>
      </p:sp>
      <p:sp>
        <p:nvSpPr>
          <p:cNvPr id="3" name="Marcador de pie de página 2">
            <a:extLst>
              <a:ext uri="{FF2B5EF4-FFF2-40B4-BE49-F238E27FC236}">
                <a16:creationId xmlns:a16="http://schemas.microsoft.com/office/drawing/2014/main" id="{287DB2B3-A64D-4C34-933E-9EEAB4EE6CB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57F8673-D9CC-47CD-8777-4D31CA0E56F3}"/>
              </a:ext>
            </a:extLst>
          </p:cNvPr>
          <p:cNvSpPr>
            <a:spLocks noGrp="1"/>
          </p:cNvSpPr>
          <p:nvPr>
            <p:ph type="sldNum" sz="quarter" idx="12"/>
          </p:nvPr>
        </p:nvSpPr>
        <p:spPr/>
        <p:txBody>
          <a:bodyPr/>
          <a:lstStyle/>
          <a:p>
            <a:fld id="{1B3C02A8-EC02-4B1E-9DD6-403C1CEBD872}" type="slidenum">
              <a:rPr lang="es-MX" smtClean="0"/>
              <a:t>‹#›</a:t>
            </a:fld>
            <a:endParaRPr lang="es-MX"/>
          </a:p>
        </p:txBody>
      </p:sp>
    </p:spTree>
    <p:extLst>
      <p:ext uri="{BB962C8B-B14F-4D97-AF65-F5344CB8AC3E}">
        <p14:creationId xmlns:p14="http://schemas.microsoft.com/office/powerpoint/2010/main" val="196024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1D624-762F-479F-AB2A-C1373DD9AEE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25716A8-E836-49A6-AF22-7823B316F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6AEF6F34-4A7A-4A31-9462-003710A93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7DD9A9F-37AB-4E37-A61D-6E551698DF49}"/>
              </a:ext>
            </a:extLst>
          </p:cNvPr>
          <p:cNvSpPr>
            <a:spLocks noGrp="1"/>
          </p:cNvSpPr>
          <p:nvPr>
            <p:ph type="dt" sz="half" idx="10"/>
          </p:nvPr>
        </p:nvSpPr>
        <p:spPr/>
        <p:txBody>
          <a:bodyPr/>
          <a:lstStyle/>
          <a:p>
            <a:fld id="{1654BBE8-0FED-4437-8471-590828992816}" type="datetimeFigureOut">
              <a:rPr lang="es-MX" smtClean="0"/>
              <a:t>24/09/2018</a:t>
            </a:fld>
            <a:endParaRPr lang="es-MX"/>
          </a:p>
        </p:txBody>
      </p:sp>
      <p:sp>
        <p:nvSpPr>
          <p:cNvPr id="6" name="Marcador de pie de página 5">
            <a:extLst>
              <a:ext uri="{FF2B5EF4-FFF2-40B4-BE49-F238E27FC236}">
                <a16:creationId xmlns:a16="http://schemas.microsoft.com/office/drawing/2014/main" id="{E23A79BE-FA2C-4A00-95CA-1B935E6BE7C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B3E63AE-1E1C-4923-834C-4E7351D0FB14}"/>
              </a:ext>
            </a:extLst>
          </p:cNvPr>
          <p:cNvSpPr>
            <a:spLocks noGrp="1"/>
          </p:cNvSpPr>
          <p:nvPr>
            <p:ph type="sldNum" sz="quarter" idx="12"/>
          </p:nvPr>
        </p:nvSpPr>
        <p:spPr/>
        <p:txBody>
          <a:bodyPr/>
          <a:lstStyle/>
          <a:p>
            <a:fld id="{1B3C02A8-EC02-4B1E-9DD6-403C1CEBD872}" type="slidenum">
              <a:rPr lang="es-MX" smtClean="0"/>
              <a:t>‹#›</a:t>
            </a:fld>
            <a:endParaRPr lang="es-MX"/>
          </a:p>
        </p:txBody>
      </p:sp>
    </p:spTree>
    <p:extLst>
      <p:ext uri="{BB962C8B-B14F-4D97-AF65-F5344CB8AC3E}">
        <p14:creationId xmlns:p14="http://schemas.microsoft.com/office/powerpoint/2010/main" val="171601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328B9-4255-4E8E-AA68-BBC1A4AF75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2A5D109-6A5E-417D-B2E9-E91F23FE8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8D2F01EF-FF57-4A96-82FD-DB4C39B08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E711ED9-D3EA-40DE-9542-600D44F53D65}"/>
              </a:ext>
            </a:extLst>
          </p:cNvPr>
          <p:cNvSpPr>
            <a:spLocks noGrp="1"/>
          </p:cNvSpPr>
          <p:nvPr>
            <p:ph type="dt" sz="half" idx="10"/>
          </p:nvPr>
        </p:nvSpPr>
        <p:spPr/>
        <p:txBody>
          <a:bodyPr/>
          <a:lstStyle/>
          <a:p>
            <a:fld id="{1654BBE8-0FED-4437-8471-590828992816}" type="datetimeFigureOut">
              <a:rPr lang="es-MX" smtClean="0"/>
              <a:t>24/09/2018</a:t>
            </a:fld>
            <a:endParaRPr lang="es-MX"/>
          </a:p>
        </p:txBody>
      </p:sp>
      <p:sp>
        <p:nvSpPr>
          <p:cNvPr id="6" name="Marcador de pie de página 5">
            <a:extLst>
              <a:ext uri="{FF2B5EF4-FFF2-40B4-BE49-F238E27FC236}">
                <a16:creationId xmlns:a16="http://schemas.microsoft.com/office/drawing/2014/main" id="{B6562515-DA03-474C-A9E0-4BA19523084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762E8C7-F54E-4081-9A2A-DDB73FF4B162}"/>
              </a:ext>
            </a:extLst>
          </p:cNvPr>
          <p:cNvSpPr>
            <a:spLocks noGrp="1"/>
          </p:cNvSpPr>
          <p:nvPr>
            <p:ph type="sldNum" sz="quarter" idx="12"/>
          </p:nvPr>
        </p:nvSpPr>
        <p:spPr/>
        <p:txBody>
          <a:bodyPr/>
          <a:lstStyle/>
          <a:p>
            <a:fld id="{1B3C02A8-EC02-4B1E-9DD6-403C1CEBD872}" type="slidenum">
              <a:rPr lang="es-MX" smtClean="0"/>
              <a:t>‹#›</a:t>
            </a:fld>
            <a:endParaRPr lang="es-MX"/>
          </a:p>
        </p:txBody>
      </p:sp>
    </p:spTree>
    <p:extLst>
      <p:ext uri="{BB962C8B-B14F-4D97-AF65-F5344CB8AC3E}">
        <p14:creationId xmlns:p14="http://schemas.microsoft.com/office/powerpoint/2010/main" val="247677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C3DADE2-CF6A-4895-BEB6-E06FB41A9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D5045E3-3AF4-428C-AD99-B825BF90E0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C9E6ACD-164D-4FF0-9586-AC85D8B9E6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4BBE8-0FED-4437-8471-590828992816}" type="datetimeFigureOut">
              <a:rPr lang="es-MX" smtClean="0"/>
              <a:t>24/09/2018</a:t>
            </a:fld>
            <a:endParaRPr lang="es-MX"/>
          </a:p>
        </p:txBody>
      </p:sp>
      <p:sp>
        <p:nvSpPr>
          <p:cNvPr id="5" name="Marcador de pie de página 4">
            <a:extLst>
              <a:ext uri="{FF2B5EF4-FFF2-40B4-BE49-F238E27FC236}">
                <a16:creationId xmlns:a16="http://schemas.microsoft.com/office/drawing/2014/main" id="{C479FBBC-C855-410C-88F6-7CF027719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9803FDCA-90C0-4340-91A9-02F96A1BCD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C02A8-EC02-4B1E-9DD6-403C1CEBD872}" type="slidenum">
              <a:rPr lang="es-MX" smtClean="0"/>
              <a:t>‹#›</a:t>
            </a:fld>
            <a:endParaRPr lang="es-MX"/>
          </a:p>
        </p:txBody>
      </p:sp>
    </p:spTree>
    <p:extLst>
      <p:ext uri="{BB962C8B-B14F-4D97-AF65-F5344CB8AC3E}">
        <p14:creationId xmlns:p14="http://schemas.microsoft.com/office/powerpoint/2010/main" val="397601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emf"/><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hyperlink" Target="mailto:lpandolfelli@unicef.or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B5EAF30-A627-41BB-9D69-DF84DDA31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076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1D5FADF-D24F-408A-9669-4CE02505225D}"/>
              </a:ext>
            </a:extLst>
          </p:cNvPr>
          <p:cNvPicPr>
            <a:picLocks noChangeAspect="1"/>
          </p:cNvPicPr>
          <p:nvPr/>
        </p:nvPicPr>
        <p:blipFill>
          <a:blip r:embed="rId3"/>
          <a:stretch>
            <a:fillRect/>
          </a:stretch>
        </p:blipFill>
        <p:spPr>
          <a:xfrm>
            <a:off x="-33130" y="5571460"/>
            <a:ext cx="12192000" cy="1286540"/>
          </a:xfrm>
          <a:prstGeom prst="rect">
            <a:avLst/>
          </a:prstGeom>
        </p:spPr>
      </p:pic>
      <p:pic>
        <p:nvPicPr>
          <p:cNvPr id="8" name="Imagen 7">
            <a:extLst>
              <a:ext uri="{FF2B5EF4-FFF2-40B4-BE49-F238E27FC236}">
                <a16:creationId xmlns:a16="http://schemas.microsoft.com/office/drawing/2014/main" id="{6FD8220B-E856-463F-BFDC-89A9C2F12362}"/>
              </a:ext>
            </a:extLst>
          </p:cNvPr>
          <p:cNvPicPr>
            <a:picLocks noChangeAspect="1"/>
          </p:cNvPicPr>
          <p:nvPr/>
        </p:nvPicPr>
        <p:blipFill>
          <a:blip r:embed="rId4"/>
          <a:stretch>
            <a:fillRect/>
          </a:stretch>
        </p:blipFill>
        <p:spPr>
          <a:xfrm>
            <a:off x="8487582" y="182552"/>
            <a:ext cx="3306583" cy="1344426"/>
          </a:xfrm>
          <a:prstGeom prst="rect">
            <a:avLst/>
          </a:prstGeom>
        </p:spPr>
      </p:pic>
      <p:sp>
        <p:nvSpPr>
          <p:cNvPr id="5" name="TextBox 4"/>
          <p:cNvSpPr txBox="1"/>
          <p:nvPr/>
        </p:nvSpPr>
        <p:spPr>
          <a:xfrm>
            <a:off x="360127" y="301811"/>
            <a:ext cx="8267307" cy="1200329"/>
          </a:xfrm>
          <a:prstGeom prst="rect">
            <a:avLst/>
          </a:prstGeom>
          <a:noFill/>
        </p:spPr>
        <p:txBody>
          <a:bodyPr wrap="square" rtlCol="0">
            <a:spAutoFit/>
          </a:bodyPr>
          <a:lstStyle/>
          <a:p>
            <a:r>
              <a:rPr lang="en-US" sz="3600" dirty="0"/>
              <a:t>Methodological development of expanded children’s time use module </a:t>
            </a:r>
          </a:p>
        </p:txBody>
      </p:sp>
      <p:sp>
        <p:nvSpPr>
          <p:cNvPr id="7" name="TextBox 6"/>
          <p:cNvSpPr txBox="1"/>
          <p:nvPr/>
        </p:nvSpPr>
        <p:spPr>
          <a:xfrm flipH="1">
            <a:off x="1545992" y="1984805"/>
            <a:ext cx="8069348" cy="3200876"/>
          </a:xfrm>
          <a:prstGeom prst="rect">
            <a:avLst/>
          </a:prstGeom>
          <a:noFill/>
        </p:spPr>
        <p:txBody>
          <a:bodyPr wrap="square" rtlCol="0">
            <a:spAutoFit/>
          </a:bodyPr>
          <a:lstStyle/>
          <a:p>
            <a:pPr algn="ctr"/>
            <a:r>
              <a:rPr lang="en-US" sz="3200" i="1" dirty="0">
                <a:solidFill>
                  <a:srgbClr val="644CC5"/>
                </a:solidFill>
              </a:rPr>
              <a:t>Before we can evaluate how well children are doing and why some are doing better than others, it is important to understand what they are doing, with whom, and in which social contexts and institutions (Harding 1997). </a:t>
            </a:r>
            <a:endParaRPr lang="en-US" sz="3200" i="1" dirty="0">
              <a:solidFill>
                <a:srgbClr val="644CC5"/>
              </a:solidFill>
              <a:latin typeface="Franklin Gothic Medium" panose="020B0603020102020204" pitchFamily="34" charset="0"/>
            </a:endParaRPr>
          </a:p>
          <a:p>
            <a:pPr marL="342900" indent="-342900">
              <a:buFont typeface="Arial" panose="020B0604020202020204" pitchFamily="34" charset="0"/>
              <a:buChar char="•"/>
            </a:pPr>
            <a:endParaRPr lang="en-US" sz="2400" dirty="0">
              <a:solidFill>
                <a:srgbClr val="0070C0"/>
              </a:solidFill>
              <a:latin typeface="Franklin Gothic Medium" panose="020B0603020102020204" pitchFamily="34" charset="0"/>
            </a:endParaRPr>
          </a:p>
          <a:p>
            <a:pPr algn="ctr"/>
            <a:r>
              <a:rPr lang="en-US" dirty="0"/>
              <a:t> </a:t>
            </a:r>
          </a:p>
        </p:txBody>
      </p:sp>
    </p:spTree>
    <p:extLst>
      <p:ext uri="{BB962C8B-B14F-4D97-AF65-F5344CB8AC3E}">
        <p14:creationId xmlns:p14="http://schemas.microsoft.com/office/powerpoint/2010/main" val="400213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FD8220B-E856-463F-BFDC-89A9C2F12362}"/>
              </a:ext>
            </a:extLst>
          </p:cNvPr>
          <p:cNvPicPr>
            <a:picLocks noChangeAspect="1"/>
          </p:cNvPicPr>
          <p:nvPr/>
        </p:nvPicPr>
        <p:blipFill>
          <a:blip r:embed="rId3"/>
          <a:stretch>
            <a:fillRect/>
          </a:stretch>
        </p:blipFill>
        <p:spPr>
          <a:xfrm>
            <a:off x="8487582" y="182552"/>
            <a:ext cx="3306583" cy="1344426"/>
          </a:xfrm>
          <a:prstGeom prst="rect">
            <a:avLst/>
          </a:prstGeom>
        </p:spPr>
      </p:pic>
      <p:sp>
        <p:nvSpPr>
          <p:cNvPr id="5" name="TextBox 4"/>
          <p:cNvSpPr txBox="1"/>
          <p:nvPr/>
        </p:nvSpPr>
        <p:spPr>
          <a:xfrm>
            <a:off x="669303" y="282074"/>
            <a:ext cx="8090106" cy="646331"/>
          </a:xfrm>
          <a:prstGeom prst="rect">
            <a:avLst/>
          </a:prstGeom>
          <a:noFill/>
        </p:spPr>
        <p:txBody>
          <a:bodyPr wrap="square" rtlCol="0">
            <a:spAutoFit/>
          </a:bodyPr>
          <a:lstStyle/>
          <a:p>
            <a:r>
              <a:rPr lang="en-US" sz="3600" dirty="0"/>
              <a:t>Methodological development (cont’d.) </a:t>
            </a:r>
          </a:p>
        </p:txBody>
      </p:sp>
      <p:sp>
        <p:nvSpPr>
          <p:cNvPr id="11" name="TextBox 10">
            <a:extLst/>
          </p:cNvPr>
          <p:cNvSpPr txBox="1"/>
          <p:nvPr/>
        </p:nvSpPr>
        <p:spPr>
          <a:xfrm>
            <a:off x="263951" y="1593827"/>
            <a:ext cx="9294828" cy="1200329"/>
          </a:xfrm>
          <a:prstGeom prst="rect">
            <a:avLst/>
          </a:prstGeom>
          <a:noFill/>
        </p:spPr>
        <p:txBody>
          <a:bodyPr wrap="square" rtlCol="0">
            <a:spAutoFit/>
          </a:bodyPr>
          <a:lstStyle/>
          <a:p>
            <a:pPr lvl="1"/>
            <a:r>
              <a:rPr lang="en-US" sz="2400" dirty="0">
                <a:solidFill>
                  <a:srgbClr val="0070C0"/>
                </a:solidFill>
                <a:latin typeface="Franklin Gothic Medium" panose="020B0603020102020204" pitchFamily="34" charset="0"/>
              </a:rPr>
              <a:t>Development of standard tool to measure time spent on unpaid domestic and care work + sleep, play, school, other activities  </a:t>
            </a:r>
          </a:p>
          <a:p>
            <a:pPr marL="342900" indent="-342900">
              <a:buFont typeface="Arial" panose="020B0604020202020204" pitchFamily="34" charset="0"/>
              <a:buChar char="•"/>
            </a:pPr>
            <a:endParaRPr lang="en-US" sz="2400" dirty="0">
              <a:solidFill>
                <a:srgbClr val="0070C0"/>
              </a:solidFill>
              <a:latin typeface="Franklin Gothic Medium" panose="020B0603020102020204" pitchFamily="34" charset="0"/>
            </a:endParaRPr>
          </a:p>
        </p:txBody>
      </p:sp>
      <p:graphicFrame>
        <p:nvGraphicFramePr>
          <p:cNvPr id="14" name="Diagram 13"/>
          <p:cNvGraphicFramePr/>
          <p:nvPr>
            <p:extLst>
              <p:ext uri="{D42A27DB-BD31-4B8C-83A1-F6EECF244321}">
                <p14:modId xmlns:p14="http://schemas.microsoft.com/office/powerpoint/2010/main" val="3313376908"/>
              </p:ext>
            </p:extLst>
          </p:nvPr>
        </p:nvGraphicFramePr>
        <p:xfrm>
          <a:off x="792531" y="2262433"/>
          <a:ext cx="9708929" cy="37330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316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1D5FADF-D24F-408A-9669-4CE02505225D}"/>
              </a:ext>
            </a:extLst>
          </p:cNvPr>
          <p:cNvPicPr>
            <a:picLocks noChangeAspect="1"/>
          </p:cNvPicPr>
          <p:nvPr/>
        </p:nvPicPr>
        <p:blipFill>
          <a:blip r:embed="rId3"/>
          <a:stretch>
            <a:fillRect/>
          </a:stretch>
        </p:blipFill>
        <p:spPr>
          <a:xfrm>
            <a:off x="-33130" y="5571460"/>
            <a:ext cx="12192000" cy="1286540"/>
          </a:xfrm>
          <a:prstGeom prst="rect">
            <a:avLst/>
          </a:prstGeom>
        </p:spPr>
      </p:pic>
      <p:pic>
        <p:nvPicPr>
          <p:cNvPr id="8" name="Imagen 7">
            <a:extLst>
              <a:ext uri="{FF2B5EF4-FFF2-40B4-BE49-F238E27FC236}">
                <a16:creationId xmlns:a16="http://schemas.microsoft.com/office/drawing/2014/main" id="{6FD8220B-E856-463F-BFDC-89A9C2F12362}"/>
              </a:ext>
            </a:extLst>
          </p:cNvPr>
          <p:cNvPicPr>
            <a:picLocks noChangeAspect="1"/>
          </p:cNvPicPr>
          <p:nvPr/>
        </p:nvPicPr>
        <p:blipFill>
          <a:blip r:embed="rId4"/>
          <a:stretch>
            <a:fillRect/>
          </a:stretch>
        </p:blipFill>
        <p:spPr>
          <a:xfrm>
            <a:off x="8487582" y="182552"/>
            <a:ext cx="3306583" cy="1344426"/>
          </a:xfrm>
          <a:prstGeom prst="rect">
            <a:avLst/>
          </a:prstGeom>
        </p:spPr>
      </p:pic>
      <p:sp>
        <p:nvSpPr>
          <p:cNvPr id="9" name="TextBox 8"/>
          <p:cNvSpPr txBox="1"/>
          <p:nvPr/>
        </p:nvSpPr>
        <p:spPr>
          <a:xfrm>
            <a:off x="360127" y="207466"/>
            <a:ext cx="8267307" cy="646331"/>
          </a:xfrm>
          <a:prstGeom prst="rect">
            <a:avLst/>
          </a:prstGeom>
          <a:noFill/>
        </p:spPr>
        <p:txBody>
          <a:bodyPr wrap="square" rtlCol="0">
            <a:spAutoFit/>
          </a:bodyPr>
          <a:lstStyle/>
          <a:p>
            <a:r>
              <a:rPr lang="en-US" sz="3600" dirty="0">
                <a:solidFill>
                  <a:schemeClr val="tx2"/>
                </a:solidFill>
              </a:rPr>
              <a:t>Items for pilot testing</a:t>
            </a:r>
          </a:p>
        </p:txBody>
      </p:sp>
      <p:sp>
        <p:nvSpPr>
          <p:cNvPr id="7" name="TextBox 6"/>
          <p:cNvSpPr txBox="1"/>
          <p:nvPr/>
        </p:nvSpPr>
        <p:spPr>
          <a:xfrm flipH="1">
            <a:off x="360127" y="878711"/>
            <a:ext cx="11574208" cy="6124754"/>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644CC5"/>
                </a:solidFill>
              </a:rPr>
              <a:t>Stylized questions vs. time diary</a:t>
            </a:r>
          </a:p>
          <a:p>
            <a:pPr marL="285750" indent="-285750">
              <a:buFont typeface="Arial" panose="020B0604020202020204" pitchFamily="34" charset="0"/>
              <a:buChar char="•"/>
            </a:pPr>
            <a:r>
              <a:rPr lang="en-US" sz="2800" dirty="0">
                <a:solidFill>
                  <a:srgbClr val="644CC5"/>
                </a:solidFill>
              </a:rPr>
              <a:t>Self vs. proxy reporting</a:t>
            </a:r>
          </a:p>
          <a:p>
            <a:pPr marL="742950" lvl="1" indent="-285750">
              <a:buFont typeface="Arial" panose="020B0604020202020204" pitchFamily="34" charset="0"/>
              <a:buChar char="•"/>
            </a:pPr>
            <a:r>
              <a:rPr lang="en-US" sz="2800" dirty="0">
                <a:solidFill>
                  <a:srgbClr val="644CC5"/>
                </a:solidFill>
              </a:rPr>
              <a:t>Some evidence that parents underreport girls’ domestic work (</a:t>
            </a:r>
            <a:r>
              <a:rPr lang="en-US" sz="2800" dirty="0" err="1">
                <a:solidFill>
                  <a:srgbClr val="644CC5"/>
                </a:solidFill>
              </a:rPr>
              <a:t>Levison</a:t>
            </a:r>
            <a:r>
              <a:rPr lang="en-US" sz="2800" dirty="0">
                <a:solidFill>
                  <a:srgbClr val="644CC5"/>
                </a:solidFill>
              </a:rPr>
              <a:t> 2000)</a:t>
            </a:r>
          </a:p>
          <a:p>
            <a:pPr marL="285750" indent="-285750">
              <a:buFont typeface="Arial" panose="020B0604020202020204" pitchFamily="34" charset="0"/>
              <a:buChar char="•"/>
            </a:pPr>
            <a:r>
              <a:rPr lang="en-US" sz="2800" dirty="0">
                <a:solidFill>
                  <a:srgbClr val="644CC5"/>
                </a:solidFill>
              </a:rPr>
              <a:t>Context variables (where, with whom, etc.)</a:t>
            </a:r>
          </a:p>
          <a:p>
            <a:pPr marL="285750" indent="-285750">
              <a:buFont typeface="Arial" panose="020B0604020202020204" pitchFamily="34" charset="0"/>
              <a:buChar char="•"/>
            </a:pPr>
            <a:r>
              <a:rPr lang="en-US" sz="2800" dirty="0">
                <a:solidFill>
                  <a:srgbClr val="644CC5"/>
                </a:solidFill>
              </a:rPr>
              <a:t>Recording of simultaneous activities</a:t>
            </a:r>
          </a:p>
          <a:p>
            <a:pPr marL="285750" indent="-285750">
              <a:buFont typeface="Arial" panose="020B0604020202020204" pitchFamily="34" charset="0"/>
              <a:buChar char="•"/>
            </a:pPr>
            <a:r>
              <a:rPr lang="en-US" sz="2800" dirty="0">
                <a:solidFill>
                  <a:srgbClr val="644CC5"/>
                </a:solidFill>
              </a:rPr>
              <a:t>Integration into MICS</a:t>
            </a:r>
          </a:p>
          <a:p>
            <a:pPr marL="742950" lvl="1" indent="-285750">
              <a:buFont typeface="Arial" panose="020B0604020202020204" pitchFamily="34" charset="0"/>
              <a:buChar char="•"/>
            </a:pPr>
            <a:r>
              <a:rPr lang="en-US" sz="2800" dirty="0">
                <a:solidFill>
                  <a:srgbClr val="644CC5"/>
                </a:solidFill>
              </a:rPr>
              <a:t>Overlap w/ Child </a:t>
            </a:r>
            <a:r>
              <a:rPr lang="en-US" sz="2800" dirty="0" err="1">
                <a:solidFill>
                  <a:srgbClr val="644CC5"/>
                </a:solidFill>
              </a:rPr>
              <a:t>Labour</a:t>
            </a:r>
            <a:r>
              <a:rPr lang="en-US" sz="2800" dirty="0">
                <a:solidFill>
                  <a:srgbClr val="644CC5"/>
                </a:solidFill>
              </a:rPr>
              <a:t> Module</a:t>
            </a:r>
          </a:p>
          <a:p>
            <a:pPr marL="742950" lvl="1" indent="-285750">
              <a:buFont typeface="Arial" panose="020B0604020202020204" pitchFamily="34" charset="0"/>
              <a:buChar char="•"/>
            </a:pPr>
            <a:r>
              <a:rPr lang="en-US" sz="2800" dirty="0">
                <a:solidFill>
                  <a:srgbClr val="644CC5"/>
                </a:solidFill>
              </a:rPr>
              <a:t>Implications of randomly selecting diary days for field operations</a:t>
            </a:r>
          </a:p>
          <a:p>
            <a:pPr marL="742950" lvl="1" indent="-285750">
              <a:buFont typeface="Arial" panose="020B0604020202020204" pitchFamily="34" charset="0"/>
              <a:buChar char="•"/>
            </a:pPr>
            <a:r>
              <a:rPr lang="en-US" sz="2800" dirty="0">
                <a:solidFill>
                  <a:srgbClr val="644CC5"/>
                </a:solidFill>
              </a:rPr>
              <a:t>Challenges of implementing in low education settings </a:t>
            </a:r>
          </a:p>
          <a:p>
            <a:pPr marL="742950" lvl="1" indent="-285750">
              <a:buFont typeface="Arial" panose="020B0604020202020204" pitchFamily="34" charset="0"/>
              <a:buChar char="•"/>
            </a:pPr>
            <a:r>
              <a:rPr lang="en-US" sz="2800" dirty="0">
                <a:solidFill>
                  <a:srgbClr val="644CC5"/>
                </a:solidFill>
              </a:rPr>
              <a:t>Increase in respondent burden</a:t>
            </a:r>
          </a:p>
          <a:p>
            <a:pPr marL="742950" lvl="1" indent="-285750">
              <a:buFont typeface="Arial" panose="020B0604020202020204" pitchFamily="34" charset="0"/>
              <a:buChar char="•"/>
            </a:pPr>
            <a:endParaRPr lang="en-US" sz="2800" dirty="0">
              <a:solidFill>
                <a:schemeClr val="accent1"/>
              </a:solidFill>
            </a:endParaRPr>
          </a:p>
          <a:p>
            <a:pPr marL="1657350" lvl="3" indent="-285750">
              <a:buFont typeface="Arial" panose="020B0604020202020204" pitchFamily="34" charset="0"/>
              <a:buChar char="•"/>
            </a:pPr>
            <a:endParaRPr lang="en-US" sz="2800" dirty="0"/>
          </a:p>
          <a:p>
            <a:pPr marL="1828800" lvl="3"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70260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609600" y="1"/>
            <a:ext cx="10972800" cy="4642338"/>
          </a:xfrm>
        </p:spPr>
      </p:sp>
      <p:sp>
        <p:nvSpPr>
          <p:cNvPr id="9" name="Shape 172"/>
          <p:cNvSpPr txBox="1">
            <a:spLocks/>
          </p:cNvSpPr>
          <p:nvPr/>
        </p:nvSpPr>
        <p:spPr>
          <a:xfrm>
            <a:off x="8437208" y="5514680"/>
            <a:ext cx="3145191" cy="936356"/>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85739">
              <a:lnSpc>
                <a:spcPts val="1440"/>
              </a:lnSpc>
              <a:spcBef>
                <a:spcPts val="253"/>
              </a:spcBef>
              <a:buNone/>
              <a:defRPr sz="1800"/>
            </a:pPr>
            <a:r>
              <a:rPr lang="en-US" sz="1260" dirty="0">
                <a:solidFill>
                  <a:schemeClr val="tx1">
                    <a:lumMod val="85000"/>
                    <a:lumOff val="15000"/>
                  </a:schemeClr>
                </a:solidFill>
                <a:latin typeface="Arial" charset="0"/>
                <a:ea typeface="Arial" charset="0"/>
                <a:cs typeface="Arial" charset="0"/>
                <a:sym typeface="Univers LT Std 55 Roman"/>
              </a:rPr>
              <a:t>Lauren Pandolfelli</a:t>
            </a:r>
          </a:p>
          <a:p>
            <a:pPr marL="0" indent="0" algn="r" defTabSz="385739">
              <a:lnSpc>
                <a:spcPts val="1440"/>
              </a:lnSpc>
              <a:spcBef>
                <a:spcPts val="253"/>
              </a:spcBef>
              <a:buNone/>
              <a:defRPr sz="1800"/>
            </a:pPr>
            <a:r>
              <a:rPr lang="en-US" sz="1260" dirty="0">
                <a:solidFill>
                  <a:schemeClr val="tx1">
                    <a:lumMod val="85000"/>
                    <a:lumOff val="15000"/>
                  </a:schemeClr>
                </a:solidFill>
                <a:latin typeface="Arial" charset="0"/>
                <a:ea typeface="Arial" charset="0"/>
                <a:cs typeface="Arial" charset="0"/>
                <a:sym typeface="Univers LT Std 55 Roman"/>
                <a:hlinkClick r:id="rId3"/>
              </a:rPr>
              <a:t>lpandolfelli@unicef.org</a:t>
            </a:r>
            <a:endParaRPr lang="en-US" sz="1260" dirty="0">
              <a:solidFill>
                <a:schemeClr val="tx1">
                  <a:lumMod val="85000"/>
                  <a:lumOff val="15000"/>
                </a:schemeClr>
              </a:solidFill>
              <a:latin typeface="Arial" charset="0"/>
              <a:ea typeface="Arial" charset="0"/>
              <a:cs typeface="Arial" charset="0"/>
              <a:sym typeface="Univers LT Std 55 Roman"/>
            </a:endParaRPr>
          </a:p>
          <a:p>
            <a:pPr marL="0" indent="0" algn="r" defTabSz="385739">
              <a:lnSpc>
                <a:spcPts val="1440"/>
              </a:lnSpc>
              <a:spcBef>
                <a:spcPts val="253"/>
              </a:spcBef>
              <a:buNone/>
              <a:defRPr sz="1800"/>
            </a:pPr>
            <a:r>
              <a:rPr lang="en-US" sz="1260" dirty="0">
                <a:solidFill>
                  <a:schemeClr val="tx1">
                    <a:lumMod val="85000"/>
                    <a:lumOff val="15000"/>
                  </a:schemeClr>
                </a:solidFill>
                <a:latin typeface="Arial" charset="0"/>
                <a:ea typeface="Arial" charset="0"/>
                <a:cs typeface="Arial" charset="0"/>
                <a:sym typeface="Univers LT Std 55 Roman"/>
              </a:rPr>
              <a:t>Division of Data, Research &amp; Policy</a:t>
            </a:r>
            <a:endParaRPr lang="en-US" sz="960" dirty="0">
              <a:solidFill>
                <a:schemeClr val="tx1">
                  <a:lumMod val="85000"/>
                  <a:lumOff val="15000"/>
                </a:schemeClr>
              </a:solidFill>
              <a:latin typeface="Arial" charset="0"/>
              <a:ea typeface="Arial" charset="0"/>
              <a:cs typeface="Arial" charset="0"/>
              <a:sym typeface="Univers LT Std 55 Roman"/>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4044" b="32645"/>
          <a:stretch/>
        </p:blipFill>
        <p:spPr>
          <a:xfrm>
            <a:off x="609600" y="1"/>
            <a:ext cx="10998749" cy="46423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1865" y="5170516"/>
            <a:ext cx="2081207" cy="1280520"/>
          </a:xfrm>
          <a:prstGeom prst="rect">
            <a:avLst/>
          </a:prstGeom>
        </p:spPr>
      </p:pic>
      <p:sp>
        <p:nvSpPr>
          <p:cNvPr id="10" name="TextBox 9"/>
          <p:cNvSpPr txBox="1"/>
          <p:nvPr/>
        </p:nvSpPr>
        <p:spPr>
          <a:xfrm>
            <a:off x="7089384" y="3044788"/>
            <a:ext cx="4518965" cy="1052596"/>
          </a:xfrm>
          <a:prstGeom prst="rect">
            <a:avLst/>
          </a:prstGeom>
          <a:noFill/>
        </p:spPr>
        <p:txBody>
          <a:bodyPr wrap="square" rtlCol="0">
            <a:spAutoFit/>
          </a:bodyPr>
          <a:lstStyle/>
          <a:p>
            <a:r>
              <a:rPr lang="en-US" sz="4320" dirty="0"/>
              <a:t>THANK YOU</a:t>
            </a:r>
            <a:endParaRPr lang="en-US" sz="3360" dirty="0"/>
          </a:p>
          <a:p>
            <a:endParaRPr lang="en-US" sz="1920" dirty="0"/>
          </a:p>
        </p:txBody>
      </p:sp>
    </p:spTree>
    <p:extLst>
      <p:ext uri="{BB962C8B-B14F-4D97-AF65-F5344CB8AC3E}">
        <p14:creationId xmlns:p14="http://schemas.microsoft.com/office/powerpoint/2010/main" val="70748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41">
            <a:extLst>
              <a:ext uri="{FF2B5EF4-FFF2-40B4-BE49-F238E27FC236}">
                <a16:creationId xmlns:a16="http://schemas.microsoft.com/office/drawing/2014/main" id="{2A26F804-AB1F-F94F-BE52-1B4137B15375}"/>
              </a:ext>
            </a:extLst>
          </p:cNvPr>
          <p:cNvSpPr/>
          <p:nvPr/>
        </p:nvSpPr>
        <p:spPr>
          <a:xfrm>
            <a:off x="609600" y="6219646"/>
            <a:ext cx="6182996" cy="483209"/>
          </a:xfrm>
          <a:prstGeom prst="rect">
            <a:avLst/>
          </a:prstGeom>
          <a:ln w="12700">
            <a:miter lim="400000"/>
          </a:ln>
          <a:extLst>
            <a:ext uri="{C572A759-6A51-4108-AA02-DFA0A04FC94B}">
              <ma14:wrappingTextBoxFlag xmlns:ma14="http://schemas.microsoft.com/office/mac/drawingml/2011/main" xmlns="" val="1"/>
            </a:ext>
          </a:extLst>
        </p:spPr>
        <p:txBody>
          <a:bodyPr wrap="square" lIns="0" tIns="60960" rIns="60960" bIns="60960" anchor="ctr">
            <a:spAutoFit/>
          </a:bodyPr>
          <a:lstStyle>
            <a:lvl1pPr algn="l">
              <a:lnSpc>
                <a:spcPct val="130000"/>
              </a:lnSpc>
              <a:defRPr sz="2000" b="1" spc="79">
                <a:solidFill>
                  <a:srgbClr val="FFFFFF"/>
                </a:solidFill>
                <a:latin typeface="Univers LT Std 55 Roman"/>
                <a:ea typeface="Univers LT Std 55 Roman"/>
                <a:cs typeface="Univers LT Std 55 Roman"/>
                <a:sym typeface="Univers LT Std 55 Roman"/>
              </a:defRPr>
            </a:lvl1pPr>
          </a:lstStyle>
          <a:p>
            <a:pPr lvl="0">
              <a:defRPr sz="1800" b="0" spc="0">
                <a:solidFill>
                  <a:srgbClr val="000000"/>
                </a:solidFill>
              </a:defRPr>
            </a:pPr>
            <a:r>
              <a:rPr lang="en-US" sz="1800" spc="109" dirty="0">
                <a:solidFill>
                  <a:schemeClr val="accent1"/>
                </a:solidFill>
                <a:latin typeface="Arial" charset="0"/>
                <a:ea typeface="Arial" charset="0"/>
                <a:cs typeface="Arial" charset="0"/>
              </a:rPr>
              <a:t>Current methodology and planned developments</a:t>
            </a:r>
            <a:r>
              <a:rPr lang="en-US" sz="1400" spc="109" dirty="0">
                <a:solidFill>
                  <a:schemeClr val="tx1"/>
                </a:solidFill>
                <a:latin typeface="Arial" charset="0"/>
                <a:ea typeface="Arial" charset="0"/>
                <a:cs typeface="Arial" charset="0"/>
              </a:rPr>
              <a:t> </a:t>
            </a:r>
            <a:endParaRPr sz="1400" spc="109" dirty="0">
              <a:solidFill>
                <a:schemeClr val="tx1"/>
              </a:solidFill>
              <a:latin typeface="Arial" charset="0"/>
              <a:ea typeface="Arial" charset="0"/>
              <a:cs typeface="Arial" charset="0"/>
            </a:endParaRPr>
          </a:p>
        </p:txBody>
      </p:sp>
      <p:sp>
        <p:nvSpPr>
          <p:cNvPr id="10" name="TextBox 9">
            <a:extLst>
              <a:ext uri="{FF2B5EF4-FFF2-40B4-BE49-F238E27FC236}">
                <a16:creationId xmlns:a16="http://schemas.microsoft.com/office/drawing/2014/main" id="{8F1F5265-EC3F-1943-83B5-3B383D999CBB}"/>
              </a:ext>
            </a:extLst>
          </p:cNvPr>
          <p:cNvSpPr txBox="1"/>
          <p:nvPr/>
        </p:nvSpPr>
        <p:spPr>
          <a:xfrm>
            <a:off x="609600" y="5449013"/>
            <a:ext cx="8524973" cy="820738"/>
          </a:xfrm>
          <a:prstGeom prst="rect">
            <a:avLst/>
          </a:prstGeom>
          <a:noFill/>
        </p:spPr>
        <p:txBody>
          <a:bodyPr wrap="square" lIns="0" tIns="0" rIns="0" bIns="0" rtlCol="0">
            <a:spAutoFit/>
          </a:bodyPr>
          <a:lstStyle/>
          <a:p>
            <a:pPr>
              <a:lnSpc>
                <a:spcPts val="3240"/>
              </a:lnSpc>
            </a:pPr>
            <a:r>
              <a:rPr lang="en-US" sz="2880" b="1" spc="84" dirty="0">
                <a:solidFill>
                  <a:schemeClr val="tx1">
                    <a:lumMod val="85000"/>
                    <a:lumOff val="15000"/>
                  </a:schemeClr>
                </a:solidFill>
                <a:latin typeface="Arial" charset="0"/>
                <a:ea typeface="Arial" charset="0"/>
                <a:cs typeface="Arial" charset="0"/>
              </a:rPr>
              <a:t>Measuring gender disparities in unpaid domestic and care work among children</a:t>
            </a:r>
          </a:p>
        </p:txBody>
      </p:sp>
      <p:sp>
        <p:nvSpPr>
          <p:cNvPr id="11" name="Rectangle 10">
            <a:extLst>
              <a:ext uri="{FF2B5EF4-FFF2-40B4-BE49-F238E27FC236}">
                <a16:creationId xmlns:a16="http://schemas.microsoft.com/office/drawing/2014/main" id="{B38358AF-3FFA-0F42-BED0-57E8D91E7232}"/>
              </a:ext>
            </a:extLst>
          </p:cNvPr>
          <p:cNvSpPr/>
          <p:nvPr/>
        </p:nvSpPr>
        <p:spPr>
          <a:xfrm>
            <a:off x="9531746" y="5076828"/>
            <a:ext cx="2050655" cy="17811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2" name="Picture 11">
            <a:extLst>
              <a:ext uri="{FF2B5EF4-FFF2-40B4-BE49-F238E27FC236}">
                <a16:creationId xmlns:a16="http://schemas.microsoft.com/office/drawing/2014/main" id="{7FF8C4EF-C5F5-8743-93FF-71D2181A2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307" y="5501023"/>
            <a:ext cx="1558294" cy="960228"/>
          </a:xfrm>
          <a:prstGeom prst="rect">
            <a:avLst/>
          </a:prstGeom>
        </p:spPr>
      </p:pic>
      <p:pic>
        <p:nvPicPr>
          <p:cNvPr id="5" name="Picture Placeholder 4">
            <a:extLst>
              <a:ext uri="{FF2B5EF4-FFF2-40B4-BE49-F238E27FC236}">
                <a16:creationId xmlns:a16="http://schemas.microsoft.com/office/drawing/2014/main" id="{B004DFC7-A15D-2243-A5B9-D16A79D82C28}"/>
              </a:ext>
            </a:extLst>
          </p:cNvPr>
          <p:cNvPicPr>
            <a:picLocks noGrp="1" noChangeAspect="1"/>
          </p:cNvPicPr>
          <p:nvPr>
            <p:ph type="pic" sz="quarter" idx="10"/>
          </p:nvPr>
        </p:nvPicPr>
        <p:blipFill rotWithShape="1">
          <a:blip r:embed="rId4"/>
          <a:srcRect t="30198" b="376"/>
          <a:stretch/>
        </p:blipFill>
        <p:spPr>
          <a:xfrm>
            <a:off x="609600" y="1"/>
            <a:ext cx="10972800" cy="5076826"/>
          </a:xfrm>
        </p:spPr>
      </p:pic>
    </p:spTree>
    <p:extLst>
      <p:ext uri="{BB962C8B-B14F-4D97-AF65-F5344CB8AC3E}">
        <p14:creationId xmlns:p14="http://schemas.microsoft.com/office/powerpoint/2010/main" val="241026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73">
            <a:extLst>
              <a:ext uri="{FF2B5EF4-FFF2-40B4-BE49-F238E27FC236}">
                <a16:creationId xmlns:a16="http://schemas.microsoft.com/office/drawing/2014/main" id="{2BA4A717-84C7-0E47-820F-73DBFFFE49E0}"/>
              </a:ext>
            </a:extLst>
          </p:cNvPr>
          <p:cNvSpPr/>
          <p:nvPr/>
        </p:nvSpPr>
        <p:spPr>
          <a:xfrm>
            <a:off x="8085589" y="2927324"/>
            <a:ext cx="3264898" cy="4047262"/>
          </a:xfrm>
          <a:prstGeom prst="rect">
            <a:avLst/>
          </a:prstGeom>
          <a:ln w="12700">
            <a:miter lim="400000"/>
          </a:ln>
          <a:extLst>
            <a:ext uri="{C572A759-6A51-4108-AA02-DFA0A04FC94B}">
              <ma14:wrappingTextBoxFlag xmlns:ma14="http://schemas.microsoft.com/office/mac/drawingml/2011/main" xmlns="" val="1"/>
            </a:ext>
          </a:extLst>
        </p:spPr>
        <p:txBody>
          <a:bodyPr wrap="square" lIns="60960" tIns="60960" rIns="60960" bIns="60960" anchor="ctr">
            <a:spAutoFit/>
          </a:bodyPr>
          <a:lstStyle/>
          <a:p>
            <a:pPr defTabSz="548627">
              <a:lnSpc>
                <a:spcPts val="1800"/>
              </a:lnSpc>
              <a:defRPr sz="1800"/>
            </a:pPr>
            <a:r>
              <a:rPr sz="1080" cap="all" spc="96" dirty="0">
                <a:solidFill>
                  <a:schemeClr val="tx1">
                    <a:lumMod val="85000"/>
                    <a:lumOff val="15000"/>
                  </a:schemeClr>
                </a:solidFill>
                <a:latin typeface="Arial" charset="0"/>
                <a:ea typeface="Arial" charset="0"/>
                <a:cs typeface="Arial" charset="0"/>
                <a:sym typeface="Univers LT Std 55 Roman"/>
              </a:rPr>
              <a:t>01.</a:t>
            </a:r>
          </a:p>
          <a:p>
            <a:pPr defTabSz="548627">
              <a:lnSpc>
                <a:spcPts val="1800"/>
              </a:lnSpc>
              <a:defRPr sz="1800"/>
            </a:pPr>
            <a:r>
              <a:rPr lang="en-US" sz="1080" b="1" cap="all" spc="96" dirty="0">
                <a:solidFill>
                  <a:schemeClr val="tx1">
                    <a:lumMod val="85000"/>
                    <a:lumOff val="15000"/>
                  </a:schemeClr>
                </a:solidFill>
                <a:latin typeface="Arial" charset="0"/>
                <a:ea typeface="Arial" charset="0"/>
                <a:cs typeface="Arial" charset="0"/>
                <a:sym typeface="Univers LT Std 55 Roman"/>
              </a:rPr>
              <a:t>Importance of collecting information on children’s unpaid domestic and care work</a:t>
            </a:r>
            <a:endParaRPr sz="1080" b="1" cap="all" spc="96" dirty="0">
              <a:solidFill>
                <a:schemeClr val="tx1">
                  <a:lumMod val="85000"/>
                  <a:lumOff val="15000"/>
                </a:schemeClr>
              </a:solidFill>
              <a:latin typeface="Arial" charset="0"/>
              <a:ea typeface="Arial" charset="0"/>
              <a:cs typeface="Arial" charset="0"/>
              <a:sym typeface="Univers LT Std 55 Roman"/>
            </a:endParaRPr>
          </a:p>
          <a:p>
            <a:pPr defTabSz="548627">
              <a:lnSpc>
                <a:spcPts val="1800"/>
              </a:lnSpc>
              <a:defRPr sz="1800"/>
            </a:pPr>
            <a:endParaRPr sz="1080" b="1" cap="all" spc="96" dirty="0">
              <a:solidFill>
                <a:schemeClr val="tx1">
                  <a:lumMod val="85000"/>
                  <a:lumOff val="15000"/>
                </a:schemeClr>
              </a:solidFill>
              <a:latin typeface="Arial" charset="0"/>
              <a:ea typeface="Arial" charset="0"/>
              <a:cs typeface="Arial" charset="0"/>
              <a:sym typeface="Univers LT Std 55 Roman"/>
            </a:endParaRPr>
          </a:p>
          <a:p>
            <a:pPr defTabSz="548627">
              <a:lnSpc>
                <a:spcPts val="1800"/>
              </a:lnSpc>
              <a:defRPr sz="1800"/>
            </a:pPr>
            <a:r>
              <a:rPr sz="1080" cap="all" spc="96" dirty="0">
                <a:solidFill>
                  <a:schemeClr val="tx1">
                    <a:lumMod val="85000"/>
                    <a:lumOff val="15000"/>
                  </a:schemeClr>
                </a:solidFill>
                <a:latin typeface="Arial" charset="0"/>
                <a:ea typeface="Arial" charset="0"/>
                <a:cs typeface="Arial" charset="0"/>
                <a:sym typeface="Univers LT Std 55 Roman"/>
              </a:rPr>
              <a:t>02.</a:t>
            </a:r>
          </a:p>
          <a:p>
            <a:pPr defTabSz="548627">
              <a:lnSpc>
                <a:spcPts val="1800"/>
              </a:lnSpc>
              <a:defRPr sz="1800"/>
            </a:pPr>
            <a:r>
              <a:rPr lang="en-US" sz="1080" b="1" cap="all" spc="96" dirty="0">
                <a:solidFill>
                  <a:schemeClr val="tx1">
                    <a:lumMod val="85000"/>
                    <a:lumOff val="15000"/>
                  </a:schemeClr>
                </a:solidFill>
                <a:latin typeface="Arial" charset="0"/>
                <a:ea typeface="Arial" charset="0"/>
                <a:cs typeface="Arial" charset="0"/>
                <a:sym typeface="Univers LT Std 55 Roman"/>
              </a:rPr>
              <a:t>Current data collection</a:t>
            </a:r>
          </a:p>
          <a:p>
            <a:pPr defTabSz="548627">
              <a:lnSpc>
                <a:spcPts val="1800"/>
              </a:lnSpc>
              <a:defRPr sz="1800"/>
            </a:pPr>
            <a:endParaRPr sz="1080" b="1" cap="all" spc="96" dirty="0">
              <a:solidFill>
                <a:schemeClr val="tx1">
                  <a:lumMod val="85000"/>
                  <a:lumOff val="15000"/>
                </a:schemeClr>
              </a:solidFill>
              <a:latin typeface="Arial" charset="0"/>
              <a:ea typeface="Arial" charset="0"/>
              <a:cs typeface="Arial" charset="0"/>
              <a:sym typeface="Univers LT Std 55 Roman"/>
            </a:endParaRPr>
          </a:p>
          <a:p>
            <a:pPr defTabSz="548627">
              <a:lnSpc>
                <a:spcPts val="1800"/>
              </a:lnSpc>
              <a:defRPr sz="1800"/>
            </a:pPr>
            <a:r>
              <a:rPr sz="1080" cap="all" spc="96" dirty="0">
                <a:solidFill>
                  <a:schemeClr val="tx1">
                    <a:lumMod val="85000"/>
                    <a:lumOff val="15000"/>
                  </a:schemeClr>
                </a:solidFill>
                <a:latin typeface="Arial" charset="0"/>
                <a:ea typeface="Arial" charset="0"/>
                <a:cs typeface="Arial" charset="0"/>
                <a:sym typeface="Univers LT Std 55 Roman"/>
              </a:rPr>
              <a:t>03.</a:t>
            </a:r>
          </a:p>
          <a:p>
            <a:pPr defTabSz="548627">
              <a:lnSpc>
                <a:spcPts val="1800"/>
              </a:lnSpc>
              <a:defRPr sz="1800"/>
            </a:pPr>
            <a:r>
              <a:rPr lang="en-US" sz="1080" b="1" cap="all" spc="96" dirty="0">
                <a:solidFill>
                  <a:schemeClr val="tx1">
                    <a:lumMod val="85000"/>
                    <a:lumOff val="15000"/>
                  </a:schemeClr>
                </a:solidFill>
                <a:latin typeface="Arial" charset="0"/>
                <a:ea typeface="Arial" charset="0"/>
                <a:cs typeface="Arial" charset="0"/>
                <a:sym typeface="Univers LT Std 55 Roman"/>
              </a:rPr>
              <a:t>Highlights of gender analysis of unequal burden of household chores among children</a:t>
            </a:r>
          </a:p>
          <a:p>
            <a:pPr defTabSz="548627">
              <a:lnSpc>
                <a:spcPts val="1800"/>
              </a:lnSpc>
              <a:defRPr sz="1800"/>
            </a:pPr>
            <a:endParaRPr sz="1080" b="1" cap="all" spc="96" dirty="0">
              <a:solidFill>
                <a:schemeClr val="tx1">
                  <a:lumMod val="85000"/>
                  <a:lumOff val="15000"/>
                </a:schemeClr>
              </a:solidFill>
              <a:latin typeface="Arial" charset="0"/>
              <a:ea typeface="Arial" charset="0"/>
              <a:cs typeface="Arial" charset="0"/>
              <a:sym typeface="Univers LT Std 55 Roman"/>
            </a:endParaRPr>
          </a:p>
          <a:p>
            <a:pPr defTabSz="548627">
              <a:lnSpc>
                <a:spcPts val="1800"/>
              </a:lnSpc>
              <a:defRPr sz="1800"/>
            </a:pPr>
            <a:r>
              <a:rPr sz="1080" cap="all" spc="96" dirty="0">
                <a:solidFill>
                  <a:schemeClr val="tx1">
                    <a:lumMod val="85000"/>
                    <a:lumOff val="15000"/>
                  </a:schemeClr>
                </a:solidFill>
                <a:latin typeface="Arial" charset="0"/>
                <a:ea typeface="Arial" charset="0"/>
                <a:cs typeface="Arial" charset="0"/>
                <a:sym typeface="Univers LT Std 55 Roman"/>
              </a:rPr>
              <a:t>04.</a:t>
            </a:r>
          </a:p>
          <a:p>
            <a:pPr defTabSz="548627">
              <a:lnSpc>
                <a:spcPts val="1800"/>
              </a:lnSpc>
              <a:defRPr sz="1800"/>
            </a:pPr>
            <a:r>
              <a:rPr lang="en-US" sz="1080" b="1" cap="all" spc="96" dirty="0">
                <a:solidFill>
                  <a:schemeClr val="tx1">
                    <a:lumMod val="85000"/>
                    <a:lumOff val="15000"/>
                  </a:schemeClr>
                </a:solidFill>
                <a:latin typeface="Arial" charset="0"/>
                <a:ea typeface="Arial" charset="0"/>
                <a:cs typeface="Arial" charset="0"/>
                <a:sym typeface="Univers LT Std 55 Roman"/>
              </a:rPr>
              <a:t>Planned methodological work on children’s time use</a:t>
            </a:r>
          </a:p>
          <a:p>
            <a:pPr defTabSz="548627">
              <a:lnSpc>
                <a:spcPts val="1800"/>
              </a:lnSpc>
              <a:defRPr sz="1800"/>
            </a:pPr>
            <a:endParaRPr sz="1080" b="1" cap="all" spc="96" dirty="0">
              <a:solidFill>
                <a:schemeClr val="tx1">
                  <a:lumMod val="85000"/>
                  <a:lumOff val="15000"/>
                </a:schemeClr>
              </a:solidFill>
              <a:latin typeface="Arial" charset="0"/>
              <a:ea typeface="Arial" charset="0"/>
              <a:cs typeface="Arial" charset="0"/>
              <a:sym typeface="Univers LT Std 55 Roman"/>
            </a:endParaRPr>
          </a:p>
        </p:txBody>
      </p:sp>
      <p:sp>
        <p:nvSpPr>
          <p:cNvPr id="13" name="Shape 79">
            <a:extLst>
              <a:ext uri="{FF2B5EF4-FFF2-40B4-BE49-F238E27FC236}">
                <a16:creationId xmlns:a16="http://schemas.microsoft.com/office/drawing/2014/main" id="{B3551472-D345-6943-B062-94DD706A5DF2}"/>
              </a:ext>
            </a:extLst>
          </p:cNvPr>
          <p:cNvSpPr/>
          <p:nvPr/>
        </p:nvSpPr>
        <p:spPr>
          <a:xfrm>
            <a:off x="8085589" y="2591443"/>
            <a:ext cx="2664062" cy="40408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nSpc>
                <a:spcPts val="3360"/>
              </a:lnSpc>
              <a:defRPr sz="1800"/>
            </a:pPr>
            <a:r>
              <a:rPr lang="en-US" sz="2640" b="1" spc="143" dirty="0">
                <a:solidFill>
                  <a:schemeClr val="accent1"/>
                </a:solidFill>
                <a:latin typeface="Arial" charset="0"/>
                <a:ea typeface="Arial" charset="0"/>
                <a:cs typeface="Arial" charset="0"/>
                <a:sym typeface="Montserrat-Regular"/>
              </a:rPr>
              <a:t>OVERVIEW</a:t>
            </a:r>
            <a:endParaRPr sz="2640" b="1" spc="143" dirty="0">
              <a:solidFill>
                <a:schemeClr val="accent1"/>
              </a:solidFill>
              <a:latin typeface="Arial" charset="0"/>
              <a:ea typeface="Arial" charset="0"/>
              <a:cs typeface="Arial" charset="0"/>
              <a:sym typeface="Montserrat-Regular"/>
            </a:endParaRPr>
          </a:p>
        </p:txBody>
      </p:sp>
      <p:sp>
        <p:nvSpPr>
          <p:cNvPr id="5" name="Picture Placeholder 4">
            <a:extLst>
              <a:ext uri="{FF2B5EF4-FFF2-40B4-BE49-F238E27FC236}">
                <a16:creationId xmlns:a16="http://schemas.microsoft.com/office/drawing/2014/main" id="{656CE913-5734-3946-AF05-CE54DB506F3C}"/>
              </a:ext>
            </a:extLst>
          </p:cNvPr>
          <p:cNvSpPr>
            <a:spLocks noGrp="1"/>
          </p:cNvSpPr>
          <p:nvPr>
            <p:ph type="pic" sz="quarter" idx="10"/>
          </p:nvPr>
        </p:nvSpPr>
        <p:spPr>
          <a:xfrm>
            <a:off x="609600" y="0"/>
            <a:ext cx="6532246" cy="6858000"/>
          </a:xfrm>
          <a:solidFill>
            <a:schemeClr val="bg2"/>
          </a:solidFill>
        </p:spPr>
      </p:sp>
      <p:pic>
        <p:nvPicPr>
          <p:cNvPr id="8" name="Picture Placeholder 3">
            <a:extLst>
              <a:ext uri="{FF2B5EF4-FFF2-40B4-BE49-F238E27FC236}">
                <a16:creationId xmlns:a16="http://schemas.microsoft.com/office/drawing/2014/main" id="{B0BA154A-B4A0-9846-8AB7-E794BDE9B970}"/>
              </a:ext>
            </a:extLst>
          </p:cNvPr>
          <p:cNvPicPr>
            <a:picLocks noChangeAspect="1"/>
          </p:cNvPicPr>
          <p:nvPr/>
        </p:nvPicPr>
        <p:blipFill rotWithShape="1">
          <a:blip r:embed="rId2"/>
          <a:srcRect t="10503" b="16307"/>
          <a:stretch/>
        </p:blipFill>
        <p:spPr>
          <a:xfrm>
            <a:off x="609600" y="0"/>
            <a:ext cx="6532246" cy="6858000"/>
          </a:xfrm>
          <a:prstGeom prst="rect">
            <a:avLst/>
          </a:prstGeom>
          <a:solidFill>
            <a:schemeClr val="bg2"/>
          </a:solidFill>
          <a:ln>
            <a:noFill/>
          </a:ln>
        </p:spPr>
      </p:pic>
      <p:pic>
        <p:nvPicPr>
          <p:cNvPr id="7" name="Imagen 4">
            <a:extLst/>
          </p:cNvPr>
          <p:cNvPicPr>
            <a:picLocks noChangeAspect="1"/>
          </p:cNvPicPr>
          <p:nvPr/>
        </p:nvPicPr>
        <p:blipFill>
          <a:blip r:embed="rId3"/>
          <a:stretch>
            <a:fillRect/>
          </a:stretch>
        </p:blipFill>
        <p:spPr>
          <a:xfrm>
            <a:off x="7663070" y="-4091189"/>
            <a:ext cx="6768195" cy="6757547"/>
          </a:xfrm>
          <a:prstGeom prst="rect">
            <a:avLst/>
          </a:prstGeom>
        </p:spPr>
      </p:pic>
    </p:spTree>
    <p:extLst>
      <p:ext uri="{BB962C8B-B14F-4D97-AF65-F5344CB8AC3E}">
        <p14:creationId xmlns:p14="http://schemas.microsoft.com/office/powerpoint/2010/main" val="456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CA427A-00D3-7449-A692-DE0A3501D98C}"/>
              </a:ext>
            </a:extLst>
          </p:cNvPr>
          <p:cNvSpPr/>
          <p:nvPr/>
        </p:nvSpPr>
        <p:spPr>
          <a:xfrm>
            <a:off x="444878" y="163493"/>
            <a:ext cx="8678101" cy="1431161"/>
          </a:xfrm>
          <a:prstGeom prst="rect">
            <a:avLst/>
          </a:prstGeom>
        </p:spPr>
        <p:txBody>
          <a:bodyPr wrap="square">
            <a:spAutoFit/>
          </a:bodyPr>
          <a:lstStyle/>
          <a:p>
            <a:pPr>
              <a:defRPr sz="2400" b="0" i="0" u="none" strike="noStrike" kern="1200" spc="0" baseline="0">
                <a:solidFill>
                  <a:prstClr val="black">
                    <a:lumMod val="65000"/>
                    <a:lumOff val="35000"/>
                  </a:prstClr>
                </a:solidFill>
                <a:latin typeface="+mn-lt"/>
                <a:ea typeface="+mn-ea"/>
                <a:cs typeface="+mn-cs"/>
              </a:defRPr>
            </a:pPr>
            <a:r>
              <a:rPr lang="en-US" sz="2800" dirty="0">
                <a:solidFill>
                  <a:srgbClr val="0070C0"/>
                </a:solidFill>
                <a:latin typeface="Franklin Gothic Medium" panose="020B0603020102020204" pitchFamily="34" charset="0"/>
              </a:rPr>
              <a:t>Gender disparities in the burden of unpaid domestic and care work must be addressed in childhood before becoming cemented in adulthood</a:t>
            </a:r>
          </a:p>
        </p:txBody>
      </p:sp>
      <p:pic>
        <p:nvPicPr>
          <p:cNvPr id="5" name="Picture 4">
            <a:extLst>
              <a:ext uri="{FF2B5EF4-FFF2-40B4-BE49-F238E27FC236}">
                <a16:creationId xmlns:a16="http://schemas.microsoft.com/office/drawing/2014/main" id="{0813975C-6802-E344-8C46-4B82E3E34338}"/>
              </a:ext>
            </a:extLst>
          </p:cNvPr>
          <p:cNvPicPr>
            <a:picLocks noChangeAspect="1"/>
          </p:cNvPicPr>
          <p:nvPr/>
        </p:nvPicPr>
        <p:blipFill>
          <a:blip r:embed="rId3">
            <a:duotone>
              <a:schemeClr val="accent1">
                <a:shade val="45000"/>
                <a:satMod val="135000"/>
              </a:schemeClr>
              <a:prstClr val="white"/>
            </a:duotone>
            <a:alphaModFix amt="5000"/>
            <a:extLst>
              <a:ext uri="{BEBA8EAE-BF5A-486C-A8C5-ECC9F3942E4B}">
                <a14:imgProps xmlns:a14="http://schemas.microsoft.com/office/drawing/2010/main">
                  <a14:imgLayer>
                    <a14:imgEffect>
                      <a14:colorTemperature colorTemp="4700"/>
                    </a14:imgEffect>
                  </a14:imgLayer>
                </a14:imgProps>
              </a:ext>
            </a:extLst>
          </a:blip>
          <a:stretch>
            <a:fillRect/>
          </a:stretch>
        </p:blipFill>
        <p:spPr>
          <a:xfrm>
            <a:off x="6773851" y="1901487"/>
            <a:ext cx="4956513" cy="4956513"/>
          </a:xfrm>
          <a:prstGeom prst="rect">
            <a:avLst/>
          </a:prstGeom>
          <a:noFill/>
          <a:ln>
            <a:noFill/>
          </a:ln>
        </p:spPr>
      </p:pic>
      <p:graphicFrame>
        <p:nvGraphicFramePr>
          <p:cNvPr id="7" name="Diagram 6">
            <a:extLst>
              <a:ext uri="{FF2B5EF4-FFF2-40B4-BE49-F238E27FC236}">
                <a16:creationId xmlns:a16="http://schemas.microsoft.com/office/drawing/2014/main" id="{C176D88C-5531-2844-B450-7D7DB108A98C}"/>
              </a:ext>
            </a:extLst>
          </p:cNvPr>
          <p:cNvGraphicFramePr/>
          <p:nvPr>
            <p:extLst>
              <p:ext uri="{D42A27DB-BD31-4B8C-83A1-F6EECF244321}">
                <p14:modId xmlns:p14="http://schemas.microsoft.com/office/powerpoint/2010/main" val="2999944010"/>
              </p:ext>
            </p:extLst>
          </p:nvPr>
        </p:nvGraphicFramePr>
        <p:xfrm>
          <a:off x="575035" y="1654973"/>
          <a:ext cx="8814062" cy="5203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43FEA8EC-620F-A141-B13C-53DE17199468}"/>
              </a:ext>
            </a:extLst>
          </p:cNvPr>
          <p:cNvSpPr txBox="1"/>
          <p:nvPr/>
        </p:nvSpPr>
        <p:spPr>
          <a:xfrm>
            <a:off x="3895785" y="5119063"/>
            <a:ext cx="2081555" cy="1877437"/>
          </a:xfrm>
          <a:prstGeom prst="rect">
            <a:avLst/>
          </a:prstGeom>
          <a:noFill/>
        </p:spPr>
        <p:txBody>
          <a:bodyPr wrap="square" rtlCol="0">
            <a:spAutoFit/>
          </a:bodyPr>
          <a:lstStyle/>
          <a:p>
            <a:pPr algn="ctr"/>
            <a:r>
              <a:rPr lang="en-US" sz="1600" dirty="0">
                <a:solidFill>
                  <a:schemeClr val="bg2">
                    <a:lumMod val="25000"/>
                  </a:schemeClr>
                </a:solidFill>
                <a:latin typeface="Franklin Gothic Medium" panose="020B0603020102020204" pitchFamily="34" charset="0"/>
              </a:rPr>
              <a:t>Girls and boys socialized to expect women to assume burden of</a:t>
            </a:r>
          </a:p>
          <a:p>
            <a:pPr algn="ctr"/>
            <a:r>
              <a:rPr lang="en-US" sz="1600" dirty="0">
                <a:solidFill>
                  <a:schemeClr val="bg2">
                    <a:lumMod val="25000"/>
                  </a:schemeClr>
                </a:solidFill>
                <a:latin typeface="Franklin Gothic Medium" panose="020B0603020102020204" pitchFamily="34" charset="0"/>
              </a:rPr>
              <a:t>unpaid </a:t>
            </a:r>
          </a:p>
          <a:p>
            <a:pPr algn="ctr"/>
            <a:r>
              <a:rPr lang="en-US" sz="1600" dirty="0">
                <a:solidFill>
                  <a:schemeClr val="bg2">
                    <a:lumMod val="25000"/>
                  </a:schemeClr>
                </a:solidFill>
                <a:latin typeface="Franklin Gothic Medium" panose="020B0603020102020204" pitchFamily="34" charset="0"/>
              </a:rPr>
              <a:t>work</a:t>
            </a:r>
            <a:endParaRPr lang="en-US" sz="1600" dirty="0"/>
          </a:p>
          <a:p>
            <a:pPr algn="ctr"/>
            <a:endParaRPr lang="en-US" sz="2000" dirty="0"/>
          </a:p>
        </p:txBody>
      </p:sp>
      <p:pic>
        <p:nvPicPr>
          <p:cNvPr id="9" name="Imagen 4">
            <a:extLst>
              <a:ext uri="{FF2B5EF4-FFF2-40B4-BE49-F238E27FC236}">
                <a16:creationId xmlns:a16="http://schemas.microsoft.com/office/drawing/2014/main" id="{392EC902-31FA-2740-91C4-0B246CABBA98}"/>
              </a:ext>
            </a:extLst>
          </p:cNvPr>
          <p:cNvPicPr>
            <a:picLocks noChangeAspect="1"/>
          </p:cNvPicPr>
          <p:nvPr/>
        </p:nvPicPr>
        <p:blipFill>
          <a:blip r:embed="rId9"/>
          <a:stretch>
            <a:fillRect/>
          </a:stretch>
        </p:blipFill>
        <p:spPr>
          <a:xfrm>
            <a:off x="7739619" y="-4091189"/>
            <a:ext cx="6691646" cy="6858000"/>
          </a:xfrm>
          <a:prstGeom prst="rect">
            <a:avLst/>
          </a:prstGeom>
        </p:spPr>
      </p:pic>
      <p:sp>
        <p:nvSpPr>
          <p:cNvPr id="10" name="TextBox 9">
            <a:extLst>
              <a:ext uri="{FF2B5EF4-FFF2-40B4-BE49-F238E27FC236}">
                <a16:creationId xmlns:a16="http://schemas.microsoft.com/office/drawing/2014/main" id="{90FBA6A5-E9AE-AE4E-861F-A661BED445F4}"/>
              </a:ext>
            </a:extLst>
          </p:cNvPr>
          <p:cNvSpPr txBox="1"/>
          <p:nvPr/>
        </p:nvSpPr>
        <p:spPr>
          <a:xfrm>
            <a:off x="343853" y="6566849"/>
            <a:ext cx="2754280" cy="230832"/>
          </a:xfrm>
          <a:prstGeom prst="rect">
            <a:avLst/>
          </a:prstGeom>
          <a:noFill/>
        </p:spPr>
        <p:txBody>
          <a:bodyPr wrap="none" rtlCol="0">
            <a:spAutoFit/>
          </a:bodyPr>
          <a:lstStyle/>
          <a:p>
            <a:r>
              <a:rPr lang="en-US" sz="900" dirty="0">
                <a:latin typeface="Franklin Gothic Medium Cond" panose="020B0606030402020204" pitchFamily="34" charset="0"/>
              </a:rPr>
              <a:t>Source: Harnessing the Power of Data for Girls, UNICEF 2017 </a:t>
            </a:r>
          </a:p>
        </p:txBody>
      </p:sp>
      <p:sp>
        <p:nvSpPr>
          <p:cNvPr id="3" name="Rectangle 2"/>
          <p:cNvSpPr/>
          <p:nvPr/>
        </p:nvSpPr>
        <p:spPr>
          <a:xfrm>
            <a:off x="8686800" y="3994876"/>
            <a:ext cx="2323755" cy="646331"/>
          </a:xfrm>
          <a:prstGeom prst="rect">
            <a:avLst/>
          </a:prstGeom>
        </p:spPr>
        <p:txBody>
          <a:bodyPr wrap="square">
            <a:spAutoFit/>
          </a:bodyPr>
          <a:lstStyle/>
          <a:p>
            <a:r>
              <a:rPr lang="en-US" sz="3600" b="1" cap="all" dirty="0">
                <a:solidFill>
                  <a:schemeClr val="bg2">
                    <a:lumMod val="25000"/>
                  </a:schemeClr>
                </a:solidFill>
                <a:latin typeface="Franklin Gothic Medium" panose="020B0603020102020204" pitchFamily="34" charset="0"/>
              </a:rPr>
              <a:t>SDG 5.4.1</a:t>
            </a:r>
          </a:p>
        </p:txBody>
      </p:sp>
    </p:spTree>
    <p:extLst>
      <p:ext uri="{BB962C8B-B14F-4D97-AF65-F5344CB8AC3E}">
        <p14:creationId xmlns:p14="http://schemas.microsoft.com/office/powerpoint/2010/main" val="237276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B74423-B67F-5847-A7C9-FCFE0791284F}"/>
              </a:ext>
            </a:extLst>
          </p:cNvPr>
          <p:cNvGraphicFramePr>
            <a:graphicFrameLocks noGrp="1"/>
          </p:cNvGraphicFramePr>
          <p:nvPr>
            <p:extLst/>
          </p:nvPr>
        </p:nvGraphicFramePr>
        <p:xfrm>
          <a:off x="394444" y="887593"/>
          <a:ext cx="7860556" cy="5870904"/>
        </p:xfrm>
        <a:graphic>
          <a:graphicData uri="http://schemas.openxmlformats.org/drawingml/2006/table">
            <a:tbl>
              <a:tblPr>
                <a:tableStyleId>{8EC20E35-A176-4012-BC5E-935CFFF8708E}</a:tableStyleId>
              </a:tblPr>
              <a:tblGrid>
                <a:gridCol w="7860556">
                  <a:extLst>
                    <a:ext uri="{9D8B030D-6E8A-4147-A177-3AD203B41FA5}">
                      <a16:colId xmlns:a16="http://schemas.microsoft.com/office/drawing/2014/main" val="3183855982"/>
                    </a:ext>
                  </a:extLst>
                </a:gridCol>
              </a:tblGrid>
              <a:tr h="250092">
                <a:tc>
                  <a:txBody>
                    <a:bodyPr/>
                    <a:lstStyle/>
                    <a:p>
                      <a:pPr marL="91440" indent="-91440">
                        <a:lnSpc>
                          <a:spcPct val="115000"/>
                        </a:lnSpc>
                      </a:pPr>
                      <a:r>
                        <a:rPr lang="en-GB" sz="1600" dirty="0">
                          <a:solidFill>
                            <a:schemeClr val="bg2">
                              <a:lumMod val="25000"/>
                            </a:schemeClr>
                          </a:solidFill>
                          <a:effectLst/>
                          <a:latin typeface="Franklin Gothic Medium" panose="020B0603020102020204" pitchFamily="34" charset="0"/>
                        </a:rPr>
                        <a:t>CL7. Since last (day of the week), did (name) fetch water for household use?</a:t>
                      </a:r>
                      <a:endParaRPr lang="en-US" sz="1600" dirty="0">
                        <a:solidFill>
                          <a:schemeClr val="bg2">
                            <a:lumMod val="25000"/>
                          </a:schemeClr>
                        </a:solidFill>
                        <a:effectLst/>
                        <a:latin typeface="Franklin Gothic Medium" panose="020B0603020102020204" pitchFamily="34" charset="0"/>
                      </a:endParaRPr>
                    </a:p>
                  </a:txBody>
                  <a:tcPr marL="50162" marR="50162" marT="18756" marB="187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5408339"/>
                  </a:ext>
                </a:extLst>
              </a:tr>
              <a:tr h="715326">
                <a:tc>
                  <a:txBody>
                    <a:bodyPr/>
                    <a:lstStyle/>
                    <a:p>
                      <a:pPr marL="91440" indent="-91440">
                        <a:lnSpc>
                          <a:spcPct val="115000"/>
                        </a:lnSpc>
                      </a:pPr>
                      <a:r>
                        <a:rPr lang="en-GB" sz="1600" dirty="0">
                          <a:solidFill>
                            <a:schemeClr val="bg2">
                              <a:lumMod val="25000"/>
                            </a:schemeClr>
                          </a:solidFill>
                          <a:effectLst/>
                          <a:latin typeface="Franklin Gothic Medium" panose="020B0603020102020204" pitchFamily="34" charset="0"/>
                        </a:rPr>
                        <a:t>CL8. In total, how many hours did (name) spend on fetching water for household use, since last (day of the week)?</a:t>
                      </a:r>
                      <a:endParaRPr lang="en-US" sz="1600" dirty="0">
                        <a:solidFill>
                          <a:schemeClr val="bg2">
                            <a:lumMod val="25000"/>
                          </a:schemeClr>
                        </a:solidFill>
                        <a:effectLst/>
                        <a:latin typeface="Franklin Gothic Medium" panose="020B0603020102020204" pitchFamily="34" charset="0"/>
                      </a:endParaRPr>
                    </a:p>
                    <a:p>
                      <a:pPr marL="91440" indent="-91440">
                        <a:lnSpc>
                          <a:spcPct val="115000"/>
                        </a:lnSpc>
                      </a:pPr>
                      <a:r>
                        <a:rPr lang="en-GB" sz="1600" dirty="0">
                          <a:solidFill>
                            <a:schemeClr val="bg2">
                              <a:lumMod val="25000"/>
                            </a:schemeClr>
                          </a:solidFill>
                          <a:effectLst/>
                          <a:latin typeface="Franklin Gothic Medium" panose="020B0603020102020204" pitchFamily="34" charset="0"/>
                        </a:rPr>
                        <a:t>	If less than one hour, record ‘00’.</a:t>
                      </a:r>
                      <a:endParaRPr lang="en-US" sz="1600" dirty="0">
                        <a:solidFill>
                          <a:schemeClr val="bg2">
                            <a:lumMod val="25000"/>
                          </a:schemeClr>
                        </a:solidFill>
                        <a:effectLst/>
                        <a:latin typeface="Franklin Gothic Medium" panose="020B0603020102020204" pitchFamily="34" charset="0"/>
                      </a:endParaRPr>
                    </a:p>
                  </a:txBody>
                  <a:tcPr marL="50162" marR="50162" marT="18756" marB="187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7912423"/>
                  </a:ext>
                </a:extLst>
              </a:tr>
              <a:tr h="250092">
                <a:tc>
                  <a:txBody>
                    <a:bodyPr/>
                    <a:lstStyle/>
                    <a:p>
                      <a:pPr marL="91440" indent="-91440">
                        <a:lnSpc>
                          <a:spcPct val="115000"/>
                        </a:lnSpc>
                      </a:pPr>
                      <a:r>
                        <a:rPr lang="en-GB" sz="1600">
                          <a:solidFill>
                            <a:schemeClr val="bg2">
                              <a:lumMod val="25000"/>
                            </a:schemeClr>
                          </a:solidFill>
                          <a:effectLst/>
                          <a:latin typeface="Franklin Gothic Medium" panose="020B0603020102020204" pitchFamily="34" charset="0"/>
                        </a:rPr>
                        <a:t>CL9. Since last (day of the week), did (name) collect firewood for household use?</a:t>
                      </a:r>
                      <a:endParaRPr lang="en-US" sz="1600">
                        <a:solidFill>
                          <a:schemeClr val="bg2">
                            <a:lumMod val="25000"/>
                          </a:schemeClr>
                        </a:solidFill>
                        <a:effectLst/>
                        <a:latin typeface="Franklin Gothic Medium" panose="020B0603020102020204" pitchFamily="34" charset="0"/>
                      </a:endParaRPr>
                    </a:p>
                  </a:txBody>
                  <a:tcPr marL="50162" marR="50162" marT="18756" marB="187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585942"/>
                  </a:ext>
                </a:extLst>
              </a:tr>
              <a:tr h="715326">
                <a:tc>
                  <a:txBody>
                    <a:bodyPr/>
                    <a:lstStyle/>
                    <a:p>
                      <a:pPr marL="91440" indent="-91440">
                        <a:lnSpc>
                          <a:spcPct val="115000"/>
                        </a:lnSpc>
                      </a:pPr>
                      <a:r>
                        <a:rPr lang="en-GB" sz="1600" dirty="0">
                          <a:solidFill>
                            <a:schemeClr val="bg2">
                              <a:lumMod val="25000"/>
                            </a:schemeClr>
                          </a:solidFill>
                          <a:effectLst/>
                          <a:latin typeface="Franklin Gothic Medium" panose="020B0603020102020204" pitchFamily="34" charset="0"/>
                        </a:rPr>
                        <a:t>CL10. In total, how many hours did (name) spend on collecting firewood for household use, since last (day of the week)?</a:t>
                      </a:r>
                      <a:endParaRPr lang="en-US" sz="1600" dirty="0">
                        <a:solidFill>
                          <a:schemeClr val="bg2">
                            <a:lumMod val="25000"/>
                          </a:schemeClr>
                        </a:solidFill>
                        <a:effectLst/>
                        <a:latin typeface="Franklin Gothic Medium" panose="020B0603020102020204" pitchFamily="34" charset="0"/>
                      </a:endParaRPr>
                    </a:p>
                    <a:p>
                      <a:pPr marL="91440" indent="-91440">
                        <a:lnSpc>
                          <a:spcPct val="115000"/>
                        </a:lnSpc>
                      </a:pPr>
                      <a:r>
                        <a:rPr lang="en-GB" sz="1600" dirty="0">
                          <a:solidFill>
                            <a:schemeClr val="bg2">
                              <a:lumMod val="25000"/>
                            </a:schemeClr>
                          </a:solidFill>
                          <a:effectLst/>
                          <a:latin typeface="Franklin Gothic Medium" panose="020B0603020102020204" pitchFamily="34" charset="0"/>
                        </a:rPr>
                        <a:t>	If less than one hour, record ‘00’.</a:t>
                      </a:r>
                      <a:endParaRPr lang="en-US" sz="1600" dirty="0">
                        <a:solidFill>
                          <a:schemeClr val="bg2">
                            <a:lumMod val="25000"/>
                          </a:schemeClr>
                        </a:solidFill>
                        <a:effectLst/>
                        <a:latin typeface="Franklin Gothic Medium" panose="020B0603020102020204" pitchFamily="34" charset="0"/>
                      </a:endParaRPr>
                    </a:p>
                  </a:txBody>
                  <a:tcPr marL="50162" marR="50162" marT="18756" marB="187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3929941"/>
                  </a:ext>
                </a:extLst>
              </a:tr>
              <a:tr h="2111028">
                <a:tc>
                  <a:txBody>
                    <a:bodyPr/>
                    <a:lstStyle/>
                    <a:p>
                      <a:pPr marL="91440" indent="-91440">
                        <a:lnSpc>
                          <a:spcPct val="115000"/>
                        </a:lnSpc>
                      </a:pPr>
                      <a:r>
                        <a:rPr lang="en-GB" sz="1600" dirty="0">
                          <a:solidFill>
                            <a:schemeClr val="bg2">
                              <a:lumMod val="25000"/>
                            </a:schemeClr>
                          </a:solidFill>
                          <a:effectLst/>
                          <a:latin typeface="Franklin Gothic Medium" panose="020B0603020102020204" pitchFamily="34" charset="0"/>
                        </a:rPr>
                        <a:t>CL11. Since last (day of the week), did (name) do any of the following for this household?</a:t>
                      </a:r>
                      <a:endParaRPr lang="en-US" sz="1600" dirty="0">
                        <a:solidFill>
                          <a:schemeClr val="bg2">
                            <a:lumMod val="25000"/>
                          </a:schemeClr>
                        </a:solidFill>
                        <a:effectLst/>
                        <a:latin typeface="Franklin Gothic Medium" panose="020B0603020102020204" pitchFamily="34" charset="0"/>
                      </a:endParaRPr>
                    </a:p>
                    <a:p>
                      <a:pPr marL="91440" indent="-91440">
                        <a:lnSpc>
                          <a:spcPct val="115000"/>
                        </a:lnSpc>
                        <a:tabLst>
                          <a:tab pos="316230" algn="l"/>
                        </a:tabLst>
                      </a:pPr>
                      <a:r>
                        <a:rPr lang="en-GB" sz="1600" dirty="0">
                          <a:solidFill>
                            <a:schemeClr val="bg2">
                              <a:lumMod val="25000"/>
                            </a:schemeClr>
                          </a:solidFill>
                          <a:effectLst/>
                          <a:latin typeface="Franklin Gothic Medium" panose="020B0603020102020204" pitchFamily="34" charset="0"/>
                        </a:rPr>
                        <a:t>	[A]	Shopping for the household?</a:t>
                      </a:r>
                      <a:endParaRPr lang="en-US" sz="1600" dirty="0">
                        <a:solidFill>
                          <a:schemeClr val="bg2">
                            <a:lumMod val="25000"/>
                          </a:schemeClr>
                        </a:solidFill>
                        <a:effectLst/>
                        <a:latin typeface="Franklin Gothic Medium" panose="020B0603020102020204" pitchFamily="34" charset="0"/>
                      </a:endParaRPr>
                    </a:p>
                    <a:p>
                      <a:pPr marL="91440" indent="-91440">
                        <a:lnSpc>
                          <a:spcPct val="115000"/>
                        </a:lnSpc>
                        <a:tabLst>
                          <a:tab pos="316230" algn="l"/>
                        </a:tabLst>
                      </a:pPr>
                      <a:r>
                        <a:rPr lang="en-GB" sz="1600" dirty="0">
                          <a:solidFill>
                            <a:schemeClr val="bg2">
                              <a:lumMod val="25000"/>
                            </a:schemeClr>
                          </a:solidFill>
                          <a:effectLst/>
                          <a:latin typeface="Franklin Gothic Medium" panose="020B0603020102020204" pitchFamily="34" charset="0"/>
                        </a:rPr>
                        <a:t>	[B]	Cooking?</a:t>
                      </a:r>
                      <a:endParaRPr lang="en-US" sz="1600" dirty="0">
                        <a:solidFill>
                          <a:schemeClr val="bg2">
                            <a:lumMod val="25000"/>
                          </a:schemeClr>
                        </a:solidFill>
                        <a:effectLst/>
                        <a:latin typeface="Franklin Gothic Medium" panose="020B0603020102020204" pitchFamily="34" charset="0"/>
                      </a:endParaRPr>
                    </a:p>
                    <a:p>
                      <a:pPr marL="91440" indent="-91440">
                        <a:lnSpc>
                          <a:spcPct val="115000"/>
                        </a:lnSpc>
                        <a:tabLst>
                          <a:tab pos="316230" algn="l"/>
                        </a:tabLst>
                      </a:pPr>
                      <a:r>
                        <a:rPr lang="en-GB" sz="1600" dirty="0">
                          <a:solidFill>
                            <a:schemeClr val="bg2">
                              <a:lumMod val="25000"/>
                            </a:schemeClr>
                          </a:solidFill>
                          <a:effectLst/>
                          <a:latin typeface="Franklin Gothic Medium" panose="020B0603020102020204" pitchFamily="34" charset="0"/>
                        </a:rPr>
                        <a:t>	[C]	Washing dishes or cleaning around the house?</a:t>
                      </a:r>
                      <a:endParaRPr lang="en-US" sz="1600" dirty="0">
                        <a:solidFill>
                          <a:schemeClr val="bg2">
                            <a:lumMod val="25000"/>
                          </a:schemeClr>
                        </a:solidFill>
                        <a:effectLst/>
                        <a:latin typeface="Franklin Gothic Medium" panose="020B0603020102020204" pitchFamily="34" charset="0"/>
                      </a:endParaRPr>
                    </a:p>
                    <a:p>
                      <a:pPr marL="91440" indent="-91440">
                        <a:lnSpc>
                          <a:spcPct val="115000"/>
                        </a:lnSpc>
                        <a:tabLst>
                          <a:tab pos="316230" algn="l"/>
                        </a:tabLst>
                      </a:pPr>
                      <a:r>
                        <a:rPr lang="en-GB" sz="1600" dirty="0">
                          <a:solidFill>
                            <a:schemeClr val="bg2">
                              <a:lumMod val="25000"/>
                            </a:schemeClr>
                          </a:solidFill>
                          <a:effectLst/>
                          <a:latin typeface="Franklin Gothic Medium" panose="020B0603020102020204" pitchFamily="34" charset="0"/>
                        </a:rPr>
                        <a:t>	[D]	Washing clothes?</a:t>
                      </a:r>
                      <a:endParaRPr lang="en-US" sz="1600" dirty="0">
                        <a:solidFill>
                          <a:schemeClr val="bg2">
                            <a:lumMod val="25000"/>
                          </a:schemeClr>
                        </a:solidFill>
                        <a:effectLst/>
                        <a:latin typeface="Franklin Gothic Medium" panose="020B0603020102020204" pitchFamily="34" charset="0"/>
                      </a:endParaRPr>
                    </a:p>
                    <a:p>
                      <a:pPr marL="91440" indent="-91440">
                        <a:lnSpc>
                          <a:spcPct val="115000"/>
                        </a:lnSpc>
                        <a:tabLst>
                          <a:tab pos="316230" algn="l"/>
                        </a:tabLst>
                      </a:pPr>
                      <a:r>
                        <a:rPr lang="en-GB" sz="1600" dirty="0">
                          <a:solidFill>
                            <a:schemeClr val="bg2">
                              <a:lumMod val="25000"/>
                            </a:schemeClr>
                          </a:solidFill>
                          <a:effectLst/>
                          <a:latin typeface="Franklin Gothic Medium" panose="020B0603020102020204" pitchFamily="34" charset="0"/>
                        </a:rPr>
                        <a:t>	[E]	Caring for children?</a:t>
                      </a:r>
                      <a:endParaRPr lang="en-US" sz="1600" dirty="0">
                        <a:solidFill>
                          <a:schemeClr val="bg2">
                            <a:lumMod val="25000"/>
                          </a:schemeClr>
                        </a:solidFill>
                        <a:effectLst/>
                        <a:latin typeface="Franklin Gothic Medium" panose="020B0603020102020204" pitchFamily="34" charset="0"/>
                      </a:endParaRPr>
                    </a:p>
                    <a:p>
                      <a:pPr marL="91440" indent="-91440">
                        <a:lnSpc>
                          <a:spcPct val="115000"/>
                        </a:lnSpc>
                        <a:tabLst>
                          <a:tab pos="316230" algn="l"/>
                        </a:tabLst>
                      </a:pPr>
                      <a:r>
                        <a:rPr lang="en-GB" sz="1600" dirty="0">
                          <a:solidFill>
                            <a:schemeClr val="bg2">
                              <a:lumMod val="25000"/>
                            </a:schemeClr>
                          </a:solidFill>
                          <a:effectLst/>
                          <a:latin typeface="Franklin Gothic Medium" panose="020B0603020102020204" pitchFamily="34" charset="0"/>
                        </a:rPr>
                        <a:t>	[F]	            Caring for someone old or sick?</a:t>
                      </a:r>
                      <a:endParaRPr lang="en-US" sz="1600" dirty="0">
                        <a:solidFill>
                          <a:schemeClr val="bg2">
                            <a:lumMod val="25000"/>
                          </a:schemeClr>
                        </a:solidFill>
                        <a:effectLst/>
                        <a:latin typeface="Franklin Gothic Medium" panose="020B0603020102020204" pitchFamily="34" charset="0"/>
                      </a:endParaRPr>
                    </a:p>
                    <a:p>
                      <a:pPr marL="91440" indent="-91440">
                        <a:lnSpc>
                          <a:spcPct val="115000"/>
                        </a:lnSpc>
                        <a:tabLst>
                          <a:tab pos="316230" algn="l"/>
                        </a:tabLst>
                      </a:pPr>
                      <a:r>
                        <a:rPr lang="en-GB" sz="1600" dirty="0">
                          <a:solidFill>
                            <a:schemeClr val="bg2">
                              <a:lumMod val="25000"/>
                            </a:schemeClr>
                          </a:solidFill>
                          <a:effectLst/>
                          <a:latin typeface="Franklin Gothic Medium" panose="020B0603020102020204" pitchFamily="34" charset="0"/>
                        </a:rPr>
                        <a:t>	[X]	Other household tasks?</a:t>
                      </a:r>
                      <a:endParaRPr lang="en-US" sz="1600" dirty="0">
                        <a:solidFill>
                          <a:schemeClr val="bg2">
                            <a:lumMod val="25000"/>
                          </a:schemeClr>
                        </a:solidFill>
                        <a:effectLst/>
                        <a:latin typeface="Franklin Gothic Medium" panose="020B0603020102020204" pitchFamily="34" charset="0"/>
                      </a:endParaRPr>
                    </a:p>
                  </a:txBody>
                  <a:tcPr marL="50162" marR="50162" marT="18756" marB="187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5930388"/>
                  </a:ext>
                </a:extLst>
              </a:tr>
              <a:tr h="249039">
                <a:tc>
                  <a:txBody>
                    <a:bodyPr/>
                    <a:lstStyle/>
                    <a:p>
                      <a:pPr marL="91440" marR="0" indent="-91440">
                        <a:lnSpc>
                          <a:spcPct val="115000"/>
                        </a:lnSpc>
                        <a:spcBef>
                          <a:spcPts val="0"/>
                        </a:spcBef>
                        <a:spcAft>
                          <a:spcPts val="0"/>
                        </a:spcAft>
                      </a:pPr>
                      <a:r>
                        <a:rPr lang="en-GB" sz="1600" cap="small" dirty="0">
                          <a:solidFill>
                            <a:schemeClr val="bg2">
                              <a:lumMod val="25000"/>
                            </a:schemeClr>
                          </a:solidFill>
                          <a:effectLst/>
                          <a:latin typeface="Franklin Gothic Medium" panose="020B0603020102020204" pitchFamily="34" charset="0"/>
                        </a:rPr>
                        <a:t>CL12. </a:t>
                      </a:r>
                      <a:r>
                        <a:rPr lang="en-GB" sz="1600" dirty="0">
                          <a:solidFill>
                            <a:schemeClr val="bg2">
                              <a:lumMod val="25000"/>
                            </a:schemeClr>
                          </a:solidFill>
                          <a:effectLst/>
                          <a:latin typeface="Franklin Gothic Medium" panose="020B0603020102020204" pitchFamily="34" charset="0"/>
                        </a:rPr>
                        <a:t>Check CL11, [A]-[X]:</a:t>
                      </a:r>
                      <a:endParaRPr lang="en-US" sz="1600" i="1" dirty="0">
                        <a:solidFill>
                          <a:schemeClr val="bg2">
                            <a:lumMod val="25000"/>
                          </a:schemeClr>
                        </a:solidFill>
                        <a:effectLst/>
                        <a:latin typeface="Franklin Gothic Medium" panose="020B0603020102020204" pitchFamily="34" charset="0"/>
                        <a:ea typeface="Times New Roman" panose="02020603050405020304" pitchFamily="18" charset="0"/>
                      </a:endParaRPr>
                    </a:p>
                  </a:txBody>
                  <a:tcPr marL="50162" marR="50162" marT="18756" marB="187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767302"/>
                  </a:ext>
                </a:extLst>
              </a:tr>
              <a:tr h="715326">
                <a:tc>
                  <a:txBody>
                    <a:bodyPr/>
                    <a:lstStyle/>
                    <a:p>
                      <a:pPr marL="91440" indent="-91440">
                        <a:lnSpc>
                          <a:spcPct val="115000"/>
                        </a:lnSpc>
                      </a:pPr>
                      <a:r>
                        <a:rPr lang="en-GB" sz="1600" dirty="0">
                          <a:solidFill>
                            <a:schemeClr val="bg2">
                              <a:lumMod val="25000"/>
                            </a:schemeClr>
                          </a:solidFill>
                          <a:effectLst/>
                          <a:latin typeface="Franklin Gothic Medium" panose="020B0603020102020204" pitchFamily="34" charset="0"/>
                        </a:rPr>
                        <a:t>CL13. Since last (day of the week), about how many hours did (name) engage in (this activity/these activities), in total?</a:t>
                      </a:r>
                      <a:endParaRPr lang="en-US" sz="1600" dirty="0">
                        <a:solidFill>
                          <a:schemeClr val="bg2">
                            <a:lumMod val="25000"/>
                          </a:schemeClr>
                        </a:solidFill>
                        <a:effectLst/>
                        <a:latin typeface="Franklin Gothic Medium" panose="020B0603020102020204" pitchFamily="34" charset="0"/>
                      </a:endParaRPr>
                    </a:p>
                    <a:p>
                      <a:pPr marL="91440" indent="-91440">
                        <a:lnSpc>
                          <a:spcPct val="115000"/>
                        </a:lnSpc>
                      </a:pPr>
                      <a:r>
                        <a:rPr lang="en-GB" sz="1600" dirty="0">
                          <a:solidFill>
                            <a:schemeClr val="bg2">
                              <a:lumMod val="25000"/>
                            </a:schemeClr>
                          </a:solidFill>
                          <a:effectLst/>
                          <a:latin typeface="Franklin Gothic Medium" panose="020B0603020102020204" pitchFamily="34" charset="0"/>
                        </a:rPr>
                        <a:t>	If less than one hour, record ‘00’</a:t>
                      </a:r>
                      <a:endParaRPr lang="en-US" sz="1600" dirty="0">
                        <a:solidFill>
                          <a:schemeClr val="bg2">
                            <a:lumMod val="25000"/>
                          </a:schemeClr>
                        </a:solidFill>
                        <a:effectLst/>
                        <a:latin typeface="Franklin Gothic Medium" panose="020B0603020102020204" pitchFamily="34" charset="0"/>
                      </a:endParaRPr>
                    </a:p>
                  </a:txBody>
                  <a:tcPr marL="50162" marR="50162" marT="18756" marB="187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3243491"/>
                  </a:ext>
                </a:extLst>
              </a:tr>
            </a:tbl>
          </a:graphicData>
        </a:graphic>
      </p:graphicFrame>
      <p:pic>
        <p:nvPicPr>
          <p:cNvPr id="6" name="Picture 5" descr="MICS logo ALL">
            <a:extLst>
              <a:ext uri="{FF2B5EF4-FFF2-40B4-BE49-F238E27FC236}">
                <a16:creationId xmlns:a16="http://schemas.microsoft.com/office/drawing/2014/main" id="{4640ED0D-BF7A-8549-997E-53E4A6B5B9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444" y="165100"/>
            <a:ext cx="2399556" cy="571500"/>
          </a:xfrm>
          <a:prstGeom prst="rect">
            <a:avLst/>
          </a:prstGeom>
          <a:noFill/>
          <a:ln>
            <a:noFill/>
          </a:ln>
        </p:spPr>
      </p:pic>
      <p:pic>
        <p:nvPicPr>
          <p:cNvPr id="8" name="Imagen 7">
            <a:extLst>
              <a:ext uri="{FF2B5EF4-FFF2-40B4-BE49-F238E27FC236}">
                <a16:creationId xmlns:a16="http://schemas.microsoft.com/office/drawing/2014/main" id="{039FA288-63B8-7843-B02B-955C3743E590}"/>
              </a:ext>
            </a:extLst>
          </p:cNvPr>
          <p:cNvPicPr>
            <a:picLocks noChangeAspect="1"/>
          </p:cNvPicPr>
          <p:nvPr/>
        </p:nvPicPr>
        <p:blipFill>
          <a:blip r:embed="rId4"/>
          <a:stretch>
            <a:fillRect/>
          </a:stretch>
        </p:blipFill>
        <p:spPr>
          <a:xfrm>
            <a:off x="8487582" y="182552"/>
            <a:ext cx="3306583" cy="1344426"/>
          </a:xfrm>
          <a:prstGeom prst="rect">
            <a:avLst/>
          </a:prstGeom>
        </p:spPr>
      </p:pic>
      <p:sp>
        <p:nvSpPr>
          <p:cNvPr id="4" name="TextBox 3">
            <a:extLst>
              <a:ext uri="{FF2B5EF4-FFF2-40B4-BE49-F238E27FC236}">
                <a16:creationId xmlns:a16="http://schemas.microsoft.com/office/drawing/2014/main" id="{A4955772-919E-9A49-8D57-3537139C7347}"/>
              </a:ext>
            </a:extLst>
          </p:cNvPr>
          <p:cNvSpPr txBox="1"/>
          <p:nvPr/>
        </p:nvSpPr>
        <p:spPr>
          <a:xfrm>
            <a:off x="8487582" y="1526978"/>
            <a:ext cx="3412739"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70C0"/>
                </a:solidFill>
                <a:latin typeface="Franklin Gothic Medium" panose="020B0603020102020204" pitchFamily="34" charset="0"/>
              </a:rPr>
              <a:t>MICS collects data on unpaid domestic and care work in Child </a:t>
            </a:r>
            <a:r>
              <a:rPr lang="en-US" sz="2400" dirty="0" err="1">
                <a:solidFill>
                  <a:srgbClr val="0070C0"/>
                </a:solidFill>
                <a:latin typeface="Franklin Gothic Medium" panose="020B0603020102020204" pitchFamily="34" charset="0"/>
              </a:rPr>
              <a:t>Labour</a:t>
            </a:r>
            <a:r>
              <a:rPr lang="en-US" sz="2400" dirty="0">
                <a:solidFill>
                  <a:srgbClr val="0070C0"/>
                </a:solidFill>
                <a:latin typeface="Franklin Gothic Medium" panose="020B0603020102020204" pitchFamily="34" charset="0"/>
              </a:rPr>
              <a:t> module </a:t>
            </a:r>
          </a:p>
          <a:p>
            <a:endParaRPr lang="en-US" sz="2400" dirty="0">
              <a:solidFill>
                <a:srgbClr val="0070C0"/>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0070C0"/>
                </a:solidFill>
                <a:latin typeface="Franklin Gothic Medium" panose="020B0603020102020204" pitchFamily="34" charset="0"/>
              </a:rPr>
              <a:t>Stylized retrospective questions</a:t>
            </a:r>
          </a:p>
          <a:p>
            <a:pPr marL="342900" indent="-342900">
              <a:buFont typeface="Arial" panose="020B0604020202020204" pitchFamily="34" charset="0"/>
              <a:buChar char="•"/>
            </a:pPr>
            <a:endParaRPr lang="en-US" sz="2400" dirty="0">
              <a:solidFill>
                <a:srgbClr val="0070C0"/>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0070C0"/>
                </a:solidFill>
                <a:latin typeface="Franklin Gothic Medium" panose="020B0603020102020204" pitchFamily="34" charset="0"/>
              </a:rPr>
              <a:t>1 week ref. period</a:t>
            </a:r>
          </a:p>
          <a:p>
            <a:pPr marL="342900" indent="-342900">
              <a:buFont typeface="Arial" panose="020B0604020202020204" pitchFamily="34" charset="0"/>
              <a:buChar char="•"/>
            </a:pPr>
            <a:endParaRPr lang="en-US" sz="2400" dirty="0">
              <a:solidFill>
                <a:srgbClr val="0070C0"/>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0070C0"/>
                </a:solidFill>
                <a:latin typeface="Franklin Gothic Medium" panose="020B0603020102020204" pitchFamily="34" charset="0"/>
              </a:rPr>
              <a:t>Asked of primary caregiver for children aged 5-17 years</a:t>
            </a:r>
          </a:p>
          <a:p>
            <a:endParaRPr lang="en-US" sz="2400" dirty="0">
              <a:solidFill>
                <a:srgbClr val="0070C0"/>
              </a:solidFill>
              <a:latin typeface="Franklin Gothic Medium" panose="020B0603020102020204" pitchFamily="34" charset="0"/>
            </a:endParaRPr>
          </a:p>
        </p:txBody>
      </p:sp>
      <p:sp>
        <p:nvSpPr>
          <p:cNvPr id="5" name="TextBox 4"/>
          <p:cNvSpPr txBox="1"/>
          <p:nvPr/>
        </p:nvSpPr>
        <p:spPr>
          <a:xfrm>
            <a:off x="3026582" y="182552"/>
            <a:ext cx="5118177" cy="584775"/>
          </a:xfrm>
          <a:prstGeom prst="rect">
            <a:avLst/>
          </a:prstGeom>
          <a:noFill/>
        </p:spPr>
        <p:txBody>
          <a:bodyPr wrap="square" rtlCol="0">
            <a:spAutoFit/>
          </a:bodyPr>
          <a:lstStyle/>
          <a:p>
            <a:r>
              <a:rPr lang="en-US" sz="3200" b="1" dirty="0">
                <a:solidFill>
                  <a:schemeClr val="accent1"/>
                </a:solidFill>
              </a:rPr>
              <a:t>Current data collection</a:t>
            </a:r>
          </a:p>
        </p:txBody>
      </p:sp>
    </p:spTree>
    <p:extLst>
      <p:ext uri="{BB962C8B-B14F-4D97-AF65-F5344CB8AC3E}">
        <p14:creationId xmlns:p14="http://schemas.microsoft.com/office/powerpoint/2010/main" val="48433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889AC2-61B6-48E1-83EF-4DD22E6264F8}"/>
              </a:ext>
            </a:extLst>
          </p:cNvPr>
          <p:cNvSpPr txBox="1"/>
          <p:nvPr/>
        </p:nvSpPr>
        <p:spPr>
          <a:xfrm>
            <a:off x="0" y="1713889"/>
            <a:ext cx="5561814" cy="2554545"/>
          </a:xfrm>
          <a:prstGeom prst="rect">
            <a:avLst/>
          </a:prstGeom>
          <a:noFill/>
        </p:spPr>
        <p:txBody>
          <a:bodyPr wrap="square" rtlCol="0">
            <a:spAutoFit/>
          </a:bodyPr>
          <a:lstStyle/>
          <a:p>
            <a:pPr lvl="1"/>
            <a:r>
              <a:rPr lang="es-MX" sz="3200" dirty="0" err="1">
                <a:solidFill>
                  <a:schemeClr val="bg2">
                    <a:lumMod val="25000"/>
                  </a:schemeClr>
                </a:solidFill>
                <a:latin typeface="Franklin Gothic Medium" panose="020B0603020102020204" pitchFamily="34" charset="0"/>
              </a:rPr>
              <a:t>Globally</a:t>
            </a:r>
            <a:r>
              <a:rPr lang="es-MX" sz="3200" dirty="0">
                <a:solidFill>
                  <a:schemeClr val="bg2">
                    <a:lumMod val="25000"/>
                  </a:schemeClr>
                </a:solidFill>
                <a:latin typeface="Franklin Gothic Medium" panose="020B0603020102020204" pitchFamily="34" charset="0"/>
              </a:rPr>
              <a:t>, girls aged 5-14  </a:t>
            </a:r>
            <a:r>
              <a:rPr lang="es-MX" sz="3200" dirty="0" err="1">
                <a:solidFill>
                  <a:schemeClr val="bg2">
                    <a:lumMod val="25000"/>
                  </a:schemeClr>
                </a:solidFill>
                <a:latin typeface="Franklin Gothic Medium" panose="020B0603020102020204" pitchFamily="34" charset="0"/>
              </a:rPr>
              <a:t>spend</a:t>
            </a:r>
            <a:r>
              <a:rPr lang="es-MX" sz="3200" dirty="0">
                <a:solidFill>
                  <a:schemeClr val="bg2">
                    <a:lumMod val="25000"/>
                  </a:schemeClr>
                </a:solidFill>
                <a:latin typeface="Franklin Gothic Medium" panose="020B0603020102020204" pitchFamily="34" charset="0"/>
              </a:rPr>
              <a:t> </a:t>
            </a:r>
            <a:r>
              <a:rPr lang="es-MX" sz="3200" dirty="0">
                <a:solidFill>
                  <a:schemeClr val="accent1"/>
                </a:solidFill>
                <a:latin typeface="Franklin Gothic Medium" panose="020B0603020102020204" pitchFamily="34" charset="0"/>
              </a:rPr>
              <a:t>160 MILLION </a:t>
            </a:r>
            <a:r>
              <a:rPr lang="es-MX" sz="3200" dirty="0">
                <a:solidFill>
                  <a:schemeClr val="bg2">
                    <a:lumMod val="25000"/>
                  </a:schemeClr>
                </a:solidFill>
                <a:latin typeface="Franklin Gothic Medium" panose="020B0603020102020204" pitchFamily="34" charset="0"/>
              </a:rPr>
              <a:t>more </a:t>
            </a:r>
            <a:r>
              <a:rPr lang="es-MX" sz="3200" dirty="0" err="1">
                <a:solidFill>
                  <a:schemeClr val="bg2">
                    <a:lumMod val="25000"/>
                  </a:schemeClr>
                </a:solidFill>
                <a:latin typeface="Franklin Gothic Medium" panose="020B0603020102020204" pitchFamily="34" charset="0"/>
              </a:rPr>
              <a:t>hours</a:t>
            </a:r>
            <a:r>
              <a:rPr lang="es-MX" sz="3200" dirty="0">
                <a:solidFill>
                  <a:schemeClr val="bg2">
                    <a:lumMod val="25000"/>
                  </a:schemeClr>
                </a:solidFill>
                <a:latin typeface="Franklin Gothic Medium" panose="020B0603020102020204" pitchFamily="34" charset="0"/>
              </a:rPr>
              <a:t> </a:t>
            </a:r>
            <a:r>
              <a:rPr lang="es-MX" sz="3200" dirty="0" err="1">
                <a:solidFill>
                  <a:schemeClr val="bg2">
                    <a:lumMod val="25000"/>
                  </a:schemeClr>
                </a:solidFill>
                <a:latin typeface="Franklin Gothic Medium" panose="020B0603020102020204" pitchFamily="34" charset="0"/>
              </a:rPr>
              <a:t>every</a:t>
            </a:r>
            <a:r>
              <a:rPr lang="es-MX" sz="3200" dirty="0">
                <a:solidFill>
                  <a:schemeClr val="bg2">
                    <a:lumMod val="25000"/>
                  </a:schemeClr>
                </a:solidFill>
                <a:latin typeface="Franklin Gothic Medium" panose="020B0603020102020204" pitchFamily="34" charset="0"/>
              </a:rPr>
              <a:t> </a:t>
            </a:r>
            <a:r>
              <a:rPr lang="es-MX" sz="3200" dirty="0" err="1">
                <a:solidFill>
                  <a:schemeClr val="bg2">
                    <a:lumMod val="25000"/>
                  </a:schemeClr>
                </a:solidFill>
                <a:latin typeface="Franklin Gothic Medium" panose="020B0603020102020204" pitchFamily="34" charset="0"/>
              </a:rPr>
              <a:t>day</a:t>
            </a:r>
            <a:r>
              <a:rPr lang="es-MX" sz="3200" dirty="0">
                <a:solidFill>
                  <a:schemeClr val="bg2">
                    <a:lumMod val="25000"/>
                  </a:schemeClr>
                </a:solidFill>
                <a:latin typeface="Franklin Gothic Medium" panose="020B0603020102020204" pitchFamily="34" charset="0"/>
              </a:rPr>
              <a:t> on </a:t>
            </a:r>
            <a:r>
              <a:rPr lang="es-MX" sz="3200" dirty="0" err="1">
                <a:solidFill>
                  <a:schemeClr val="bg2">
                    <a:lumMod val="25000"/>
                  </a:schemeClr>
                </a:solidFill>
                <a:latin typeface="Franklin Gothic Medium" panose="020B0603020102020204" pitchFamily="34" charset="0"/>
              </a:rPr>
              <a:t>unpaid</a:t>
            </a:r>
            <a:r>
              <a:rPr lang="es-MX" sz="3200" dirty="0">
                <a:solidFill>
                  <a:schemeClr val="bg2">
                    <a:lumMod val="25000"/>
                  </a:schemeClr>
                </a:solidFill>
                <a:latin typeface="Franklin Gothic Medium" panose="020B0603020102020204" pitchFamily="34" charset="0"/>
              </a:rPr>
              <a:t> </a:t>
            </a:r>
            <a:r>
              <a:rPr lang="es-MX" sz="3200" dirty="0" err="1">
                <a:solidFill>
                  <a:schemeClr val="bg2">
                    <a:lumMod val="25000"/>
                  </a:schemeClr>
                </a:solidFill>
                <a:latin typeface="Franklin Gothic Medium" panose="020B0603020102020204" pitchFamily="34" charset="0"/>
              </a:rPr>
              <a:t>domestic</a:t>
            </a:r>
            <a:r>
              <a:rPr lang="es-MX" sz="3200" dirty="0">
                <a:solidFill>
                  <a:schemeClr val="bg2">
                    <a:lumMod val="25000"/>
                  </a:schemeClr>
                </a:solidFill>
                <a:latin typeface="Franklin Gothic Medium" panose="020B0603020102020204" pitchFamily="34" charset="0"/>
              </a:rPr>
              <a:t> and </a:t>
            </a:r>
            <a:r>
              <a:rPr lang="es-MX" sz="3200" dirty="0" err="1">
                <a:solidFill>
                  <a:schemeClr val="bg2">
                    <a:lumMod val="25000"/>
                  </a:schemeClr>
                </a:solidFill>
                <a:latin typeface="Franklin Gothic Medium" panose="020B0603020102020204" pitchFamily="34" charset="0"/>
              </a:rPr>
              <a:t>care</a:t>
            </a:r>
            <a:r>
              <a:rPr lang="es-MX" sz="3200" dirty="0">
                <a:solidFill>
                  <a:schemeClr val="bg2">
                    <a:lumMod val="25000"/>
                  </a:schemeClr>
                </a:solidFill>
                <a:latin typeface="Franklin Gothic Medium" panose="020B0603020102020204" pitchFamily="34" charset="0"/>
              </a:rPr>
              <a:t> </a:t>
            </a:r>
            <a:r>
              <a:rPr lang="es-MX" sz="3200" dirty="0" err="1">
                <a:solidFill>
                  <a:schemeClr val="bg2">
                    <a:lumMod val="25000"/>
                  </a:schemeClr>
                </a:solidFill>
                <a:latin typeface="Franklin Gothic Medium" panose="020B0603020102020204" pitchFamily="34" charset="0"/>
              </a:rPr>
              <a:t>work</a:t>
            </a:r>
            <a:r>
              <a:rPr lang="es-MX" sz="3200" dirty="0">
                <a:solidFill>
                  <a:schemeClr val="bg2">
                    <a:lumMod val="25000"/>
                  </a:schemeClr>
                </a:solidFill>
                <a:latin typeface="Franklin Gothic Medium" panose="020B0603020102020204" pitchFamily="34" charset="0"/>
              </a:rPr>
              <a:t> </a:t>
            </a:r>
            <a:r>
              <a:rPr lang="es-MX" sz="3200" dirty="0" err="1">
                <a:solidFill>
                  <a:schemeClr val="bg2">
                    <a:lumMod val="25000"/>
                  </a:schemeClr>
                </a:solidFill>
                <a:latin typeface="Franklin Gothic Medium" panose="020B0603020102020204" pitchFamily="34" charset="0"/>
              </a:rPr>
              <a:t>than</a:t>
            </a:r>
            <a:r>
              <a:rPr lang="es-MX" sz="3200" dirty="0">
                <a:solidFill>
                  <a:schemeClr val="bg2">
                    <a:lumMod val="25000"/>
                  </a:schemeClr>
                </a:solidFill>
                <a:latin typeface="Franklin Gothic Medium" panose="020B0603020102020204" pitchFamily="34" charset="0"/>
              </a:rPr>
              <a:t> </a:t>
            </a:r>
            <a:r>
              <a:rPr lang="es-MX" sz="3200" dirty="0" err="1">
                <a:solidFill>
                  <a:schemeClr val="bg2">
                    <a:lumMod val="25000"/>
                  </a:schemeClr>
                </a:solidFill>
                <a:latin typeface="Franklin Gothic Medium" panose="020B0603020102020204" pitchFamily="34" charset="0"/>
              </a:rPr>
              <a:t>boys</a:t>
            </a:r>
            <a:r>
              <a:rPr lang="es-MX" sz="3200" dirty="0">
                <a:solidFill>
                  <a:schemeClr val="bg2">
                    <a:lumMod val="25000"/>
                  </a:schemeClr>
                </a:solidFill>
                <a:latin typeface="Franklin Gothic Medium" panose="020B0603020102020204" pitchFamily="34" charset="0"/>
              </a:rPr>
              <a:t> </a:t>
            </a:r>
            <a:r>
              <a:rPr lang="es-MX" sz="3200" dirty="0" err="1">
                <a:solidFill>
                  <a:schemeClr val="bg2">
                    <a:lumMod val="25000"/>
                  </a:schemeClr>
                </a:solidFill>
                <a:latin typeface="Franklin Gothic Medium" panose="020B0603020102020204" pitchFamily="34" charset="0"/>
              </a:rPr>
              <a:t>their</a:t>
            </a:r>
            <a:r>
              <a:rPr lang="es-MX" sz="3200" dirty="0">
                <a:solidFill>
                  <a:schemeClr val="bg2">
                    <a:lumMod val="25000"/>
                  </a:schemeClr>
                </a:solidFill>
                <a:latin typeface="Franklin Gothic Medium" panose="020B0603020102020204" pitchFamily="34" charset="0"/>
              </a:rPr>
              <a:t> </a:t>
            </a:r>
            <a:r>
              <a:rPr lang="es-MX" sz="3200" dirty="0" err="1">
                <a:solidFill>
                  <a:schemeClr val="bg2">
                    <a:lumMod val="25000"/>
                  </a:schemeClr>
                </a:solidFill>
                <a:latin typeface="Franklin Gothic Medium" panose="020B0603020102020204" pitchFamily="34" charset="0"/>
              </a:rPr>
              <a:t>age</a:t>
            </a:r>
            <a:r>
              <a:rPr lang="es-MX" sz="3200" dirty="0">
                <a:solidFill>
                  <a:schemeClr val="bg2">
                    <a:lumMod val="25000"/>
                  </a:schemeClr>
                </a:solidFill>
                <a:latin typeface="Franklin Gothic Medium" panose="020B0603020102020204" pitchFamily="34" charset="0"/>
              </a:rPr>
              <a:t>.</a:t>
            </a:r>
          </a:p>
        </p:txBody>
      </p:sp>
      <p:sp>
        <p:nvSpPr>
          <p:cNvPr id="4" name="CuadroTexto 3">
            <a:extLst>
              <a:ext uri="{FF2B5EF4-FFF2-40B4-BE49-F238E27FC236}">
                <a16:creationId xmlns:a16="http://schemas.microsoft.com/office/drawing/2014/main" id="{8200780C-8565-4B8E-BFD0-1F7554C3D0E3}"/>
              </a:ext>
            </a:extLst>
          </p:cNvPr>
          <p:cNvSpPr txBox="1"/>
          <p:nvPr/>
        </p:nvSpPr>
        <p:spPr>
          <a:xfrm>
            <a:off x="499620" y="401376"/>
            <a:ext cx="7893693" cy="707886"/>
          </a:xfrm>
          <a:prstGeom prst="rect">
            <a:avLst/>
          </a:prstGeom>
          <a:noFill/>
        </p:spPr>
        <p:txBody>
          <a:bodyPr wrap="square" rtlCol="0">
            <a:spAutoFit/>
          </a:bodyPr>
          <a:lstStyle/>
          <a:p>
            <a:r>
              <a:rPr lang="es-MX" sz="3800" b="1" dirty="0" err="1">
                <a:solidFill>
                  <a:schemeClr val="accent5">
                    <a:lumMod val="75000"/>
                  </a:schemeClr>
                </a:solidFill>
                <a:latin typeface="Franklin Gothic Medium" panose="020B0603020102020204" pitchFamily="34" charset="0"/>
              </a:rPr>
              <a:t>Unequal</a:t>
            </a:r>
            <a:r>
              <a:rPr lang="es-MX" sz="3800" b="1" dirty="0">
                <a:solidFill>
                  <a:schemeClr val="accent5">
                    <a:lumMod val="75000"/>
                  </a:schemeClr>
                </a:solidFill>
                <a:latin typeface="Franklin Gothic Medium" panose="020B0603020102020204" pitchFamily="34" charset="0"/>
              </a:rPr>
              <a:t> </a:t>
            </a:r>
            <a:r>
              <a:rPr lang="es-MX" sz="3800" b="1" dirty="0" err="1">
                <a:solidFill>
                  <a:schemeClr val="accent5">
                    <a:lumMod val="75000"/>
                  </a:schemeClr>
                </a:solidFill>
                <a:latin typeface="Franklin Gothic Medium" panose="020B0603020102020204" pitchFamily="34" charset="0"/>
              </a:rPr>
              <a:t>burden</a:t>
            </a:r>
            <a:r>
              <a:rPr lang="es-MX" sz="3800" b="1" dirty="0">
                <a:solidFill>
                  <a:schemeClr val="accent5">
                    <a:lumMod val="75000"/>
                  </a:schemeClr>
                </a:solidFill>
                <a:latin typeface="Franklin Gothic Medium" panose="020B0603020102020204" pitchFamily="34" charset="0"/>
              </a:rPr>
              <a:t> of </a:t>
            </a:r>
            <a:r>
              <a:rPr lang="es-MX" sz="3800" b="1" dirty="0" err="1">
                <a:solidFill>
                  <a:schemeClr val="accent5">
                    <a:lumMod val="75000"/>
                  </a:schemeClr>
                </a:solidFill>
                <a:latin typeface="Franklin Gothic Medium" panose="020B0603020102020204" pitchFamily="34" charset="0"/>
              </a:rPr>
              <a:t>household</a:t>
            </a:r>
            <a:r>
              <a:rPr lang="es-MX" sz="3800" b="1" dirty="0">
                <a:solidFill>
                  <a:schemeClr val="accent5">
                    <a:lumMod val="75000"/>
                  </a:schemeClr>
                </a:solidFill>
                <a:latin typeface="Franklin Gothic Medium" panose="020B0603020102020204" pitchFamily="34" charset="0"/>
              </a:rPr>
              <a:t> chores</a:t>
            </a:r>
            <a:r>
              <a:rPr lang="es-MX" sz="4000" b="1" dirty="0">
                <a:solidFill>
                  <a:schemeClr val="accent5">
                    <a:lumMod val="75000"/>
                  </a:schemeClr>
                </a:solidFill>
                <a:latin typeface="Franklin Gothic Medium" panose="020B0603020102020204" pitchFamily="34" charset="0"/>
              </a:rPr>
              <a:t>   </a:t>
            </a:r>
          </a:p>
        </p:txBody>
      </p:sp>
      <p:pic>
        <p:nvPicPr>
          <p:cNvPr id="8" name="Imagen 7">
            <a:extLst>
              <a:ext uri="{FF2B5EF4-FFF2-40B4-BE49-F238E27FC236}">
                <a16:creationId xmlns:a16="http://schemas.microsoft.com/office/drawing/2014/main" id="{6FD8220B-E856-463F-BFDC-89A9C2F12362}"/>
              </a:ext>
            </a:extLst>
          </p:cNvPr>
          <p:cNvPicPr>
            <a:picLocks noChangeAspect="1"/>
          </p:cNvPicPr>
          <p:nvPr/>
        </p:nvPicPr>
        <p:blipFill>
          <a:blip r:embed="rId3"/>
          <a:stretch>
            <a:fillRect/>
          </a:stretch>
        </p:blipFill>
        <p:spPr>
          <a:xfrm>
            <a:off x="8487582" y="182552"/>
            <a:ext cx="3306583" cy="1344426"/>
          </a:xfrm>
          <a:prstGeom prst="rect">
            <a:avLst/>
          </a:prstGeom>
        </p:spPr>
      </p:pic>
      <p:graphicFrame>
        <p:nvGraphicFramePr>
          <p:cNvPr id="9" name="Chart 8">
            <a:extLst>
              <a:ext uri="{FF2B5EF4-FFF2-40B4-BE49-F238E27FC236}">
                <a16:creationId xmlns:a16="http://schemas.microsoft.com/office/drawing/2014/main" id="{8BD49338-8ED7-6145-A850-FBDE3C3D56FC}"/>
              </a:ext>
            </a:extLst>
          </p:cNvPr>
          <p:cNvGraphicFramePr>
            <a:graphicFrameLocks/>
          </p:cNvGraphicFramePr>
          <p:nvPr>
            <p:extLst>
              <p:ext uri="{D42A27DB-BD31-4B8C-83A1-F6EECF244321}">
                <p14:modId xmlns:p14="http://schemas.microsoft.com/office/powerpoint/2010/main" val="2229594771"/>
              </p:ext>
            </p:extLst>
          </p:nvPr>
        </p:nvGraphicFramePr>
        <p:xfrm>
          <a:off x="5847907" y="1681790"/>
          <a:ext cx="6103087" cy="381169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CE529C36-4449-FE46-B253-DF8ED4413398}"/>
              </a:ext>
            </a:extLst>
          </p:cNvPr>
          <p:cNvSpPr txBox="1"/>
          <p:nvPr/>
        </p:nvSpPr>
        <p:spPr>
          <a:xfrm>
            <a:off x="9196714" y="5493488"/>
            <a:ext cx="2754280" cy="230832"/>
          </a:xfrm>
          <a:prstGeom prst="rect">
            <a:avLst/>
          </a:prstGeom>
          <a:noFill/>
        </p:spPr>
        <p:txBody>
          <a:bodyPr wrap="none" rtlCol="0">
            <a:spAutoFit/>
          </a:bodyPr>
          <a:lstStyle/>
          <a:p>
            <a:r>
              <a:rPr lang="en-US" sz="900" dirty="0">
                <a:latin typeface="Franklin Gothic Medium Cond" panose="020B0606030402020204" pitchFamily="34" charset="0"/>
              </a:rPr>
              <a:t>Source: Harnessing the Power of Data for Girls, UNICEF 2016 </a:t>
            </a:r>
          </a:p>
        </p:txBody>
      </p:sp>
    </p:spTree>
    <p:extLst>
      <p:ext uri="{BB962C8B-B14F-4D97-AF65-F5344CB8AC3E}">
        <p14:creationId xmlns:p14="http://schemas.microsoft.com/office/powerpoint/2010/main" val="391362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200780C-8565-4B8E-BFD0-1F7554C3D0E3}"/>
              </a:ext>
            </a:extLst>
          </p:cNvPr>
          <p:cNvSpPr txBox="1"/>
          <p:nvPr/>
        </p:nvSpPr>
        <p:spPr>
          <a:xfrm>
            <a:off x="774050" y="471794"/>
            <a:ext cx="8379875" cy="1261884"/>
          </a:xfrm>
          <a:prstGeom prst="rect">
            <a:avLst/>
          </a:prstGeom>
          <a:noFill/>
        </p:spPr>
        <p:txBody>
          <a:bodyPr wrap="square" rtlCol="0">
            <a:spAutoFit/>
          </a:bodyPr>
          <a:lstStyle/>
          <a:p>
            <a:r>
              <a:rPr lang="es-MX" sz="3800" b="1" dirty="0" err="1">
                <a:solidFill>
                  <a:srgbClr val="0070C0"/>
                </a:solidFill>
                <a:latin typeface="Franklin Gothic Medium" panose="020B0603020102020204" pitchFamily="34" charset="0"/>
              </a:rPr>
              <a:t>Girls</a:t>
            </a:r>
            <a:r>
              <a:rPr lang="es-MX" sz="3800" b="1" dirty="0">
                <a:solidFill>
                  <a:srgbClr val="0070C0"/>
                </a:solidFill>
                <a:latin typeface="Franklin Gothic Medium" panose="020B0603020102020204" pitchFamily="34" charset="0"/>
              </a:rPr>
              <a:t>’ </a:t>
            </a:r>
            <a:r>
              <a:rPr lang="es-MX" sz="3800" b="1" dirty="0" err="1">
                <a:solidFill>
                  <a:srgbClr val="0070C0"/>
                </a:solidFill>
                <a:latin typeface="Franklin Gothic Medium" panose="020B0603020102020204" pitchFamily="34" charset="0"/>
              </a:rPr>
              <a:t>unpaid</a:t>
            </a:r>
            <a:r>
              <a:rPr lang="es-MX" sz="3800" b="1" dirty="0">
                <a:solidFill>
                  <a:srgbClr val="0070C0"/>
                </a:solidFill>
                <a:latin typeface="Franklin Gothic Medium" panose="020B0603020102020204" pitchFamily="34" charset="0"/>
              </a:rPr>
              <a:t> </a:t>
            </a:r>
            <a:r>
              <a:rPr lang="es-MX" sz="3800" b="1" dirty="0" err="1">
                <a:solidFill>
                  <a:srgbClr val="0070C0"/>
                </a:solidFill>
                <a:latin typeface="Franklin Gothic Medium" panose="020B0603020102020204" pitchFamily="34" charset="0"/>
              </a:rPr>
              <a:t>work</a:t>
            </a:r>
            <a:r>
              <a:rPr lang="es-MX" sz="3800" b="1" dirty="0">
                <a:solidFill>
                  <a:srgbClr val="0070C0"/>
                </a:solidFill>
                <a:latin typeface="Franklin Gothic Medium" panose="020B0603020102020204" pitchFamily="34" charset="0"/>
              </a:rPr>
              <a:t> </a:t>
            </a:r>
            <a:r>
              <a:rPr lang="es-MX" sz="3800" b="1" dirty="0" err="1">
                <a:solidFill>
                  <a:srgbClr val="0070C0"/>
                </a:solidFill>
                <a:latin typeface="Franklin Gothic Medium" panose="020B0603020102020204" pitchFamily="34" charset="0"/>
              </a:rPr>
              <a:t>increases</a:t>
            </a:r>
            <a:r>
              <a:rPr lang="es-MX" sz="3800" b="1" dirty="0">
                <a:solidFill>
                  <a:srgbClr val="0070C0"/>
                </a:solidFill>
                <a:latin typeface="Franklin Gothic Medium" panose="020B0603020102020204" pitchFamily="34" charset="0"/>
              </a:rPr>
              <a:t> </a:t>
            </a:r>
            <a:r>
              <a:rPr lang="es-MX" sz="3800" b="1" dirty="0" err="1">
                <a:solidFill>
                  <a:srgbClr val="0070C0"/>
                </a:solidFill>
                <a:latin typeface="Franklin Gothic Medium" panose="020B0603020102020204" pitchFamily="34" charset="0"/>
              </a:rPr>
              <a:t>steadily</a:t>
            </a:r>
            <a:r>
              <a:rPr lang="es-MX" sz="3800" b="1" dirty="0">
                <a:solidFill>
                  <a:srgbClr val="0070C0"/>
                </a:solidFill>
                <a:latin typeface="Franklin Gothic Medium" panose="020B0603020102020204" pitchFamily="34" charset="0"/>
              </a:rPr>
              <a:t> </a:t>
            </a:r>
            <a:r>
              <a:rPr lang="es-MX" sz="3800" b="1" dirty="0" err="1">
                <a:solidFill>
                  <a:srgbClr val="0070C0"/>
                </a:solidFill>
                <a:latin typeface="Franklin Gothic Medium" panose="020B0603020102020204" pitchFamily="34" charset="0"/>
              </a:rPr>
              <a:t>with</a:t>
            </a:r>
            <a:r>
              <a:rPr lang="es-MX" sz="3800" b="1" dirty="0">
                <a:solidFill>
                  <a:srgbClr val="0070C0"/>
                </a:solidFill>
                <a:latin typeface="Franklin Gothic Medium" panose="020B0603020102020204" pitchFamily="34" charset="0"/>
              </a:rPr>
              <a:t> </a:t>
            </a:r>
            <a:r>
              <a:rPr lang="es-MX" sz="3800" b="1" dirty="0" err="1">
                <a:solidFill>
                  <a:srgbClr val="0070C0"/>
                </a:solidFill>
                <a:latin typeface="Franklin Gothic Medium" panose="020B0603020102020204" pitchFamily="34" charset="0"/>
              </a:rPr>
              <a:t>age</a:t>
            </a:r>
            <a:r>
              <a:rPr lang="es-MX" sz="3800" b="1" dirty="0">
                <a:solidFill>
                  <a:srgbClr val="0070C0"/>
                </a:solidFill>
                <a:latin typeface="Franklin Gothic Medium" panose="020B0603020102020204" pitchFamily="34" charset="0"/>
              </a:rPr>
              <a:t> </a:t>
            </a:r>
          </a:p>
        </p:txBody>
      </p:sp>
      <p:sp>
        <p:nvSpPr>
          <p:cNvPr id="10" name="CuadroTexto 9">
            <a:extLst>
              <a:ext uri="{FF2B5EF4-FFF2-40B4-BE49-F238E27FC236}">
                <a16:creationId xmlns:a16="http://schemas.microsoft.com/office/drawing/2014/main" id="{BD2F7D4F-4815-4327-94AB-E0AC55BD30EF}"/>
              </a:ext>
            </a:extLst>
          </p:cNvPr>
          <p:cNvSpPr txBox="1"/>
          <p:nvPr/>
        </p:nvSpPr>
        <p:spPr>
          <a:xfrm>
            <a:off x="9750837" y="6399924"/>
            <a:ext cx="2231897" cy="369332"/>
          </a:xfrm>
          <a:prstGeom prst="rect">
            <a:avLst/>
          </a:prstGeom>
          <a:noFill/>
        </p:spPr>
        <p:txBody>
          <a:bodyPr wrap="square" rtlCol="0">
            <a:spAutoFit/>
          </a:bodyPr>
          <a:lstStyle/>
          <a:p>
            <a:pPr algn="r"/>
            <a:r>
              <a:rPr lang="es-MX" b="1" dirty="0" err="1">
                <a:solidFill>
                  <a:schemeClr val="bg1"/>
                </a:solidFill>
              </a:rPr>
              <a:t>Presenter</a:t>
            </a:r>
            <a:endParaRPr lang="es-MX" b="1" dirty="0">
              <a:solidFill>
                <a:schemeClr val="bg1"/>
              </a:solidFill>
            </a:endParaRPr>
          </a:p>
        </p:txBody>
      </p:sp>
      <p:pic>
        <p:nvPicPr>
          <p:cNvPr id="5" name="Imagen 4">
            <a:extLst>
              <a:ext uri="{FF2B5EF4-FFF2-40B4-BE49-F238E27FC236}">
                <a16:creationId xmlns:a16="http://schemas.microsoft.com/office/drawing/2014/main" id="{87602564-5EC0-4E07-B53E-E7917F86540A}"/>
              </a:ext>
            </a:extLst>
          </p:cNvPr>
          <p:cNvPicPr>
            <a:picLocks noChangeAspect="1"/>
          </p:cNvPicPr>
          <p:nvPr/>
        </p:nvPicPr>
        <p:blipFill>
          <a:blip r:embed="rId3"/>
          <a:stretch>
            <a:fillRect/>
          </a:stretch>
        </p:blipFill>
        <p:spPr>
          <a:xfrm>
            <a:off x="7739619" y="-4091189"/>
            <a:ext cx="6691646" cy="6858000"/>
          </a:xfrm>
          <a:prstGeom prst="rect">
            <a:avLst/>
          </a:prstGeom>
        </p:spPr>
      </p:pic>
      <p:pic>
        <p:nvPicPr>
          <p:cNvPr id="6" name="Picture 5">
            <a:extLst>
              <a:ext uri="{FF2B5EF4-FFF2-40B4-BE49-F238E27FC236}">
                <a16:creationId xmlns:a16="http://schemas.microsoft.com/office/drawing/2014/main" id="{34960D5A-98B3-F74F-A7D0-B1E4D2589607}"/>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a14:imgEffect>
                      <a14:backgroundRemoval t="10000" b="90000" l="10000" r="90000">
                        <a14:foregroundMark x1="49250" y1="13500" x2="41250" y2="19000"/>
                        <a14:foregroundMark x1="41250" y1="19000" x2="48750" y2="27500"/>
                        <a14:foregroundMark x1="48750" y1="27500" x2="53323" y2="24499"/>
                        <a14:foregroundMark x1="66952" y1="24922" x2="67250" y2="25000"/>
                        <a14:foregroundMark x1="66295" y1="24750" x2="66796" y2="24881"/>
                        <a14:foregroundMark x1="59749" y1="23035" x2="66210" y2="24728"/>
                        <a14:foregroundMark x1="65688" y1="21876" x2="61250" y2="13000"/>
                        <a14:foregroundMark x1="67215" y1="24930" x2="66540" y2="23580"/>
                        <a14:backgroundMark x1="56750" y1="22000" x2="58000" y2="22250"/>
                        <a14:backgroundMark x1="65250" y1="20500" x2="65250" y2="19250"/>
                        <a14:backgroundMark x1="68000" y1="24500" x2="65500" y2="20500"/>
                        <a14:backgroundMark x1="68000" y1="26250" x2="65750" y2="20500"/>
                        <a14:backgroundMark x1="68000" y1="25750" x2="65750" y2="20000"/>
                        <a14:backgroundMark x1="66750" y1="24750" x2="65250" y2="20000"/>
                        <a14:backgroundMark x1="68500" y1="27750" x2="68500" y2="27750"/>
                        <a14:backgroundMark x1="56500" y1="22500" x2="58250" y2="22500"/>
                        <a14:backgroundMark x1="56000" y1="21000" x2="58250" y2="24000"/>
                        <a14:backgroundMark x1="65000" y1="21000" x2="64500" y2="13000"/>
                      </a14:backgroundRemoval>
                    </a14:imgEffect>
                    <a14:imgEffect>
                      <a14:brightnessContrast bright="40000" contrast="-40000"/>
                    </a14:imgEffect>
                  </a14:imgLayer>
                </a14:imgProps>
              </a:ext>
            </a:extLst>
          </a:blip>
          <a:stretch>
            <a:fillRect/>
          </a:stretch>
        </p:blipFill>
        <p:spPr>
          <a:xfrm>
            <a:off x="-238272" y="1796912"/>
            <a:ext cx="2700551" cy="1995625"/>
          </a:xfrm>
          <a:prstGeom prst="rect">
            <a:avLst/>
          </a:prstGeom>
        </p:spPr>
      </p:pic>
      <p:sp>
        <p:nvSpPr>
          <p:cNvPr id="9" name="TextBox 8">
            <a:extLst>
              <a:ext uri="{FF2B5EF4-FFF2-40B4-BE49-F238E27FC236}">
                <a16:creationId xmlns:a16="http://schemas.microsoft.com/office/drawing/2014/main" id="{2E19C872-A89D-1940-97B2-31D596CE3E0B}"/>
              </a:ext>
            </a:extLst>
          </p:cNvPr>
          <p:cNvSpPr txBox="1"/>
          <p:nvPr/>
        </p:nvSpPr>
        <p:spPr>
          <a:xfrm>
            <a:off x="1698561" y="2228202"/>
            <a:ext cx="8336855" cy="1323439"/>
          </a:xfrm>
          <a:prstGeom prst="rect">
            <a:avLst/>
          </a:prstGeom>
          <a:noFill/>
        </p:spPr>
        <p:txBody>
          <a:bodyPr wrap="square" rtlCol="0">
            <a:spAutoFit/>
          </a:bodyPr>
          <a:lstStyle/>
          <a:p>
            <a:pPr algn="ctr"/>
            <a:r>
              <a:rPr lang="en-US" sz="3200" dirty="0">
                <a:solidFill>
                  <a:schemeClr val="bg2">
                    <a:lumMod val="25000"/>
                  </a:schemeClr>
                </a:solidFill>
                <a:latin typeface="Franklin Gothic Medium" panose="020B0603020102020204" pitchFamily="34" charset="0"/>
              </a:rPr>
              <a:t>Girls aged </a:t>
            </a:r>
            <a:r>
              <a:rPr lang="en-US" sz="4000" b="1" dirty="0">
                <a:solidFill>
                  <a:schemeClr val="bg2">
                    <a:lumMod val="25000"/>
                  </a:schemeClr>
                </a:solidFill>
                <a:latin typeface="Franklin Gothic Medium" panose="020B0603020102020204" pitchFamily="34" charset="0"/>
              </a:rPr>
              <a:t>5-9 </a:t>
            </a:r>
            <a:r>
              <a:rPr lang="en-US" sz="3200" dirty="0">
                <a:solidFill>
                  <a:schemeClr val="bg2">
                    <a:lumMod val="25000"/>
                  </a:schemeClr>
                </a:solidFill>
                <a:latin typeface="Franklin Gothic Medium" panose="020B0603020102020204" pitchFamily="34" charset="0"/>
              </a:rPr>
              <a:t>spends an average of almost </a:t>
            </a:r>
            <a:r>
              <a:rPr lang="en-US" sz="4000" b="1" dirty="0">
                <a:solidFill>
                  <a:schemeClr val="bg2">
                    <a:lumMod val="25000"/>
                  </a:schemeClr>
                </a:solidFill>
                <a:latin typeface="Franklin Gothic Medium" panose="020B0603020102020204" pitchFamily="34" charset="0"/>
              </a:rPr>
              <a:t>4 hours per week </a:t>
            </a:r>
            <a:r>
              <a:rPr lang="en-US" sz="3200" dirty="0">
                <a:solidFill>
                  <a:schemeClr val="bg2">
                    <a:lumMod val="25000"/>
                  </a:schemeClr>
                </a:solidFill>
                <a:latin typeface="Franklin Gothic Medium" panose="020B0603020102020204" pitchFamily="34" charset="0"/>
              </a:rPr>
              <a:t>on household chores. </a:t>
            </a:r>
          </a:p>
        </p:txBody>
      </p:sp>
      <p:pic>
        <p:nvPicPr>
          <p:cNvPr id="11" name="Picture 10">
            <a:extLst>
              <a:ext uri="{FF2B5EF4-FFF2-40B4-BE49-F238E27FC236}">
                <a16:creationId xmlns:a16="http://schemas.microsoft.com/office/drawing/2014/main" id="{69C23A04-D0DC-4941-B887-B22B54AF8E67}"/>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a14:imgEffect>
                      <a14:backgroundRemoval t="10000" b="90000" l="10000" r="90000">
                        <a14:foregroundMark x1="49250" y1="13500" x2="41250" y2="19000"/>
                        <a14:foregroundMark x1="41250" y1="19000" x2="48750" y2="27500"/>
                        <a14:foregroundMark x1="48750" y1="27500" x2="53323" y2="24499"/>
                        <a14:foregroundMark x1="66952" y1="24922" x2="67250" y2="25000"/>
                        <a14:foregroundMark x1="66295" y1="24750" x2="66796" y2="24881"/>
                        <a14:foregroundMark x1="59749" y1="23035" x2="66210" y2="24728"/>
                        <a14:foregroundMark x1="65688" y1="21876" x2="61250" y2="13000"/>
                        <a14:foregroundMark x1="67215" y1="24930" x2="66540" y2="23580"/>
                        <a14:backgroundMark x1="56750" y1="22000" x2="58000" y2="22250"/>
                        <a14:backgroundMark x1="65250" y1="20500" x2="65250" y2="19250"/>
                        <a14:backgroundMark x1="68000" y1="24500" x2="65500" y2="20500"/>
                        <a14:backgroundMark x1="68000" y1="26250" x2="65750" y2="20500"/>
                        <a14:backgroundMark x1="68000" y1="25750" x2="65750" y2="20000"/>
                        <a14:backgroundMark x1="66750" y1="24750" x2="65250" y2="20000"/>
                        <a14:backgroundMark x1="68500" y1="27750" x2="68500" y2="27750"/>
                        <a14:backgroundMark x1="56500" y1="22500" x2="58250" y2="22500"/>
                        <a14:backgroundMark x1="56000" y1="21000" x2="58250" y2="24000"/>
                        <a14:backgroundMark x1="65000" y1="21000" x2="64500" y2="13000"/>
                      </a14:backgroundRemoval>
                    </a14:imgEffect>
                    <a14:imgEffect>
                      <a14:brightnessContrast bright="40000" contrast="-40000"/>
                    </a14:imgEffect>
                  </a14:imgLayer>
                </a14:imgProps>
              </a:ext>
            </a:extLst>
          </a:blip>
          <a:stretch>
            <a:fillRect/>
          </a:stretch>
        </p:blipFill>
        <p:spPr>
          <a:xfrm>
            <a:off x="1157838" y="3276887"/>
            <a:ext cx="3009397" cy="3009397"/>
          </a:xfrm>
          <a:prstGeom prst="rect">
            <a:avLst/>
          </a:prstGeom>
        </p:spPr>
      </p:pic>
      <p:sp>
        <p:nvSpPr>
          <p:cNvPr id="12" name="TextBox 11">
            <a:extLst>
              <a:ext uri="{FF2B5EF4-FFF2-40B4-BE49-F238E27FC236}">
                <a16:creationId xmlns:a16="http://schemas.microsoft.com/office/drawing/2014/main" id="{6745D50B-C3FF-D443-AF9A-C079470D8F29}"/>
              </a:ext>
            </a:extLst>
          </p:cNvPr>
          <p:cNvSpPr txBox="1"/>
          <p:nvPr/>
        </p:nvSpPr>
        <p:spPr>
          <a:xfrm>
            <a:off x="3769824" y="3861499"/>
            <a:ext cx="7045036" cy="1815882"/>
          </a:xfrm>
          <a:prstGeom prst="rect">
            <a:avLst/>
          </a:prstGeom>
          <a:noFill/>
        </p:spPr>
        <p:txBody>
          <a:bodyPr wrap="square" rtlCol="0">
            <a:spAutoFit/>
          </a:bodyPr>
          <a:lstStyle/>
          <a:p>
            <a:r>
              <a:rPr lang="en-US" sz="3200" dirty="0">
                <a:solidFill>
                  <a:schemeClr val="bg2">
                    <a:lumMod val="25000"/>
                  </a:schemeClr>
                </a:solidFill>
                <a:latin typeface="Franklin Gothic Medium" panose="020B0603020102020204" pitchFamily="34" charset="0"/>
              </a:rPr>
              <a:t>Adolescent girls aged </a:t>
            </a:r>
            <a:r>
              <a:rPr lang="en-US" sz="4000" b="1" dirty="0">
                <a:solidFill>
                  <a:schemeClr val="bg2">
                    <a:lumMod val="25000"/>
                  </a:schemeClr>
                </a:solidFill>
                <a:latin typeface="Franklin Gothic Medium" panose="020B0603020102020204" pitchFamily="34" charset="0"/>
              </a:rPr>
              <a:t>10-14 </a:t>
            </a:r>
            <a:r>
              <a:rPr lang="en-US" sz="3200" dirty="0">
                <a:solidFill>
                  <a:schemeClr val="bg2">
                    <a:lumMod val="25000"/>
                  </a:schemeClr>
                </a:solidFill>
                <a:latin typeface="Franklin Gothic Medium" panose="020B0603020102020204" pitchFamily="34" charset="0"/>
              </a:rPr>
              <a:t>spend around </a:t>
            </a:r>
            <a:r>
              <a:rPr lang="en-US" sz="4000" b="1" dirty="0">
                <a:solidFill>
                  <a:schemeClr val="bg2">
                    <a:lumMod val="25000"/>
                  </a:schemeClr>
                </a:solidFill>
                <a:latin typeface="Franklin Gothic Medium" panose="020B0603020102020204" pitchFamily="34" charset="0"/>
              </a:rPr>
              <a:t>9 hours per week</a:t>
            </a:r>
            <a:r>
              <a:rPr lang="en-US" sz="4000" dirty="0">
                <a:solidFill>
                  <a:schemeClr val="bg2">
                    <a:lumMod val="25000"/>
                  </a:schemeClr>
                </a:solidFill>
                <a:latin typeface="Franklin Gothic Medium" panose="020B0603020102020204" pitchFamily="34" charset="0"/>
              </a:rPr>
              <a:t> </a:t>
            </a:r>
            <a:r>
              <a:rPr lang="en-US" sz="3200" dirty="0">
                <a:solidFill>
                  <a:schemeClr val="bg2">
                    <a:lumMod val="25000"/>
                  </a:schemeClr>
                </a:solidFill>
                <a:latin typeface="Franklin Gothic Medium" panose="020B0603020102020204" pitchFamily="34" charset="0"/>
              </a:rPr>
              <a:t>on household chores. </a:t>
            </a:r>
          </a:p>
        </p:txBody>
      </p:sp>
    </p:spTree>
    <p:extLst>
      <p:ext uri="{BB962C8B-B14F-4D97-AF65-F5344CB8AC3E}">
        <p14:creationId xmlns:p14="http://schemas.microsoft.com/office/powerpoint/2010/main" val="1613147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200780C-8565-4B8E-BFD0-1F7554C3D0E3}"/>
              </a:ext>
            </a:extLst>
          </p:cNvPr>
          <p:cNvSpPr txBox="1"/>
          <p:nvPr/>
        </p:nvSpPr>
        <p:spPr>
          <a:xfrm>
            <a:off x="499620" y="401376"/>
            <a:ext cx="7893693" cy="707886"/>
          </a:xfrm>
          <a:prstGeom prst="rect">
            <a:avLst/>
          </a:prstGeom>
          <a:noFill/>
        </p:spPr>
        <p:txBody>
          <a:bodyPr wrap="square" rtlCol="0">
            <a:spAutoFit/>
          </a:bodyPr>
          <a:lstStyle/>
          <a:p>
            <a:endParaRPr lang="es-MX" sz="4000" b="1" dirty="0">
              <a:solidFill>
                <a:schemeClr val="accent5">
                  <a:lumMod val="75000"/>
                </a:schemeClr>
              </a:solidFill>
              <a:latin typeface="Franklin Gothic Medium" panose="020B0603020102020204" pitchFamily="34" charset="0"/>
            </a:endParaRPr>
          </a:p>
        </p:txBody>
      </p:sp>
      <p:pic>
        <p:nvPicPr>
          <p:cNvPr id="8" name="Imagen 7">
            <a:extLst>
              <a:ext uri="{FF2B5EF4-FFF2-40B4-BE49-F238E27FC236}">
                <a16:creationId xmlns:a16="http://schemas.microsoft.com/office/drawing/2014/main" id="{6FD8220B-E856-463F-BFDC-89A9C2F12362}"/>
              </a:ext>
            </a:extLst>
          </p:cNvPr>
          <p:cNvPicPr>
            <a:picLocks noChangeAspect="1"/>
          </p:cNvPicPr>
          <p:nvPr/>
        </p:nvPicPr>
        <p:blipFill>
          <a:blip r:embed="rId3"/>
          <a:stretch>
            <a:fillRect/>
          </a:stretch>
        </p:blipFill>
        <p:spPr>
          <a:xfrm>
            <a:off x="8487582" y="182552"/>
            <a:ext cx="3306583" cy="1344426"/>
          </a:xfrm>
          <a:prstGeom prst="rect">
            <a:avLst/>
          </a:prstGeom>
        </p:spPr>
      </p:pic>
      <p:graphicFrame>
        <p:nvGraphicFramePr>
          <p:cNvPr id="7" name="Chart 6"/>
          <p:cNvGraphicFramePr/>
          <p:nvPr>
            <p:extLst>
              <p:ext uri="{D42A27DB-BD31-4B8C-83A1-F6EECF244321}">
                <p14:modId xmlns:p14="http://schemas.microsoft.com/office/powerpoint/2010/main" val="1480188754"/>
              </p:ext>
            </p:extLst>
          </p:nvPr>
        </p:nvGraphicFramePr>
        <p:xfrm>
          <a:off x="6202838" y="1706251"/>
          <a:ext cx="5738554" cy="447716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499620" y="1231974"/>
            <a:ext cx="5608949" cy="4462760"/>
          </a:xfrm>
          <a:prstGeom prst="rect">
            <a:avLst/>
          </a:prstGeom>
        </p:spPr>
        <p:txBody>
          <a:bodyPr wrap="square">
            <a:spAutoFit/>
          </a:bodyPr>
          <a:lstStyle/>
          <a:p>
            <a:endParaRPr lang="en-US" sz="3200" dirty="0">
              <a:solidFill>
                <a:srgbClr val="000000"/>
              </a:solidFill>
              <a:latin typeface="Univers LT Std 55"/>
            </a:endParaRPr>
          </a:p>
          <a:p>
            <a:r>
              <a:rPr lang="en-US" sz="2800" dirty="0">
                <a:solidFill>
                  <a:srgbClr val="644CC5"/>
                </a:solidFill>
                <a:latin typeface="Univers LT Std 55"/>
              </a:rPr>
              <a:t>Among the 5 countries with the highest prevalence of involvement in household chores, on average, more than </a:t>
            </a:r>
            <a:r>
              <a:rPr lang="en-US" sz="2800" b="1" dirty="0">
                <a:solidFill>
                  <a:srgbClr val="644CC5"/>
                </a:solidFill>
                <a:latin typeface="Univers LT Std 55"/>
              </a:rPr>
              <a:t>half of girls</a:t>
            </a:r>
            <a:r>
              <a:rPr lang="en-US" sz="2800" dirty="0">
                <a:solidFill>
                  <a:srgbClr val="644CC5"/>
                </a:solidFill>
                <a:latin typeface="Univers LT Std 55"/>
              </a:rPr>
              <a:t> </a:t>
            </a:r>
            <a:r>
              <a:rPr lang="en-US" sz="2800" b="1" dirty="0">
                <a:solidFill>
                  <a:srgbClr val="644CC5"/>
                </a:solidFill>
                <a:latin typeface="Univers LT Std 55"/>
              </a:rPr>
              <a:t>aged 5-14</a:t>
            </a:r>
            <a:r>
              <a:rPr lang="en-US" sz="2800" dirty="0">
                <a:solidFill>
                  <a:srgbClr val="644CC5"/>
                </a:solidFill>
                <a:latin typeface="Univers LT Std 55"/>
              </a:rPr>
              <a:t> in Somalia, Ethiopia and Rwanda, and more than </a:t>
            </a:r>
            <a:r>
              <a:rPr lang="en-US" sz="2800" b="1" dirty="0">
                <a:solidFill>
                  <a:srgbClr val="644CC5"/>
                </a:solidFill>
                <a:latin typeface="Univers LT Std 55"/>
              </a:rPr>
              <a:t>one third of girls</a:t>
            </a:r>
            <a:r>
              <a:rPr lang="en-US" sz="2800" dirty="0">
                <a:solidFill>
                  <a:srgbClr val="644CC5"/>
                </a:solidFill>
                <a:latin typeface="Univers LT Std 55"/>
              </a:rPr>
              <a:t> of the same age in Mozambique and Yemen spend at least </a:t>
            </a:r>
            <a:r>
              <a:rPr lang="en-US" sz="2800" b="1" dirty="0">
                <a:solidFill>
                  <a:srgbClr val="644CC5"/>
                </a:solidFill>
                <a:latin typeface="Univers LT Std 55"/>
              </a:rPr>
              <a:t>14 hours per week </a:t>
            </a:r>
            <a:r>
              <a:rPr lang="en-US" sz="2800" dirty="0">
                <a:solidFill>
                  <a:srgbClr val="644CC5"/>
                </a:solidFill>
                <a:latin typeface="Univers LT Std 55"/>
              </a:rPr>
              <a:t>on household chores</a:t>
            </a:r>
            <a:endParaRPr lang="en-US" sz="2800" dirty="0">
              <a:solidFill>
                <a:srgbClr val="644CC5"/>
              </a:solidFill>
            </a:endParaRPr>
          </a:p>
        </p:txBody>
      </p:sp>
      <p:sp>
        <p:nvSpPr>
          <p:cNvPr id="12" name="TextBox 11">
            <a:extLst/>
          </p:cNvPr>
          <p:cNvSpPr txBox="1"/>
          <p:nvPr/>
        </p:nvSpPr>
        <p:spPr>
          <a:xfrm>
            <a:off x="9072115" y="6131854"/>
            <a:ext cx="2754280" cy="230832"/>
          </a:xfrm>
          <a:prstGeom prst="rect">
            <a:avLst/>
          </a:prstGeom>
          <a:noFill/>
        </p:spPr>
        <p:txBody>
          <a:bodyPr wrap="none" rtlCol="0">
            <a:spAutoFit/>
          </a:bodyPr>
          <a:lstStyle/>
          <a:p>
            <a:r>
              <a:rPr lang="en-US" sz="900" dirty="0">
                <a:latin typeface="Franklin Gothic Medium Cond" panose="020B0606030402020204" pitchFamily="34" charset="0"/>
              </a:rPr>
              <a:t>Source: Harnessing the Power of Data for Girls, UNICEF 2016 </a:t>
            </a:r>
          </a:p>
        </p:txBody>
      </p:sp>
      <p:sp>
        <p:nvSpPr>
          <p:cNvPr id="13" name="CuadroTexto 3">
            <a:extLst/>
          </p:cNvPr>
          <p:cNvSpPr txBox="1"/>
          <p:nvPr/>
        </p:nvSpPr>
        <p:spPr>
          <a:xfrm>
            <a:off x="546754" y="234316"/>
            <a:ext cx="7893693" cy="1292662"/>
          </a:xfrm>
          <a:prstGeom prst="rect">
            <a:avLst/>
          </a:prstGeom>
          <a:noFill/>
        </p:spPr>
        <p:txBody>
          <a:bodyPr wrap="square" rtlCol="0">
            <a:spAutoFit/>
          </a:bodyPr>
          <a:lstStyle/>
          <a:p>
            <a:r>
              <a:rPr lang="es-MX" sz="3800" b="1" dirty="0">
                <a:solidFill>
                  <a:schemeClr val="accent5">
                    <a:lumMod val="75000"/>
                  </a:schemeClr>
                </a:solidFill>
                <a:latin typeface="Franklin Gothic Medium" panose="020B0603020102020204" pitchFamily="34" charset="0"/>
              </a:rPr>
              <a:t>14 plus </a:t>
            </a:r>
            <a:r>
              <a:rPr lang="es-MX" sz="3800" b="1" dirty="0" err="1">
                <a:solidFill>
                  <a:schemeClr val="accent5">
                    <a:lumMod val="75000"/>
                  </a:schemeClr>
                </a:solidFill>
                <a:latin typeface="Franklin Gothic Medium" panose="020B0603020102020204" pitchFamily="34" charset="0"/>
              </a:rPr>
              <a:t>hours</a:t>
            </a:r>
            <a:r>
              <a:rPr lang="es-MX" sz="3800" b="1" dirty="0">
                <a:solidFill>
                  <a:schemeClr val="accent5">
                    <a:lumMod val="75000"/>
                  </a:schemeClr>
                </a:solidFill>
                <a:latin typeface="Franklin Gothic Medium" panose="020B0603020102020204" pitchFamily="34" charset="0"/>
              </a:rPr>
              <a:t> per </a:t>
            </a:r>
            <a:r>
              <a:rPr lang="es-MX" sz="3800" b="1" dirty="0" err="1">
                <a:solidFill>
                  <a:schemeClr val="accent5">
                    <a:lumMod val="75000"/>
                  </a:schemeClr>
                </a:solidFill>
                <a:latin typeface="Franklin Gothic Medium" panose="020B0603020102020204" pitchFamily="34" charset="0"/>
              </a:rPr>
              <a:t>week</a:t>
            </a:r>
            <a:r>
              <a:rPr lang="es-MX" sz="3800" b="1" dirty="0">
                <a:solidFill>
                  <a:schemeClr val="accent5">
                    <a:lumMod val="75000"/>
                  </a:schemeClr>
                </a:solidFill>
                <a:latin typeface="Franklin Gothic Medium" panose="020B0603020102020204" pitchFamily="34" charset="0"/>
              </a:rPr>
              <a:t> of </a:t>
            </a:r>
            <a:r>
              <a:rPr lang="es-MX" sz="3800" b="1" dirty="0" err="1">
                <a:solidFill>
                  <a:schemeClr val="accent5">
                    <a:lumMod val="75000"/>
                  </a:schemeClr>
                </a:solidFill>
                <a:latin typeface="Franklin Gothic Medium" panose="020B0603020102020204" pitchFamily="34" charset="0"/>
              </a:rPr>
              <a:t>household</a:t>
            </a:r>
            <a:r>
              <a:rPr lang="es-MX" sz="3800" b="1" dirty="0">
                <a:solidFill>
                  <a:schemeClr val="accent5">
                    <a:lumMod val="75000"/>
                  </a:schemeClr>
                </a:solidFill>
                <a:latin typeface="Franklin Gothic Medium" panose="020B0603020102020204" pitchFamily="34" charset="0"/>
              </a:rPr>
              <a:t> chores</a:t>
            </a:r>
            <a:r>
              <a:rPr lang="es-MX" sz="4000" b="1" dirty="0">
                <a:solidFill>
                  <a:schemeClr val="accent5">
                    <a:lumMod val="75000"/>
                  </a:schemeClr>
                </a:solidFill>
                <a:latin typeface="Franklin Gothic Medium" panose="020B0603020102020204" pitchFamily="34" charset="0"/>
              </a:rPr>
              <a:t>   </a:t>
            </a:r>
          </a:p>
        </p:txBody>
      </p:sp>
    </p:spTree>
    <p:extLst>
      <p:ext uri="{BB962C8B-B14F-4D97-AF65-F5344CB8AC3E}">
        <p14:creationId xmlns:p14="http://schemas.microsoft.com/office/powerpoint/2010/main" val="250540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FD8220B-E856-463F-BFDC-89A9C2F12362}"/>
              </a:ext>
            </a:extLst>
          </p:cNvPr>
          <p:cNvPicPr>
            <a:picLocks noChangeAspect="1"/>
          </p:cNvPicPr>
          <p:nvPr/>
        </p:nvPicPr>
        <p:blipFill>
          <a:blip r:embed="rId3"/>
          <a:stretch>
            <a:fillRect/>
          </a:stretch>
        </p:blipFill>
        <p:spPr>
          <a:xfrm>
            <a:off x="8707582" y="182552"/>
            <a:ext cx="3086583" cy="1254976"/>
          </a:xfrm>
          <a:prstGeom prst="rect">
            <a:avLst/>
          </a:prstGeom>
        </p:spPr>
      </p:pic>
      <p:sp>
        <p:nvSpPr>
          <p:cNvPr id="7" name="TextBox 6">
            <a:extLst>
              <a:ext uri="{FF2B5EF4-FFF2-40B4-BE49-F238E27FC236}">
                <a16:creationId xmlns:a16="http://schemas.microsoft.com/office/drawing/2014/main" id="{F2F4611E-F83F-2143-92FE-61CCED8082EF}"/>
              </a:ext>
            </a:extLst>
          </p:cNvPr>
          <p:cNvSpPr txBox="1"/>
          <p:nvPr/>
        </p:nvSpPr>
        <p:spPr>
          <a:xfrm>
            <a:off x="9437720" y="6012357"/>
            <a:ext cx="2754280" cy="230832"/>
          </a:xfrm>
          <a:prstGeom prst="rect">
            <a:avLst/>
          </a:prstGeom>
          <a:noFill/>
        </p:spPr>
        <p:txBody>
          <a:bodyPr wrap="none" rtlCol="0">
            <a:spAutoFit/>
          </a:bodyPr>
          <a:lstStyle/>
          <a:p>
            <a:r>
              <a:rPr lang="en-US" sz="900" dirty="0">
                <a:latin typeface="Franklin Gothic Medium Cond" panose="020B0606030402020204" pitchFamily="34" charset="0"/>
              </a:rPr>
              <a:t>Source: Harnessing the Power of Data for Girls, UNICEF 2017 </a:t>
            </a:r>
          </a:p>
        </p:txBody>
      </p:sp>
      <p:graphicFrame>
        <p:nvGraphicFramePr>
          <p:cNvPr id="9" name="Chart 8">
            <a:extLst>
              <a:ext uri="{FF2B5EF4-FFF2-40B4-BE49-F238E27FC236}">
                <a16:creationId xmlns:a16="http://schemas.microsoft.com/office/drawing/2014/main" id="{860E1CD7-A18F-0C49-8FE9-1383C779ECA8}"/>
              </a:ext>
            </a:extLst>
          </p:cNvPr>
          <p:cNvGraphicFramePr>
            <a:graphicFrameLocks/>
          </p:cNvGraphicFramePr>
          <p:nvPr>
            <p:extLst>
              <p:ext uri="{D42A27DB-BD31-4B8C-83A1-F6EECF244321}">
                <p14:modId xmlns:p14="http://schemas.microsoft.com/office/powerpoint/2010/main" val="3055810043"/>
              </p:ext>
            </p:extLst>
          </p:nvPr>
        </p:nvGraphicFramePr>
        <p:xfrm>
          <a:off x="3634774" y="1647366"/>
          <a:ext cx="8286526" cy="4242483"/>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1BD1EB43-AABC-524F-83F7-EC29132D751D}"/>
              </a:ext>
            </a:extLst>
          </p:cNvPr>
          <p:cNvSpPr/>
          <p:nvPr/>
        </p:nvSpPr>
        <p:spPr>
          <a:xfrm>
            <a:off x="0" y="319093"/>
            <a:ext cx="8707582" cy="615553"/>
          </a:xfrm>
          <a:prstGeom prst="rect">
            <a:avLst/>
          </a:prstGeom>
        </p:spPr>
        <p:txBody>
          <a:bodyPr wrap="square">
            <a:spAutoFit/>
          </a:bodyPr>
          <a:lstStyle/>
          <a:p>
            <a:pPr>
              <a:defRPr sz="2400" b="0" i="0" u="none" strike="noStrike" kern="1200" spc="0" baseline="0">
                <a:solidFill>
                  <a:prstClr val="black">
                    <a:lumMod val="65000"/>
                    <a:lumOff val="35000"/>
                  </a:prstClr>
                </a:solidFill>
                <a:latin typeface="+mn-lt"/>
                <a:ea typeface="+mn-ea"/>
                <a:cs typeface="+mn-cs"/>
              </a:defRPr>
            </a:pPr>
            <a:r>
              <a:rPr lang="en-US" sz="3400" b="1" dirty="0">
                <a:solidFill>
                  <a:srgbClr val="0070C0"/>
                </a:solidFill>
                <a:latin typeface="Franklin Gothic Medium" panose="020B0603020102020204" pitchFamily="34" charset="0"/>
              </a:rPr>
              <a:t> </a:t>
            </a:r>
          </a:p>
        </p:txBody>
      </p:sp>
      <p:sp>
        <p:nvSpPr>
          <p:cNvPr id="11" name="TextBox 10">
            <a:extLst>
              <a:ext uri="{FF2B5EF4-FFF2-40B4-BE49-F238E27FC236}">
                <a16:creationId xmlns:a16="http://schemas.microsoft.com/office/drawing/2014/main" id="{60E54E81-E014-334A-A0FD-2DD9D6AB4E4C}"/>
              </a:ext>
            </a:extLst>
          </p:cNvPr>
          <p:cNvSpPr txBox="1"/>
          <p:nvPr/>
        </p:nvSpPr>
        <p:spPr>
          <a:xfrm>
            <a:off x="262758" y="1524858"/>
            <a:ext cx="3531476" cy="4955203"/>
          </a:xfrm>
          <a:prstGeom prst="rect">
            <a:avLst/>
          </a:prstGeom>
          <a:noFill/>
        </p:spPr>
        <p:txBody>
          <a:bodyPr wrap="square" rtlCol="0">
            <a:spAutoFit/>
          </a:bodyPr>
          <a:lstStyle/>
          <a:p>
            <a:r>
              <a:rPr lang="en-US" sz="3000" dirty="0">
                <a:solidFill>
                  <a:schemeClr val="accent1"/>
                </a:solidFill>
                <a:latin typeface="Franklin Gothic Medium" panose="020B0603020102020204" pitchFamily="34" charset="0"/>
              </a:rPr>
              <a:t>In 15 countries with available data:</a:t>
            </a:r>
          </a:p>
          <a:p>
            <a:pPr marL="457200" indent="-457200">
              <a:buFont typeface="Arial" panose="020B0604020202020204" pitchFamily="34" charset="0"/>
              <a:buChar char="•"/>
            </a:pPr>
            <a:r>
              <a:rPr lang="en-US" sz="3200" dirty="0">
                <a:solidFill>
                  <a:srgbClr val="DD61CF"/>
                </a:solidFill>
                <a:latin typeface="Franklin Gothic Medium" panose="020B0603020102020204" pitchFamily="34" charset="0"/>
              </a:rPr>
              <a:t>2/3 of girls aged 5-14 cook and clean</a:t>
            </a:r>
          </a:p>
          <a:p>
            <a:pPr marL="457200" indent="-457200">
              <a:buFont typeface="Arial" panose="020B0604020202020204" pitchFamily="34" charset="0"/>
              <a:buChar char="•"/>
            </a:pPr>
            <a:r>
              <a:rPr lang="en-US" sz="3200" dirty="0">
                <a:solidFill>
                  <a:srgbClr val="DD61CF"/>
                </a:solidFill>
                <a:latin typeface="Franklin Gothic Medium" panose="020B0603020102020204" pitchFamily="34" charset="0"/>
              </a:rPr>
              <a:t>2/5 of girls aged 5-14 care for other children </a:t>
            </a:r>
          </a:p>
          <a:p>
            <a:endParaRPr lang="en-US" sz="3200" dirty="0">
              <a:solidFill>
                <a:srgbClr val="DD61CF"/>
              </a:solidFill>
              <a:latin typeface="Franklin Gothic Medium" panose="020B0603020102020204" pitchFamily="34" charset="0"/>
            </a:endParaRPr>
          </a:p>
        </p:txBody>
      </p:sp>
      <p:graphicFrame>
        <p:nvGraphicFramePr>
          <p:cNvPr id="12" name="Chart 11">
            <a:extLst>
              <a:ext uri="{FF2B5EF4-FFF2-40B4-BE49-F238E27FC236}">
                <a16:creationId xmlns:a16="http://schemas.microsoft.com/office/drawing/2014/main" id="{860E1CD7-A18F-0C49-8FE9-1383C779ECA8}"/>
              </a:ext>
            </a:extLst>
          </p:cNvPr>
          <p:cNvGraphicFramePr>
            <a:graphicFrameLocks/>
          </p:cNvGraphicFramePr>
          <p:nvPr>
            <p:extLst>
              <p:ext uri="{D42A27DB-BD31-4B8C-83A1-F6EECF244321}">
                <p14:modId xmlns:p14="http://schemas.microsoft.com/office/powerpoint/2010/main" val="3998656680"/>
              </p:ext>
            </p:extLst>
          </p:nvPr>
        </p:nvGraphicFramePr>
        <p:xfrm>
          <a:off x="3964378" y="1620709"/>
          <a:ext cx="8227622" cy="4452321"/>
        </p:xfrm>
        <a:graphic>
          <a:graphicData uri="http://schemas.openxmlformats.org/drawingml/2006/chart">
            <c:chart xmlns:c="http://schemas.openxmlformats.org/drawingml/2006/chart" xmlns:r="http://schemas.openxmlformats.org/officeDocument/2006/relationships" r:id="rId5"/>
          </a:graphicData>
        </a:graphic>
      </p:graphicFrame>
      <p:sp>
        <p:nvSpPr>
          <p:cNvPr id="10" name="CuadroTexto 3">
            <a:extLst/>
          </p:cNvPr>
          <p:cNvSpPr txBox="1"/>
          <p:nvPr/>
        </p:nvSpPr>
        <p:spPr>
          <a:xfrm>
            <a:off x="327707" y="188666"/>
            <a:ext cx="8379875" cy="1261884"/>
          </a:xfrm>
          <a:prstGeom prst="rect">
            <a:avLst/>
          </a:prstGeom>
          <a:noFill/>
        </p:spPr>
        <p:txBody>
          <a:bodyPr wrap="square" rtlCol="0">
            <a:spAutoFit/>
          </a:bodyPr>
          <a:lstStyle/>
          <a:p>
            <a:r>
              <a:rPr lang="es-MX" sz="3800" b="1" dirty="0" err="1">
                <a:solidFill>
                  <a:srgbClr val="0070C0"/>
                </a:solidFill>
                <a:latin typeface="Franklin Gothic Medium" panose="020B0603020102020204" pitchFamily="34" charset="0"/>
              </a:rPr>
              <a:t>Girls</a:t>
            </a:r>
            <a:r>
              <a:rPr lang="es-MX" sz="3800" b="1" dirty="0">
                <a:solidFill>
                  <a:srgbClr val="0070C0"/>
                </a:solidFill>
                <a:latin typeface="Franklin Gothic Medium" panose="020B0603020102020204" pitchFamily="34" charset="0"/>
              </a:rPr>
              <a:t> </a:t>
            </a:r>
            <a:r>
              <a:rPr lang="es-MX" sz="3800" b="1" dirty="0" err="1">
                <a:solidFill>
                  <a:srgbClr val="0070C0"/>
                </a:solidFill>
                <a:latin typeface="Franklin Gothic Medium" panose="020B0603020102020204" pitchFamily="34" charset="0"/>
              </a:rPr>
              <a:t>engage</a:t>
            </a:r>
            <a:r>
              <a:rPr lang="es-MX" sz="3800" b="1" dirty="0">
                <a:solidFill>
                  <a:srgbClr val="0070C0"/>
                </a:solidFill>
                <a:latin typeface="Franklin Gothic Medium" panose="020B0603020102020204" pitchFamily="34" charset="0"/>
              </a:rPr>
              <a:t> in chores </a:t>
            </a:r>
            <a:r>
              <a:rPr lang="es-MX" sz="3800" b="1" dirty="0" err="1">
                <a:solidFill>
                  <a:srgbClr val="0070C0"/>
                </a:solidFill>
                <a:latin typeface="Franklin Gothic Medium" panose="020B0603020102020204" pitchFamily="34" charset="0"/>
              </a:rPr>
              <a:t>typically</a:t>
            </a:r>
            <a:r>
              <a:rPr lang="es-MX" sz="3800" b="1" dirty="0">
                <a:solidFill>
                  <a:srgbClr val="0070C0"/>
                </a:solidFill>
                <a:latin typeface="Franklin Gothic Medium" panose="020B0603020102020204" pitchFamily="34" charset="0"/>
              </a:rPr>
              <a:t> </a:t>
            </a:r>
            <a:r>
              <a:rPr lang="es-MX" sz="3800" b="1" dirty="0" err="1">
                <a:solidFill>
                  <a:srgbClr val="0070C0"/>
                </a:solidFill>
                <a:latin typeface="Franklin Gothic Medium" panose="020B0603020102020204" pitchFamily="34" charset="0"/>
              </a:rPr>
              <a:t>not</a:t>
            </a:r>
            <a:r>
              <a:rPr lang="es-MX" sz="3800" b="1" dirty="0">
                <a:solidFill>
                  <a:srgbClr val="0070C0"/>
                </a:solidFill>
                <a:latin typeface="Franklin Gothic Medium" panose="020B0603020102020204" pitchFamily="34" charset="0"/>
              </a:rPr>
              <a:t> </a:t>
            </a:r>
            <a:r>
              <a:rPr lang="es-MX" sz="3800" b="1" dirty="0" err="1">
                <a:solidFill>
                  <a:srgbClr val="0070C0"/>
                </a:solidFill>
                <a:latin typeface="Franklin Gothic Medium" panose="020B0603020102020204" pitchFamily="34" charset="0"/>
              </a:rPr>
              <a:t>valued</a:t>
            </a:r>
            <a:r>
              <a:rPr lang="es-MX" sz="3800" b="1" dirty="0">
                <a:solidFill>
                  <a:srgbClr val="0070C0"/>
                </a:solidFill>
                <a:latin typeface="Franklin Gothic Medium" panose="020B0603020102020204" pitchFamily="34" charset="0"/>
              </a:rPr>
              <a:t> </a:t>
            </a:r>
            <a:r>
              <a:rPr lang="es-MX" sz="3800" b="1" dirty="0" err="1">
                <a:solidFill>
                  <a:srgbClr val="0070C0"/>
                </a:solidFill>
                <a:latin typeface="Franklin Gothic Medium" panose="020B0603020102020204" pitchFamily="34" charset="0"/>
              </a:rPr>
              <a:t>by</a:t>
            </a:r>
            <a:r>
              <a:rPr lang="es-MX" sz="3800" b="1" dirty="0">
                <a:solidFill>
                  <a:srgbClr val="0070C0"/>
                </a:solidFill>
                <a:latin typeface="Franklin Gothic Medium" panose="020B0603020102020204" pitchFamily="34" charset="0"/>
              </a:rPr>
              <a:t> </a:t>
            </a:r>
            <a:r>
              <a:rPr lang="es-MX" sz="3800" b="1" dirty="0" err="1">
                <a:solidFill>
                  <a:srgbClr val="0070C0"/>
                </a:solidFill>
                <a:latin typeface="Franklin Gothic Medium" panose="020B0603020102020204" pitchFamily="34" charset="0"/>
              </a:rPr>
              <a:t>the</a:t>
            </a:r>
            <a:r>
              <a:rPr lang="es-MX" sz="3800" b="1" dirty="0">
                <a:solidFill>
                  <a:srgbClr val="0070C0"/>
                </a:solidFill>
                <a:latin typeface="Franklin Gothic Medium" panose="020B0603020102020204" pitchFamily="34" charset="0"/>
              </a:rPr>
              <a:t> </a:t>
            </a:r>
            <a:r>
              <a:rPr lang="es-MX" sz="3800" b="1" dirty="0" err="1">
                <a:solidFill>
                  <a:srgbClr val="0070C0"/>
                </a:solidFill>
                <a:latin typeface="Franklin Gothic Medium" panose="020B0603020102020204" pitchFamily="34" charset="0"/>
              </a:rPr>
              <a:t>family</a:t>
            </a:r>
            <a:r>
              <a:rPr lang="es-MX" sz="3800" b="1" dirty="0">
                <a:solidFill>
                  <a:srgbClr val="0070C0"/>
                </a:solidFill>
                <a:latin typeface="Franklin Gothic Medium" panose="020B0603020102020204" pitchFamily="34" charset="0"/>
              </a:rPr>
              <a:t> &amp; </a:t>
            </a:r>
            <a:r>
              <a:rPr lang="es-MX" sz="3800" b="1" dirty="0" err="1">
                <a:solidFill>
                  <a:srgbClr val="0070C0"/>
                </a:solidFill>
                <a:latin typeface="Franklin Gothic Medium" panose="020B0603020102020204" pitchFamily="34" charset="0"/>
              </a:rPr>
              <a:t>community</a:t>
            </a:r>
            <a:r>
              <a:rPr lang="es-MX" sz="3800" b="1" dirty="0">
                <a:solidFill>
                  <a:srgbClr val="0070C0"/>
                </a:solidFill>
                <a:latin typeface="Franklin Gothic Medium" panose="020B0603020102020204" pitchFamily="34" charset="0"/>
              </a:rPr>
              <a:t> </a:t>
            </a:r>
          </a:p>
        </p:txBody>
      </p:sp>
    </p:spTree>
    <p:extLst>
      <p:ext uri="{BB962C8B-B14F-4D97-AF65-F5344CB8AC3E}">
        <p14:creationId xmlns:p14="http://schemas.microsoft.com/office/powerpoint/2010/main" val="32810256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1194</Words>
  <Application>Microsoft Office PowerPoint</Application>
  <PresentationFormat>Widescreen</PresentationFormat>
  <Paragraphs>139</Paragraphs>
  <Slides>13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Franklin Gothic Medium</vt:lpstr>
      <vt:lpstr>Franklin Gothic Medium Cond</vt:lpstr>
      <vt:lpstr>Montserrat-Regular</vt:lpstr>
      <vt:lpstr>Times New Roman</vt:lpstr>
      <vt:lpstr>Univers LT Std 55</vt:lpstr>
      <vt:lpstr>Univers LT Std 55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 Cuevas</dc:creator>
  <cp:lastModifiedBy>Lauren Billi</cp:lastModifiedBy>
  <cp:revision>86</cp:revision>
  <dcterms:created xsi:type="dcterms:W3CDTF">2018-08-20T21:50:05Z</dcterms:created>
  <dcterms:modified xsi:type="dcterms:W3CDTF">2018-09-24T13:25:45Z</dcterms:modified>
</cp:coreProperties>
</file>