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6" r:id="rId4"/>
    <p:sldId id="262" r:id="rId5"/>
    <p:sldId id="269" r:id="rId6"/>
    <p:sldId id="268" r:id="rId7"/>
    <p:sldId id="263" r:id="rId8"/>
    <p:sldId id="264" r:id="rId9"/>
    <p:sldId id="267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yn Amaro" initials="EA" lastIdx="6" clrIdx="0">
    <p:extLst>
      <p:ext uri="{19B8F6BF-5375-455C-9EA6-DF929625EA0E}">
        <p15:presenceInfo xmlns:p15="http://schemas.microsoft.com/office/powerpoint/2012/main" userId="Evelyn Ama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3FB630-CB4A-419C-8E82-B8CE4185D2E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342A47-9373-4D64-8088-5833153DA16A}">
      <dgm:prSet phldrT="[Text]"/>
      <dgm:spPr/>
      <dgm:t>
        <a:bodyPr/>
        <a:lstStyle/>
        <a:p>
          <a:r>
            <a:rPr lang="en-US" dirty="0"/>
            <a:t>GDP per capita </a:t>
          </a:r>
        </a:p>
      </dgm:t>
    </dgm:pt>
    <dgm:pt modelId="{5954E2EB-D442-4CFF-9DAF-F7013383CC34}" type="parTrans" cxnId="{2AF8B4E3-2A39-42FF-A8D4-E0D2A261BFB9}">
      <dgm:prSet/>
      <dgm:spPr/>
      <dgm:t>
        <a:bodyPr/>
        <a:lstStyle/>
        <a:p>
          <a:endParaRPr lang="en-US"/>
        </a:p>
      </dgm:t>
    </dgm:pt>
    <dgm:pt modelId="{2AD73729-8188-4FAE-A97D-5CC940219ED2}" type="sibTrans" cxnId="{2AF8B4E3-2A39-42FF-A8D4-E0D2A261BFB9}">
      <dgm:prSet/>
      <dgm:spPr/>
      <dgm:t>
        <a:bodyPr/>
        <a:lstStyle/>
        <a:p>
          <a:endParaRPr lang="en-US"/>
        </a:p>
      </dgm:t>
    </dgm:pt>
    <dgm:pt modelId="{04A51B8A-8A23-43BF-B904-7661C5E60EDB}">
      <dgm:prSet phldrT="[Text]"/>
      <dgm:spPr/>
      <dgm:t>
        <a:bodyPr/>
        <a:lstStyle/>
        <a:p>
          <a:r>
            <a:rPr lang="en-US" dirty="0"/>
            <a:t>Slight    time men spend on UPCW</a:t>
          </a:r>
        </a:p>
      </dgm:t>
    </dgm:pt>
    <dgm:pt modelId="{568F9F84-3A54-49EF-9561-E5161CD01E2B}" type="parTrans" cxnId="{A4BA5F2C-7B0A-4AAA-819B-E3954FDEDADF}">
      <dgm:prSet/>
      <dgm:spPr/>
      <dgm:t>
        <a:bodyPr/>
        <a:lstStyle/>
        <a:p>
          <a:endParaRPr lang="en-US"/>
        </a:p>
      </dgm:t>
    </dgm:pt>
    <dgm:pt modelId="{5F3E863A-E59E-4BD3-9D37-E2BAADB8F8A6}" type="sibTrans" cxnId="{A4BA5F2C-7B0A-4AAA-819B-E3954FDEDADF}">
      <dgm:prSet/>
      <dgm:spPr/>
      <dgm:t>
        <a:bodyPr/>
        <a:lstStyle/>
        <a:p>
          <a:endParaRPr lang="en-US"/>
        </a:p>
      </dgm:t>
    </dgm:pt>
    <dgm:pt modelId="{255B7E65-674E-4EB1-A534-70B2E5464201}">
      <dgm:prSet phldrT="[Text]"/>
      <dgm:spPr/>
      <dgm:t>
        <a:bodyPr/>
        <a:lstStyle/>
        <a:p>
          <a:r>
            <a:rPr lang="en-US" dirty="0"/>
            <a:t>Discriminatory social norms as measured by the SIGI</a:t>
          </a:r>
        </a:p>
      </dgm:t>
    </dgm:pt>
    <dgm:pt modelId="{E652C5AF-734C-4FC1-BF2A-1757DE98AAC0}" type="sibTrans" cxnId="{92799A4A-F298-4E70-BDB5-E36DF9AAF380}">
      <dgm:prSet/>
      <dgm:spPr/>
      <dgm:t>
        <a:bodyPr/>
        <a:lstStyle/>
        <a:p>
          <a:endParaRPr lang="en-US"/>
        </a:p>
      </dgm:t>
    </dgm:pt>
    <dgm:pt modelId="{BC0168CC-8476-4284-A557-BE0E77C88F7C}" type="parTrans" cxnId="{92799A4A-F298-4E70-BDB5-E36DF9AAF380}">
      <dgm:prSet/>
      <dgm:spPr/>
      <dgm:t>
        <a:bodyPr/>
        <a:lstStyle/>
        <a:p>
          <a:endParaRPr lang="en-US"/>
        </a:p>
      </dgm:t>
    </dgm:pt>
    <dgm:pt modelId="{1EC61124-F220-4BEC-BFCD-07D522C6DF1A}" type="pres">
      <dgm:prSet presAssocID="{AD3FB630-CB4A-419C-8E82-B8CE4185D2E6}" presName="Name0" presStyleCnt="0">
        <dgm:presLayoutVars>
          <dgm:dir/>
          <dgm:resizeHandles val="exact"/>
        </dgm:presLayoutVars>
      </dgm:prSet>
      <dgm:spPr/>
    </dgm:pt>
    <dgm:pt modelId="{16966FD0-3FD6-478C-AFD5-92BD7C071B00}" type="pres">
      <dgm:prSet presAssocID="{81342A47-9373-4D64-8088-5833153DA16A}" presName="node" presStyleLbl="node1" presStyleIdx="0" presStyleCnt="3" custLinFactNeighborX="-45816">
        <dgm:presLayoutVars>
          <dgm:bulletEnabled val="1"/>
        </dgm:presLayoutVars>
      </dgm:prSet>
      <dgm:spPr/>
    </dgm:pt>
    <dgm:pt modelId="{C0C266A4-C64C-4A90-952F-CCC9C932BA92}" type="pres">
      <dgm:prSet presAssocID="{2AD73729-8188-4FAE-A97D-5CC940219ED2}" presName="sibTrans" presStyleLbl="sibTrans2D1" presStyleIdx="0" presStyleCnt="2"/>
      <dgm:spPr/>
    </dgm:pt>
    <dgm:pt modelId="{FEC9543B-002C-4C68-9DC3-7EC3F47FC0BB}" type="pres">
      <dgm:prSet presAssocID="{2AD73729-8188-4FAE-A97D-5CC940219ED2}" presName="connectorText" presStyleLbl="sibTrans2D1" presStyleIdx="0" presStyleCnt="2"/>
      <dgm:spPr/>
    </dgm:pt>
    <dgm:pt modelId="{1279FCE2-9C6C-4CAF-B3AF-3FEE756EE4EF}" type="pres">
      <dgm:prSet presAssocID="{255B7E65-674E-4EB1-A534-70B2E5464201}" presName="node" presStyleLbl="node1" presStyleIdx="1" presStyleCnt="3">
        <dgm:presLayoutVars>
          <dgm:bulletEnabled val="1"/>
        </dgm:presLayoutVars>
      </dgm:prSet>
      <dgm:spPr/>
    </dgm:pt>
    <dgm:pt modelId="{9921420B-0212-4332-A9E4-A00AC2C9A0C7}" type="pres">
      <dgm:prSet presAssocID="{E652C5AF-734C-4FC1-BF2A-1757DE98AAC0}" presName="sibTrans" presStyleLbl="sibTrans2D1" presStyleIdx="1" presStyleCnt="2"/>
      <dgm:spPr/>
    </dgm:pt>
    <dgm:pt modelId="{1EAA6304-E066-4F20-8E8E-DA7211F51C3A}" type="pres">
      <dgm:prSet presAssocID="{E652C5AF-734C-4FC1-BF2A-1757DE98AAC0}" presName="connectorText" presStyleLbl="sibTrans2D1" presStyleIdx="1" presStyleCnt="2"/>
      <dgm:spPr/>
    </dgm:pt>
    <dgm:pt modelId="{5200D6C0-8E9A-4B41-AB77-B35D08ED8032}" type="pres">
      <dgm:prSet presAssocID="{04A51B8A-8A23-43BF-B904-7661C5E60EDB}" presName="node" presStyleLbl="node1" presStyleIdx="2" presStyleCnt="3">
        <dgm:presLayoutVars>
          <dgm:bulletEnabled val="1"/>
        </dgm:presLayoutVars>
      </dgm:prSet>
      <dgm:spPr/>
    </dgm:pt>
  </dgm:ptLst>
  <dgm:cxnLst>
    <dgm:cxn modelId="{6F497F18-7867-49A7-A5DC-20F1FFAF9C9C}" type="presOf" srcId="{81342A47-9373-4D64-8088-5833153DA16A}" destId="{16966FD0-3FD6-478C-AFD5-92BD7C071B00}" srcOrd="0" destOrd="0" presId="urn:microsoft.com/office/officeart/2005/8/layout/process1"/>
    <dgm:cxn modelId="{4DBA5F1A-DCEA-4C5D-9F0B-587E2B34F4F2}" type="presOf" srcId="{255B7E65-674E-4EB1-A534-70B2E5464201}" destId="{1279FCE2-9C6C-4CAF-B3AF-3FEE756EE4EF}" srcOrd="0" destOrd="0" presId="urn:microsoft.com/office/officeart/2005/8/layout/process1"/>
    <dgm:cxn modelId="{8D5C9425-7097-4775-A8E7-80738B05D394}" type="presOf" srcId="{E652C5AF-734C-4FC1-BF2A-1757DE98AAC0}" destId="{9921420B-0212-4332-A9E4-A00AC2C9A0C7}" srcOrd="0" destOrd="0" presId="urn:microsoft.com/office/officeart/2005/8/layout/process1"/>
    <dgm:cxn modelId="{A4BA5F2C-7B0A-4AAA-819B-E3954FDEDADF}" srcId="{AD3FB630-CB4A-419C-8E82-B8CE4185D2E6}" destId="{04A51B8A-8A23-43BF-B904-7661C5E60EDB}" srcOrd="2" destOrd="0" parTransId="{568F9F84-3A54-49EF-9561-E5161CD01E2B}" sibTransId="{5F3E863A-E59E-4BD3-9D37-E2BAADB8F8A6}"/>
    <dgm:cxn modelId="{9AA36535-CF5B-4BD7-903C-304ABE1A5186}" type="presOf" srcId="{AD3FB630-CB4A-419C-8E82-B8CE4185D2E6}" destId="{1EC61124-F220-4BEC-BFCD-07D522C6DF1A}" srcOrd="0" destOrd="0" presId="urn:microsoft.com/office/officeart/2005/8/layout/process1"/>
    <dgm:cxn modelId="{F45AFB37-E3FC-42CA-8C74-B0859C106AF5}" type="presOf" srcId="{2AD73729-8188-4FAE-A97D-5CC940219ED2}" destId="{C0C266A4-C64C-4A90-952F-CCC9C932BA92}" srcOrd="0" destOrd="0" presId="urn:microsoft.com/office/officeart/2005/8/layout/process1"/>
    <dgm:cxn modelId="{8477CC46-1265-45FC-92B2-AD437BA22EE8}" type="presOf" srcId="{2AD73729-8188-4FAE-A97D-5CC940219ED2}" destId="{FEC9543B-002C-4C68-9DC3-7EC3F47FC0BB}" srcOrd="1" destOrd="0" presId="urn:microsoft.com/office/officeart/2005/8/layout/process1"/>
    <dgm:cxn modelId="{92799A4A-F298-4E70-BDB5-E36DF9AAF380}" srcId="{AD3FB630-CB4A-419C-8E82-B8CE4185D2E6}" destId="{255B7E65-674E-4EB1-A534-70B2E5464201}" srcOrd="1" destOrd="0" parTransId="{BC0168CC-8476-4284-A557-BE0E77C88F7C}" sibTransId="{E652C5AF-734C-4FC1-BF2A-1757DE98AAC0}"/>
    <dgm:cxn modelId="{C3E0607B-F0B1-4A94-BB3E-06A65F0370BB}" type="presOf" srcId="{E652C5AF-734C-4FC1-BF2A-1757DE98AAC0}" destId="{1EAA6304-E066-4F20-8E8E-DA7211F51C3A}" srcOrd="1" destOrd="0" presId="urn:microsoft.com/office/officeart/2005/8/layout/process1"/>
    <dgm:cxn modelId="{28156A9B-CF3E-41A8-94E8-8E5E68E2059D}" type="presOf" srcId="{04A51B8A-8A23-43BF-B904-7661C5E60EDB}" destId="{5200D6C0-8E9A-4B41-AB77-B35D08ED8032}" srcOrd="0" destOrd="0" presId="urn:microsoft.com/office/officeart/2005/8/layout/process1"/>
    <dgm:cxn modelId="{2AF8B4E3-2A39-42FF-A8D4-E0D2A261BFB9}" srcId="{AD3FB630-CB4A-419C-8E82-B8CE4185D2E6}" destId="{81342A47-9373-4D64-8088-5833153DA16A}" srcOrd="0" destOrd="0" parTransId="{5954E2EB-D442-4CFF-9DAF-F7013383CC34}" sibTransId="{2AD73729-8188-4FAE-A97D-5CC940219ED2}"/>
    <dgm:cxn modelId="{C2ECB03E-E049-45ED-9A66-F53176F9DB58}" type="presParOf" srcId="{1EC61124-F220-4BEC-BFCD-07D522C6DF1A}" destId="{16966FD0-3FD6-478C-AFD5-92BD7C071B00}" srcOrd="0" destOrd="0" presId="urn:microsoft.com/office/officeart/2005/8/layout/process1"/>
    <dgm:cxn modelId="{614BA87B-7533-4A13-AE5E-1F7A61B8A9A3}" type="presParOf" srcId="{1EC61124-F220-4BEC-BFCD-07D522C6DF1A}" destId="{C0C266A4-C64C-4A90-952F-CCC9C932BA92}" srcOrd="1" destOrd="0" presId="urn:microsoft.com/office/officeart/2005/8/layout/process1"/>
    <dgm:cxn modelId="{5D58C308-6F71-4AF3-9C8A-074522A2EF82}" type="presParOf" srcId="{C0C266A4-C64C-4A90-952F-CCC9C932BA92}" destId="{FEC9543B-002C-4C68-9DC3-7EC3F47FC0BB}" srcOrd="0" destOrd="0" presId="urn:microsoft.com/office/officeart/2005/8/layout/process1"/>
    <dgm:cxn modelId="{2E601115-6139-4F9A-AF74-DD8FBC84C0D8}" type="presParOf" srcId="{1EC61124-F220-4BEC-BFCD-07D522C6DF1A}" destId="{1279FCE2-9C6C-4CAF-B3AF-3FEE756EE4EF}" srcOrd="2" destOrd="0" presId="urn:microsoft.com/office/officeart/2005/8/layout/process1"/>
    <dgm:cxn modelId="{08896791-8F3E-4BA5-891A-D827CCC07E3D}" type="presParOf" srcId="{1EC61124-F220-4BEC-BFCD-07D522C6DF1A}" destId="{9921420B-0212-4332-A9E4-A00AC2C9A0C7}" srcOrd="3" destOrd="0" presId="urn:microsoft.com/office/officeart/2005/8/layout/process1"/>
    <dgm:cxn modelId="{7607E296-B904-4CA6-87E5-2F7ACEB4E9CD}" type="presParOf" srcId="{9921420B-0212-4332-A9E4-A00AC2C9A0C7}" destId="{1EAA6304-E066-4F20-8E8E-DA7211F51C3A}" srcOrd="0" destOrd="0" presId="urn:microsoft.com/office/officeart/2005/8/layout/process1"/>
    <dgm:cxn modelId="{5DC2DFD0-05A5-4EE7-84A9-2F4FBF1CD225}" type="presParOf" srcId="{1EC61124-F220-4BEC-BFCD-07D522C6DF1A}" destId="{5200D6C0-8E9A-4B41-AB77-B35D08ED80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3FB630-CB4A-419C-8E82-B8CE4185D2E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342A47-9373-4D64-8088-5833153DA16A}">
      <dgm:prSet phldrT="[Text]"/>
      <dgm:spPr/>
      <dgm:t>
        <a:bodyPr/>
        <a:lstStyle/>
        <a:p>
          <a:r>
            <a:rPr lang="en-US" dirty="0"/>
            <a:t>GDP per capita </a:t>
          </a:r>
        </a:p>
      </dgm:t>
    </dgm:pt>
    <dgm:pt modelId="{5954E2EB-D442-4CFF-9DAF-F7013383CC34}" type="parTrans" cxnId="{2AF8B4E3-2A39-42FF-A8D4-E0D2A261BFB9}">
      <dgm:prSet/>
      <dgm:spPr/>
      <dgm:t>
        <a:bodyPr/>
        <a:lstStyle/>
        <a:p>
          <a:endParaRPr lang="en-US"/>
        </a:p>
      </dgm:t>
    </dgm:pt>
    <dgm:pt modelId="{2AD73729-8188-4FAE-A97D-5CC940219ED2}" type="sibTrans" cxnId="{2AF8B4E3-2A39-42FF-A8D4-E0D2A261BFB9}">
      <dgm:prSet/>
      <dgm:spPr/>
      <dgm:t>
        <a:bodyPr/>
        <a:lstStyle/>
        <a:p>
          <a:endParaRPr lang="en-US"/>
        </a:p>
      </dgm:t>
    </dgm:pt>
    <dgm:pt modelId="{255B7E65-674E-4EB1-A534-70B2E5464201}">
      <dgm:prSet phldrT="[Text]"/>
      <dgm:spPr/>
      <dgm:t>
        <a:bodyPr/>
        <a:lstStyle/>
        <a:p>
          <a:r>
            <a:rPr lang="en-US" dirty="0"/>
            <a:t>access to time-saving technology and infrastructure</a:t>
          </a:r>
        </a:p>
      </dgm:t>
    </dgm:pt>
    <dgm:pt modelId="{BC0168CC-8476-4284-A557-BE0E77C88F7C}" type="parTrans" cxnId="{92799A4A-F298-4E70-BDB5-E36DF9AAF380}">
      <dgm:prSet/>
      <dgm:spPr/>
      <dgm:t>
        <a:bodyPr/>
        <a:lstStyle/>
        <a:p>
          <a:endParaRPr lang="en-US"/>
        </a:p>
      </dgm:t>
    </dgm:pt>
    <dgm:pt modelId="{E652C5AF-734C-4FC1-BF2A-1757DE98AAC0}" type="sibTrans" cxnId="{92799A4A-F298-4E70-BDB5-E36DF9AAF380}">
      <dgm:prSet/>
      <dgm:spPr/>
      <dgm:t>
        <a:bodyPr/>
        <a:lstStyle/>
        <a:p>
          <a:endParaRPr lang="en-US"/>
        </a:p>
      </dgm:t>
    </dgm:pt>
    <dgm:pt modelId="{04A51B8A-8A23-43BF-B904-7661C5E60EDB}">
      <dgm:prSet phldrT="[Text]"/>
      <dgm:spPr/>
      <dgm:t>
        <a:bodyPr/>
        <a:lstStyle/>
        <a:p>
          <a:r>
            <a:rPr lang="en-US" dirty="0"/>
            <a:t>Huge    time women spend on UPCW</a:t>
          </a:r>
        </a:p>
      </dgm:t>
    </dgm:pt>
    <dgm:pt modelId="{568F9F84-3A54-49EF-9561-E5161CD01E2B}" type="parTrans" cxnId="{A4BA5F2C-7B0A-4AAA-819B-E3954FDEDADF}">
      <dgm:prSet/>
      <dgm:spPr/>
      <dgm:t>
        <a:bodyPr/>
        <a:lstStyle/>
        <a:p>
          <a:endParaRPr lang="en-US"/>
        </a:p>
      </dgm:t>
    </dgm:pt>
    <dgm:pt modelId="{5F3E863A-E59E-4BD3-9D37-E2BAADB8F8A6}" type="sibTrans" cxnId="{A4BA5F2C-7B0A-4AAA-819B-E3954FDEDADF}">
      <dgm:prSet/>
      <dgm:spPr/>
      <dgm:t>
        <a:bodyPr/>
        <a:lstStyle/>
        <a:p>
          <a:endParaRPr lang="en-US"/>
        </a:p>
      </dgm:t>
    </dgm:pt>
    <dgm:pt modelId="{1EC61124-F220-4BEC-BFCD-07D522C6DF1A}" type="pres">
      <dgm:prSet presAssocID="{AD3FB630-CB4A-419C-8E82-B8CE4185D2E6}" presName="Name0" presStyleCnt="0">
        <dgm:presLayoutVars>
          <dgm:dir/>
          <dgm:resizeHandles val="exact"/>
        </dgm:presLayoutVars>
      </dgm:prSet>
      <dgm:spPr/>
    </dgm:pt>
    <dgm:pt modelId="{16966FD0-3FD6-478C-AFD5-92BD7C071B00}" type="pres">
      <dgm:prSet presAssocID="{81342A47-9373-4D64-8088-5833153DA16A}" presName="node" presStyleLbl="node1" presStyleIdx="0" presStyleCnt="3">
        <dgm:presLayoutVars>
          <dgm:bulletEnabled val="1"/>
        </dgm:presLayoutVars>
      </dgm:prSet>
      <dgm:spPr/>
    </dgm:pt>
    <dgm:pt modelId="{C0C266A4-C64C-4A90-952F-CCC9C932BA92}" type="pres">
      <dgm:prSet presAssocID="{2AD73729-8188-4FAE-A97D-5CC940219ED2}" presName="sibTrans" presStyleLbl="sibTrans2D1" presStyleIdx="0" presStyleCnt="2"/>
      <dgm:spPr/>
    </dgm:pt>
    <dgm:pt modelId="{FEC9543B-002C-4C68-9DC3-7EC3F47FC0BB}" type="pres">
      <dgm:prSet presAssocID="{2AD73729-8188-4FAE-A97D-5CC940219ED2}" presName="connectorText" presStyleLbl="sibTrans2D1" presStyleIdx="0" presStyleCnt="2"/>
      <dgm:spPr/>
    </dgm:pt>
    <dgm:pt modelId="{1279FCE2-9C6C-4CAF-B3AF-3FEE756EE4EF}" type="pres">
      <dgm:prSet presAssocID="{255B7E65-674E-4EB1-A534-70B2E5464201}" presName="node" presStyleLbl="node1" presStyleIdx="1" presStyleCnt="3">
        <dgm:presLayoutVars>
          <dgm:bulletEnabled val="1"/>
        </dgm:presLayoutVars>
      </dgm:prSet>
      <dgm:spPr/>
    </dgm:pt>
    <dgm:pt modelId="{9921420B-0212-4332-A9E4-A00AC2C9A0C7}" type="pres">
      <dgm:prSet presAssocID="{E652C5AF-734C-4FC1-BF2A-1757DE98AAC0}" presName="sibTrans" presStyleLbl="sibTrans2D1" presStyleIdx="1" presStyleCnt="2"/>
      <dgm:spPr/>
    </dgm:pt>
    <dgm:pt modelId="{1EAA6304-E066-4F20-8E8E-DA7211F51C3A}" type="pres">
      <dgm:prSet presAssocID="{E652C5AF-734C-4FC1-BF2A-1757DE98AAC0}" presName="connectorText" presStyleLbl="sibTrans2D1" presStyleIdx="1" presStyleCnt="2"/>
      <dgm:spPr/>
    </dgm:pt>
    <dgm:pt modelId="{5200D6C0-8E9A-4B41-AB77-B35D08ED8032}" type="pres">
      <dgm:prSet presAssocID="{04A51B8A-8A23-43BF-B904-7661C5E60EDB}" presName="node" presStyleLbl="node1" presStyleIdx="2" presStyleCnt="3">
        <dgm:presLayoutVars>
          <dgm:bulletEnabled val="1"/>
        </dgm:presLayoutVars>
      </dgm:prSet>
      <dgm:spPr/>
    </dgm:pt>
  </dgm:ptLst>
  <dgm:cxnLst>
    <dgm:cxn modelId="{6F497F18-7867-49A7-A5DC-20F1FFAF9C9C}" type="presOf" srcId="{81342A47-9373-4D64-8088-5833153DA16A}" destId="{16966FD0-3FD6-478C-AFD5-92BD7C071B00}" srcOrd="0" destOrd="0" presId="urn:microsoft.com/office/officeart/2005/8/layout/process1"/>
    <dgm:cxn modelId="{4DBA5F1A-DCEA-4C5D-9F0B-587E2B34F4F2}" type="presOf" srcId="{255B7E65-674E-4EB1-A534-70B2E5464201}" destId="{1279FCE2-9C6C-4CAF-B3AF-3FEE756EE4EF}" srcOrd="0" destOrd="0" presId="urn:microsoft.com/office/officeart/2005/8/layout/process1"/>
    <dgm:cxn modelId="{8D5C9425-7097-4775-A8E7-80738B05D394}" type="presOf" srcId="{E652C5AF-734C-4FC1-BF2A-1757DE98AAC0}" destId="{9921420B-0212-4332-A9E4-A00AC2C9A0C7}" srcOrd="0" destOrd="0" presId="urn:microsoft.com/office/officeart/2005/8/layout/process1"/>
    <dgm:cxn modelId="{A4BA5F2C-7B0A-4AAA-819B-E3954FDEDADF}" srcId="{AD3FB630-CB4A-419C-8E82-B8CE4185D2E6}" destId="{04A51B8A-8A23-43BF-B904-7661C5E60EDB}" srcOrd="2" destOrd="0" parTransId="{568F9F84-3A54-49EF-9561-E5161CD01E2B}" sibTransId="{5F3E863A-E59E-4BD3-9D37-E2BAADB8F8A6}"/>
    <dgm:cxn modelId="{9AA36535-CF5B-4BD7-903C-304ABE1A5186}" type="presOf" srcId="{AD3FB630-CB4A-419C-8E82-B8CE4185D2E6}" destId="{1EC61124-F220-4BEC-BFCD-07D522C6DF1A}" srcOrd="0" destOrd="0" presId="urn:microsoft.com/office/officeart/2005/8/layout/process1"/>
    <dgm:cxn modelId="{F45AFB37-E3FC-42CA-8C74-B0859C106AF5}" type="presOf" srcId="{2AD73729-8188-4FAE-A97D-5CC940219ED2}" destId="{C0C266A4-C64C-4A90-952F-CCC9C932BA92}" srcOrd="0" destOrd="0" presId="urn:microsoft.com/office/officeart/2005/8/layout/process1"/>
    <dgm:cxn modelId="{8477CC46-1265-45FC-92B2-AD437BA22EE8}" type="presOf" srcId="{2AD73729-8188-4FAE-A97D-5CC940219ED2}" destId="{FEC9543B-002C-4C68-9DC3-7EC3F47FC0BB}" srcOrd="1" destOrd="0" presId="urn:microsoft.com/office/officeart/2005/8/layout/process1"/>
    <dgm:cxn modelId="{92799A4A-F298-4E70-BDB5-E36DF9AAF380}" srcId="{AD3FB630-CB4A-419C-8E82-B8CE4185D2E6}" destId="{255B7E65-674E-4EB1-A534-70B2E5464201}" srcOrd="1" destOrd="0" parTransId="{BC0168CC-8476-4284-A557-BE0E77C88F7C}" sibTransId="{E652C5AF-734C-4FC1-BF2A-1757DE98AAC0}"/>
    <dgm:cxn modelId="{C3E0607B-F0B1-4A94-BB3E-06A65F0370BB}" type="presOf" srcId="{E652C5AF-734C-4FC1-BF2A-1757DE98AAC0}" destId="{1EAA6304-E066-4F20-8E8E-DA7211F51C3A}" srcOrd="1" destOrd="0" presId="urn:microsoft.com/office/officeart/2005/8/layout/process1"/>
    <dgm:cxn modelId="{28156A9B-CF3E-41A8-94E8-8E5E68E2059D}" type="presOf" srcId="{04A51B8A-8A23-43BF-B904-7661C5E60EDB}" destId="{5200D6C0-8E9A-4B41-AB77-B35D08ED8032}" srcOrd="0" destOrd="0" presId="urn:microsoft.com/office/officeart/2005/8/layout/process1"/>
    <dgm:cxn modelId="{2AF8B4E3-2A39-42FF-A8D4-E0D2A261BFB9}" srcId="{AD3FB630-CB4A-419C-8E82-B8CE4185D2E6}" destId="{81342A47-9373-4D64-8088-5833153DA16A}" srcOrd="0" destOrd="0" parTransId="{5954E2EB-D442-4CFF-9DAF-F7013383CC34}" sibTransId="{2AD73729-8188-4FAE-A97D-5CC940219ED2}"/>
    <dgm:cxn modelId="{C2ECB03E-E049-45ED-9A66-F53176F9DB58}" type="presParOf" srcId="{1EC61124-F220-4BEC-BFCD-07D522C6DF1A}" destId="{16966FD0-3FD6-478C-AFD5-92BD7C071B00}" srcOrd="0" destOrd="0" presId="urn:microsoft.com/office/officeart/2005/8/layout/process1"/>
    <dgm:cxn modelId="{614BA87B-7533-4A13-AE5E-1F7A61B8A9A3}" type="presParOf" srcId="{1EC61124-F220-4BEC-BFCD-07D522C6DF1A}" destId="{C0C266A4-C64C-4A90-952F-CCC9C932BA92}" srcOrd="1" destOrd="0" presId="urn:microsoft.com/office/officeart/2005/8/layout/process1"/>
    <dgm:cxn modelId="{5D58C308-6F71-4AF3-9C8A-074522A2EF82}" type="presParOf" srcId="{C0C266A4-C64C-4A90-952F-CCC9C932BA92}" destId="{FEC9543B-002C-4C68-9DC3-7EC3F47FC0BB}" srcOrd="0" destOrd="0" presId="urn:microsoft.com/office/officeart/2005/8/layout/process1"/>
    <dgm:cxn modelId="{2E601115-6139-4F9A-AF74-DD8FBC84C0D8}" type="presParOf" srcId="{1EC61124-F220-4BEC-BFCD-07D522C6DF1A}" destId="{1279FCE2-9C6C-4CAF-B3AF-3FEE756EE4EF}" srcOrd="2" destOrd="0" presId="urn:microsoft.com/office/officeart/2005/8/layout/process1"/>
    <dgm:cxn modelId="{08896791-8F3E-4BA5-891A-D827CCC07E3D}" type="presParOf" srcId="{1EC61124-F220-4BEC-BFCD-07D522C6DF1A}" destId="{9921420B-0212-4332-A9E4-A00AC2C9A0C7}" srcOrd="3" destOrd="0" presId="urn:microsoft.com/office/officeart/2005/8/layout/process1"/>
    <dgm:cxn modelId="{7607E296-B904-4CA6-87E5-2F7ACEB4E9CD}" type="presParOf" srcId="{9921420B-0212-4332-A9E4-A00AC2C9A0C7}" destId="{1EAA6304-E066-4F20-8E8E-DA7211F51C3A}" srcOrd="0" destOrd="0" presId="urn:microsoft.com/office/officeart/2005/8/layout/process1"/>
    <dgm:cxn modelId="{5DC2DFD0-05A5-4EE7-84A9-2F4FBF1CD225}" type="presParOf" srcId="{1EC61124-F220-4BEC-BFCD-07D522C6DF1A}" destId="{5200D6C0-8E9A-4B41-AB77-B35D08ED80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66FD0-3FD6-478C-AFD5-92BD7C071B00}">
      <dsp:nvSpPr>
        <dsp:cNvPr id="0" name=""/>
        <dsp:cNvSpPr/>
      </dsp:nvSpPr>
      <dsp:spPr>
        <a:xfrm>
          <a:off x="0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GDP per capita </a:t>
          </a:r>
        </a:p>
      </dsp:txBody>
      <dsp:txXfrm>
        <a:off x="37522" y="2106299"/>
        <a:ext cx="2060143" cy="1206068"/>
      </dsp:txXfrm>
    </dsp:sp>
    <dsp:sp modelId="{C0C266A4-C64C-4A90-952F-CCC9C932BA92}">
      <dsp:nvSpPr>
        <dsp:cNvPr id="0" name=""/>
        <dsp:cNvSpPr/>
      </dsp:nvSpPr>
      <dsp:spPr>
        <a:xfrm>
          <a:off x="2350492" y="2444570"/>
          <a:ext cx="456445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350492" y="2550475"/>
        <a:ext cx="319512" cy="317716"/>
      </dsp:txXfrm>
    </dsp:sp>
    <dsp:sp modelId="{1279FCE2-9C6C-4CAF-B3AF-3FEE756EE4EF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Discriminatory social norms as measured by the SIGI</a:t>
          </a:r>
        </a:p>
      </dsp:txBody>
      <dsp:txXfrm>
        <a:off x="3033928" y="2106299"/>
        <a:ext cx="2060143" cy="1206068"/>
      </dsp:txXfrm>
    </dsp:sp>
    <dsp:sp modelId="{9921420B-0212-4332-A9E4-A00AC2C9A0C7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345112" y="2550475"/>
        <a:ext cx="316861" cy="317716"/>
      </dsp:txXfrm>
    </dsp:sp>
    <dsp:sp modelId="{5200D6C0-8E9A-4B41-AB77-B35D08ED8032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Slight    time men spend on UPCW</a:t>
          </a:r>
        </a:p>
      </dsp:txBody>
      <dsp:txXfrm>
        <a:off x="6023190" y="2106299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66FD0-3FD6-478C-AFD5-92BD7C071B00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GDP per capita </a:t>
          </a:r>
        </a:p>
      </dsp:txBody>
      <dsp:txXfrm>
        <a:off x="44665" y="2106299"/>
        <a:ext cx="2060143" cy="1206068"/>
      </dsp:txXfrm>
    </dsp:sp>
    <dsp:sp modelId="{C0C266A4-C64C-4A90-952F-CCC9C932BA92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355850" y="2550475"/>
        <a:ext cx="316861" cy="317716"/>
      </dsp:txXfrm>
    </dsp:sp>
    <dsp:sp modelId="{1279FCE2-9C6C-4CAF-B3AF-3FEE756EE4EF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access to time-saving technology and infrastructure</a:t>
          </a:r>
        </a:p>
      </dsp:txBody>
      <dsp:txXfrm>
        <a:off x="3033928" y="2106299"/>
        <a:ext cx="2060143" cy="1206068"/>
      </dsp:txXfrm>
    </dsp:sp>
    <dsp:sp modelId="{9921420B-0212-4332-A9E4-A00AC2C9A0C7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345112" y="2550475"/>
        <a:ext cx="316861" cy="317716"/>
      </dsp:txXfrm>
    </dsp:sp>
    <dsp:sp modelId="{5200D6C0-8E9A-4B41-AB77-B35D08ED8032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Huge    time women spend on UPCW</a:t>
          </a:r>
        </a:p>
      </dsp:txBody>
      <dsp:txXfrm>
        <a:off x="6023190" y="2106299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42024-3FB5-480E-9DC9-B44642988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DF4BF5-C208-404C-B0E6-3DFB31555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B4387D-6AE8-4630-AA58-0146F808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3D747F-FFEB-4175-85E2-2127C20A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73578-7E68-4041-99B3-C19564FD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A050C-5ECA-478E-B310-F12F63C0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B6C08B-6FC2-44AB-BD41-2C925F2B1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0FEC4D-73A1-498C-9A4C-ACCDA86F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FD5BFD-75F7-43BC-B1F0-F2E6FDD7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3B97BA-0868-49A7-84D4-917F96DA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46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E9EFFE-F00E-4CEB-9610-8F5099F1D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1695E4-65A7-45A3-981D-CDF63F56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45E686-344F-4421-95C1-451AD4F48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9AEFC3-4799-4FD6-9A96-BAC63EBB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00AC83-B3FC-468F-BFFF-EB2B118E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346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272E2-BACA-4888-B14D-D09298B8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A9642C-27BF-47CC-B646-7CA8DCCE9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3EAA46-212F-4821-B31D-71F72224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A6781A-5DB1-49E0-AB94-3CF85EA2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DA1C5-6286-4A23-B0C6-B7607354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22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84E36-8364-4C0B-8015-33A61C97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45E3BD-9E00-40C6-8A63-B4C0FF7EA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AEF0BB-A22B-40E4-B310-CF02112F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E1E8A3-9E8C-4AB8-9A55-783E7B99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328366-B0C0-4370-A1E0-8009CB3C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58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3CF5E-F8C3-44C1-874C-A6CF9E93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69734A-38B0-450E-B98C-D8F7C3DEB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37AFC6-3995-43D4-BE79-DD5443015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9CE1CF-6318-46AF-8FC8-1019E974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08A1C9-6BCC-4FA6-8D8D-9395D5C1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25DA19-D409-4D43-9A21-C8ED9F5D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4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051C5-05A5-4E69-8871-2AA3AE7F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0CD12A-1A0A-4870-9FB4-BA9F8B322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11BFA0-47EE-4FE3-9A8A-AAB55AEF9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F79FD2-CD56-467E-9747-92D328671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DE40CA-368C-4512-818E-3EBD328CD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B02879-3EA8-4692-BEE1-2A5123BA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DC1DCA-3D0E-41F7-98D7-0C21D3A6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67653DC-1AB0-44F5-829D-4F6F6DF5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05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D0C8B-367E-40C6-92F8-5EEDF7D3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569D9D-E548-4C1D-BF50-AC7F5A35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CFF254-6299-4426-9DA5-B7BAC9BD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890385-D1A6-4014-8E89-FE822BCF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97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43FE338-3146-4BB7-94F4-518B80F4D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7DB2B3-A64D-4C34-933E-9EEAB4EE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7F8673-D9CC-47CD-8777-4D31CA0E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24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1D624-762F-479F-AB2A-C1373DD9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5716A8-E836-49A6-AF22-7823B316F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EF6F34-4A7A-4A31-9462-003710A93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D9A9F-37AB-4E37-A61D-6E551698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3A79BE-FA2C-4A00-95CA-1B935E6B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3E63AE-1E1C-4923-834C-4E7351D0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01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328B9-4255-4E8E-AA68-BBC1A4AF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A5D109-6A5E-417D-B2E9-E91F23FE8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2F01EF-FF57-4A96-82FD-DB4C39B08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711ED9-D3EA-40DE-9542-600D44F5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562515-DA03-474C-A9E0-4BA19523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62E8C7-F54E-4081-9A2A-DDB73FF4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77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3DADE2-CF6A-4895-BEB6-E06FB41A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5045E3-3AF4-428C-AD99-B825BF90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9E6ACD-164D-4FF0-9586-AC85D8B9E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4BBE8-0FED-4437-8471-590828992816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79FBBC-C855-410C-88F6-7CF027719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03FDCA-90C0-4340-91A9-02F96A1BC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601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oecd.org/development/womens-economic-empowerment.htm" TargetMode="External"/><Relationship Id="rId7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hyperlink" Target="http://www.oecd.org/gender/data/" TargetMode="External"/><Relationship Id="rId4" Type="http://schemas.openxmlformats.org/officeDocument/2006/relationships/hyperlink" Target="http://www.genderindex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7.emf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B5EAF30-A627-41BB-9D69-DF84DDA31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6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469697" y="1098597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955536" y="2701757"/>
            <a:ext cx="1017797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More information on </a:t>
            </a:r>
          </a:p>
          <a:p>
            <a:pPr algn="ctr"/>
            <a:endParaRPr lang="fr-F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OECD Policy Dialogue on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Women’s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Economonic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Empowerment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Unpaid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Care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Work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</a:t>
            </a:r>
          </a:p>
          <a:p>
            <a:pPr algn="just"/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http://www.oecd.org/development/womens-economic-empowerment.htm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Social Institutions and Gender Index (SIGI)</a:t>
            </a:r>
          </a:p>
          <a:p>
            <a:pPr algn="just"/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www.genderindex.org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OECD Time Use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Database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GB" sz="2000" dirty="0">
                <a:hlinkClick r:id="rId5"/>
              </a:rPr>
              <a:t>http://www.oecd.org/gender/data/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MX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D4688AB-BC56-4115-8009-DBBA7950B4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254437"/>
            <a:ext cx="12192000" cy="60356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D2F7D4F-4815-4327-94AB-E0AC55BD30EF}"/>
              </a:ext>
            </a:extLst>
          </p:cNvPr>
          <p:cNvSpPr txBox="1"/>
          <p:nvPr/>
        </p:nvSpPr>
        <p:spPr>
          <a:xfrm>
            <a:off x="6694517" y="6399924"/>
            <a:ext cx="528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 err="1">
                <a:solidFill>
                  <a:schemeClr val="bg1"/>
                </a:solidFill>
              </a:rPr>
              <a:t>Gaëlle</a:t>
            </a:r>
            <a:r>
              <a:rPr lang="es-MX" b="1" dirty="0">
                <a:solidFill>
                  <a:schemeClr val="bg1"/>
                </a:solidFill>
              </a:rPr>
              <a:t> Ferrant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7602564-5EC0-4E07-B53E-E7917F8654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9619" y="-4091189"/>
            <a:ext cx="6691646" cy="6858000"/>
          </a:xfrm>
          <a:prstGeom prst="rect">
            <a:avLst/>
          </a:prstGeom>
        </p:spPr>
      </p:pic>
      <p:sp>
        <p:nvSpPr>
          <p:cNvPr id="8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106558" y="854766"/>
            <a:ext cx="8031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Thank you for your attention</a:t>
            </a:r>
          </a:p>
          <a:p>
            <a:pPr algn="ctr"/>
            <a:endParaRPr lang="en-US" sz="3600" b="1" dirty="0">
              <a:solidFill>
                <a:srgbClr val="0070C0"/>
              </a:solidFill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Gaelle.Ferrant@oecd.org</a:t>
            </a:r>
            <a:endParaRPr lang="es-MX" sz="2000" b="1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8" y="6292401"/>
            <a:ext cx="1833679" cy="56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1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669202" y="2101666"/>
            <a:ext cx="404407" cy="40373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D4688AB-BC56-4115-8009-DBBA7950B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4437"/>
            <a:ext cx="12192000" cy="60356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D2F7D4F-4815-4327-94AB-E0AC55BD30EF}"/>
              </a:ext>
            </a:extLst>
          </p:cNvPr>
          <p:cNvSpPr txBox="1"/>
          <p:nvPr/>
        </p:nvSpPr>
        <p:spPr>
          <a:xfrm>
            <a:off x="6694517" y="6399924"/>
            <a:ext cx="528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 err="1">
                <a:solidFill>
                  <a:schemeClr val="bg1"/>
                </a:solidFill>
              </a:rPr>
              <a:t>Gaëlle</a:t>
            </a:r>
            <a:r>
              <a:rPr lang="es-MX" b="1" dirty="0">
                <a:solidFill>
                  <a:schemeClr val="bg1"/>
                </a:solidFill>
              </a:rPr>
              <a:t> Ferrant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7602564-5EC0-4E07-B53E-E7917F865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619" y="-4091189"/>
            <a:ext cx="6691646" cy="6858000"/>
          </a:xfrm>
          <a:prstGeom prst="rect">
            <a:avLst/>
          </a:prstGeom>
        </p:spPr>
      </p:pic>
      <p:sp>
        <p:nvSpPr>
          <p:cNvPr id="8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477860" y="1902170"/>
            <a:ext cx="803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Measuring Unpaid Care Work to Inform Policy-Makers on Women’s Economic Empowerment: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>Lessons learnt from the OECD Policy Dialogue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8" y="6292401"/>
            <a:ext cx="1833679" cy="56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5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56486" y="2521952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42325" y="2397426"/>
            <a:ext cx="9252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Unlocking</a:t>
            </a:r>
            <a:r>
              <a:rPr lang="es-MX" dirty="0"/>
              <a:t> </a:t>
            </a:r>
            <a:r>
              <a:rPr lang="es-MX" dirty="0" err="1"/>
              <a:t>Women’s</a:t>
            </a:r>
            <a:r>
              <a:rPr lang="es-MX" dirty="0"/>
              <a:t> </a:t>
            </a:r>
            <a:r>
              <a:rPr lang="es-MX" dirty="0" err="1"/>
              <a:t>Economic</a:t>
            </a:r>
            <a:r>
              <a:rPr lang="es-MX" dirty="0"/>
              <a:t> </a:t>
            </a:r>
            <a:r>
              <a:rPr lang="es-MX" dirty="0" err="1"/>
              <a:t>Potential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</a:t>
            </a:r>
            <a:r>
              <a:rPr lang="es-MX" dirty="0" err="1"/>
              <a:t>Recognising</a:t>
            </a:r>
            <a:r>
              <a:rPr lang="es-MX" dirty="0"/>
              <a:t>, </a:t>
            </a:r>
            <a:r>
              <a:rPr lang="es-MX" dirty="0" err="1"/>
              <a:t>Reducing</a:t>
            </a:r>
            <a:r>
              <a:rPr lang="es-MX" dirty="0"/>
              <a:t> and </a:t>
            </a:r>
            <a:r>
              <a:rPr lang="es-MX" dirty="0" err="1"/>
              <a:t>Redistributing</a:t>
            </a:r>
            <a:r>
              <a:rPr lang="es-MX" dirty="0"/>
              <a:t> </a:t>
            </a:r>
            <a:r>
              <a:rPr lang="es-MX" dirty="0" err="1"/>
              <a:t>Unpaid</a:t>
            </a:r>
            <a:r>
              <a:rPr lang="es-MX" dirty="0"/>
              <a:t> </a:t>
            </a:r>
            <a:r>
              <a:rPr lang="es-MX" dirty="0" err="1"/>
              <a:t>Care</a:t>
            </a:r>
            <a:r>
              <a:rPr lang="es-MX" dirty="0"/>
              <a:t> and </a:t>
            </a:r>
            <a:r>
              <a:rPr lang="es-MX" dirty="0" err="1"/>
              <a:t>Domestic</a:t>
            </a:r>
            <a:r>
              <a:rPr lang="es-MX" dirty="0"/>
              <a:t> </a:t>
            </a:r>
            <a:r>
              <a:rPr lang="es-MX" dirty="0" err="1"/>
              <a:t>Work</a:t>
            </a:r>
            <a:r>
              <a:rPr lang="es-MX" dirty="0"/>
              <a:t> </a:t>
            </a:r>
            <a:r>
              <a:rPr lang="es-MX" dirty="0" err="1"/>
              <a:t>through</a:t>
            </a:r>
            <a:r>
              <a:rPr lang="es-MX" dirty="0"/>
              <a:t> </a:t>
            </a:r>
            <a:r>
              <a:rPr lang="es-MX" dirty="0" err="1"/>
              <a:t>better</a:t>
            </a:r>
            <a:r>
              <a:rPr lang="es-MX" dirty="0"/>
              <a:t> </a:t>
            </a:r>
            <a:r>
              <a:rPr lang="es-MX" dirty="0" err="1"/>
              <a:t>policies</a:t>
            </a:r>
            <a:r>
              <a:rPr lang="es-MX" dirty="0"/>
              <a:t> </a:t>
            </a:r>
            <a:r>
              <a:rPr lang="es-MX" dirty="0" err="1"/>
              <a:t>addressing</a:t>
            </a:r>
            <a:r>
              <a:rPr lang="es-MX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err="1"/>
              <a:t>Infrastructure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Social </a:t>
            </a:r>
            <a:r>
              <a:rPr lang="es-MX" dirty="0" err="1"/>
              <a:t>protection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err="1"/>
              <a:t>Public</a:t>
            </a:r>
            <a:r>
              <a:rPr lang="es-MX" dirty="0"/>
              <a:t> </a:t>
            </a:r>
            <a:r>
              <a:rPr lang="es-MX" dirty="0" err="1"/>
              <a:t>services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err="1"/>
              <a:t>Shared</a:t>
            </a:r>
            <a:r>
              <a:rPr lang="es-MX" dirty="0"/>
              <a:t> </a:t>
            </a:r>
            <a:r>
              <a:rPr lang="es-MX" dirty="0" err="1"/>
              <a:t>responsibilities</a:t>
            </a:r>
            <a:r>
              <a:rPr lang="es-MX" dirty="0"/>
              <a:t> </a:t>
            </a:r>
            <a:r>
              <a:rPr lang="es-MX" dirty="0" err="1"/>
              <a:t>within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household</a:t>
            </a:r>
            <a:r>
              <a:rPr lang="es-MX" dirty="0"/>
              <a:t> and </a:t>
            </a:r>
            <a:r>
              <a:rPr lang="es-MX" dirty="0" err="1"/>
              <a:t>gender</a:t>
            </a:r>
            <a:r>
              <a:rPr lang="es-MX" dirty="0"/>
              <a:t> </a:t>
            </a:r>
            <a:r>
              <a:rPr lang="es-MX" dirty="0" err="1"/>
              <a:t>norms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090325" y="644181"/>
            <a:ext cx="7853481" cy="1568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OECD Policy Dialogue on Women’s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Economonic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Empowerment and Unpaid Care Work: a special focus on SDG 5.4 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130" y="5645426"/>
            <a:ext cx="12192000" cy="121257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sp>
        <p:nvSpPr>
          <p:cNvPr id="12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274638" y="4421689"/>
            <a:ext cx="93203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Generate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cross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-country comparable data</a:t>
            </a:r>
            <a:endParaRPr lang="es-MX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Produce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evidence-based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analysis</a:t>
            </a:r>
            <a:endParaRPr lang="es-MX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Provide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guidance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“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what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works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to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Recognise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Reduce and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Redistribute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unpaid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care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domestic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work</a:t>
            </a:r>
            <a:endParaRPr lang="es-MX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792223" y="4503514"/>
            <a:ext cx="404407" cy="40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4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172760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1639895"/>
            <a:ext cx="9328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Use Surveys (TUS) have been conducted in </a:t>
            </a:r>
            <a:r>
              <a:rPr lang="en-US" b="1" dirty="0"/>
              <a:t>83 countries </a:t>
            </a:r>
            <a:r>
              <a:rPr lang="en-US" dirty="0"/>
              <a:t>(30 OECD countries + 53 non-OECD economies)</a:t>
            </a:r>
          </a:p>
          <a:p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106557" y="343109"/>
            <a:ext cx="7334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Generating cross-country comparable measure of unpaid care work 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130" y="5455124"/>
            <a:ext cx="12192000" cy="140287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73050" y="2735471"/>
            <a:ext cx="404407" cy="403735"/>
          </a:xfrm>
          <a:prstGeom prst="rect">
            <a:avLst/>
          </a:prstGeom>
        </p:spPr>
      </p:pic>
      <p:sp>
        <p:nvSpPr>
          <p:cNvPr id="9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2681765"/>
            <a:ext cx="9328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number of </a:t>
            </a:r>
            <a:r>
              <a:rPr lang="en-US" b="1" dirty="0"/>
              <a:t>comparability issues </a:t>
            </a:r>
            <a:r>
              <a:rPr lang="en-US" dirty="0"/>
              <a:t>affect TUS, e.g. different classifications, population coverage, simultaneity of activities, etc…</a:t>
            </a:r>
          </a:p>
          <a:p>
            <a:endParaRPr lang="en-US" dirty="0"/>
          </a:p>
        </p:txBody>
      </p:sp>
      <p:pic>
        <p:nvPicPr>
          <p:cNvPr id="10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0369" y="3743731"/>
            <a:ext cx="405406" cy="403735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3700799"/>
            <a:ext cx="9328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Selection criteria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Population coverage (e.g., national, urban, rural)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Year of the survey (TUS are conducted every 5/10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Availability of micro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Coverage of different world regions and income levels (low- and middle-income countries)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/>
              <a:t>Bangladesh, Ethiopia, Peru, South Africa </a:t>
            </a:r>
            <a:r>
              <a:rPr lang="en-US" b="1"/>
              <a:t>+ 30 </a:t>
            </a:r>
            <a:r>
              <a:rPr lang="en-US" b="1" dirty="0"/>
              <a:t>OECD Countries</a:t>
            </a:r>
          </a:p>
        </p:txBody>
      </p:sp>
    </p:spTree>
    <p:extLst>
      <p:ext uri="{BB962C8B-B14F-4D97-AF65-F5344CB8AC3E}">
        <p14:creationId xmlns:p14="http://schemas.microsoft.com/office/powerpoint/2010/main" val="328102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172760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1639895"/>
            <a:ext cx="93281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Unpaid care work is not considered an “economic activity”: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Unpaid goods and services produced by household members for their own consumption were excluded from GDP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/>
              <a:t>ineffective policymaking that does not account for the constraints individuals, particularly women, face when pursuing different economic and social activities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/>
              <a:t>incorrect inferences about an individuals’ well-being and the value of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106557" y="343109"/>
            <a:ext cx="7334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Recognising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UPCW as a female economic contribution 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130" y="5883964"/>
            <a:ext cx="12192000" cy="97403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10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0369" y="3743731"/>
            <a:ext cx="405406" cy="403735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3700799"/>
            <a:ext cx="93281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Unpaid care work represents a significant share of countries’ GDP: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USD 11 trillion, or 9% of global GDP (ILO, 2018)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 the UK: ‘extended GDP’ (home produced services + GDP) grew at an average annual rate of 3.8% per year between 2005 and 2014, compared to 3.5% using the standard GDP computation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/>
              <a:t>As women perform more than 75% of household productive activities, these calculations provide a more realistic estimate of women’s contribution to the national economy, challenging the traditional view of men’s greater economic productivity</a:t>
            </a:r>
          </a:p>
        </p:txBody>
      </p:sp>
    </p:spTree>
    <p:extLst>
      <p:ext uri="{BB962C8B-B14F-4D97-AF65-F5344CB8AC3E}">
        <p14:creationId xmlns:p14="http://schemas.microsoft.com/office/powerpoint/2010/main" val="189184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56486" y="209992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2067339"/>
            <a:ext cx="887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Higher</a:t>
            </a:r>
            <a:r>
              <a:rPr lang="es-MX" dirty="0"/>
              <a:t> </a:t>
            </a:r>
            <a:r>
              <a:rPr lang="es-MX" dirty="0" err="1"/>
              <a:t>inequalities</a:t>
            </a:r>
            <a:r>
              <a:rPr lang="es-MX" dirty="0"/>
              <a:t> in UPCW, </a:t>
            </a:r>
            <a:r>
              <a:rPr lang="es-MX" dirty="0" err="1"/>
              <a:t>higher</a:t>
            </a:r>
            <a:r>
              <a:rPr lang="es-MX" dirty="0"/>
              <a:t> </a:t>
            </a:r>
            <a:r>
              <a:rPr lang="es-MX" dirty="0" err="1"/>
              <a:t>inequalities</a:t>
            </a:r>
            <a:r>
              <a:rPr lang="es-MX" dirty="0"/>
              <a:t> in </a:t>
            </a:r>
            <a:r>
              <a:rPr lang="es-MX" dirty="0" err="1"/>
              <a:t>labour</a:t>
            </a:r>
            <a:r>
              <a:rPr lang="es-MX" dirty="0"/>
              <a:t> </a:t>
            </a:r>
            <a:r>
              <a:rPr lang="es-MX" dirty="0" err="1"/>
              <a:t>market</a:t>
            </a:r>
            <a:r>
              <a:rPr lang="es-MX" dirty="0"/>
              <a:t> </a:t>
            </a:r>
            <a:r>
              <a:rPr lang="es-MX" dirty="0" err="1"/>
              <a:t>outcomes</a:t>
            </a:r>
            <a:r>
              <a:rPr lang="es-MX" dirty="0"/>
              <a:t>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079503" y="407930"/>
            <a:ext cx="7642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Unpaid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Care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Work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Missing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Barrier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Women’s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Economic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5">
                    <a:lumMod val="75000"/>
                  </a:schemeClr>
                </a:solidFill>
              </a:rPr>
              <a:t>Empowerment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130" y="4052250"/>
            <a:ext cx="12192000" cy="28057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-33130" y="6373746"/>
            <a:ext cx="5255155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Controlling for GDP per capita, fertility rate, urbanisation rate, maternity leave and gender inequality in unemployment and education.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9830" y="6422442"/>
            <a:ext cx="6759040" cy="499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x-non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 Bank (</a:t>
            </a:r>
            <a:r>
              <a:rPr lang="fr-FR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n.d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x-non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x-none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 Development Indicators</a:t>
            </a:r>
            <a:r>
              <a:rPr lang="x-non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x-non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OECD (201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x-non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x-none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Gender, Institutions and Development</a:t>
            </a:r>
            <a:r>
              <a:rPr lang="x-non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Database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493" y="2995626"/>
            <a:ext cx="4179421" cy="30726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4275" y="2995626"/>
            <a:ext cx="4247359" cy="312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4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106557" y="343109"/>
            <a:ext cx="73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Gender Gap in UPCW and GDP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130" y="4052250"/>
            <a:ext cx="12192000" cy="28057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sp>
        <p:nvSpPr>
          <p:cNvPr id="13" name="Up Arrow 12"/>
          <p:cNvSpPr/>
          <p:nvPr/>
        </p:nvSpPr>
        <p:spPr>
          <a:xfrm>
            <a:off x="4869587" y="4692695"/>
            <a:ext cx="146087" cy="263615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7938402" y="4872830"/>
            <a:ext cx="167730" cy="26121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95171081"/>
              </p:ext>
            </p:extLst>
          </p:nvPr>
        </p:nvGraphicFramePr>
        <p:xfrm>
          <a:off x="980144" y="211516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466938983"/>
              </p:ext>
            </p:extLst>
          </p:nvPr>
        </p:nvGraphicFramePr>
        <p:xfrm>
          <a:off x="915214" y="-2357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2" name="Up Arrow 11"/>
          <p:cNvSpPr/>
          <p:nvPr/>
        </p:nvSpPr>
        <p:spPr>
          <a:xfrm>
            <a:off x="1045853" y="2316614"/>
            <a:ext cx="151498" cy="22841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Up Arrow 17"/>
          <p:cNvSpPr/>
          <p:nvPr/>
        </p:nvSpPr>
        <p:spPr>
          <a:xfrm>
            <a:off x="1063700" y="4692695"/>
            <a:ext cx="151498" cy="22841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Up Arrow 18"/>
          <p:cNvSpPr/>
          <p:nvPr/>
        </p:nvSpPr>
        <p:spPr>
          <a:xfrm>
            <a:off x="4017220" y="2062365"/>
            <a:ext cx="151498" cy="22841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Up Arrow 19"/>
          <p:cNvSpPr/>
          <p:nvPr/>
        </p:nvSpPr>
        <p:spPr>
          <a:xfrm>
            <a:off x="7743650" y="4574735"/>
            <a:ext cx="151498" cy="22841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7938402" y="2115168"/>
            <a:ext cx="128878" cy="2014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own Arrow 21"/>
          <p:cNvSpPr/>
          <p:nvPr/>
        </p:nvSpPr>
        <p:spPr>
          <a:xfrm>
            <a:off x="4122916" y="4377217"/>
            <a:ext cx="174542" cy="19751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657126" y="3049041"/>
            <a:ext cx="2218367" cy="1355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9108144" y="3348331"/>
            <a:ext cx="452659" cy="529526"/>
            <a:chOff x="5345112" y="2444570"/>
            <a:chExt cx="452659" cy="529526"/>
          </a:xfrm>
        </p:grpSpPr>
        <p:sp>
          <p:nvSpPr>
            <p:cNvPr id="26" name="Right Arrow 25"/>
            <p:cNvSpPr/>
            <p:nvPr/>
          </p:nvSpPr>
          <p:spPr>
            <a:xfrm>
              <a:off x="5345112" y="2444570"/>
              <a:ext cx="452659" cy="5295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ight Arrow 4"/>
            <p:cNvSpPr txBox="1"/>
            <p:nvPr/>
          </p:nvSpPr>
          <p:spPr>
            <a:xfrm>
              <a:off x="5345112" y="2550475"/>
              <a:ext cx="316861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991558" y="3348331"/>
            <a:ext cx="1695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Gender Gap in UPCW time but </a:t>
            </a:r>
            <a:r>
              <a:rPr lang="fr-FR" b="1" dirty="0">
                <a:solidFill>
                  <a:schemeClr val="bg1"/>
                </a:solidFill>
              </a:rPr>
              <a:t>persistent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9874195" y="3464060"/>
            <a:ext cx="174542" cy="19751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4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438167" y="172760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968351" y="1526978"/>
            <a:ext cx="44585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Access to electricity: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34% of the Ghanaian women do not have access to electricity in their house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Having electricity at one’s house increases women’s time in paid activities (formal or informal) by </a:t>
            </a:r>
            <a:r>
              <a:rPr lang="en-US" sz="1600" b="1" dirty="0"/>
              <a:t>73 minutes</a:t>
            </a:r>
          </a:p>
          <a:p>
            <a:endParaRPr lang="en-US" sz="1600" b="1" dirty="0"/>
          </a:p>
          <a:p>
            <a:r>
              <a:rPr lang="en-US" sz="1600" b="1" dirty="0"/>
              <a:t>Access to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19% of women are fetching water vs 6%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25% of the Ghanaian Households drinking water is piped into their house, their garden, or their </a:t>
            </a:r>
            <a:r>
              <a:rPr lang="en-US" sz="1600" dirty="0" err="1"/>
              <a:t>neighbour’s</a:t>
            </a:r>
            <a:r>
              <a:rPr lang="en-US" sz="1600" dirty="0"/>
              <a:t> yard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106557" y="343109"/>
            <a:ext cx="7334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Informing Policy-Makers: focus on access to infrastructure</a:t>
            </a:r>
            <a:endParaRPr lang="es-MX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130" y="4052250"/>
            <a:ext cx="12192000" cy="28057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1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438166" y="3265138"/>
            <a:ext cx="404407" cy="4037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248" y="1906046"/>
            <a:ext cx="6263309" cy="29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5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172760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1639895"/>
            <a:ext cx="9328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UPCW: a missed opportunity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policies very rarely incorporate addressing UCW as an objective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(</a:t>
            </a:r>
            <a:r>
              <a:rPr lang="fr-FR" dirty="0" err="1"/>
              <a:t>harmonised</a:t>
            </a:r>
            <a:r>
              <a:rPr lang="fr-FR" dirty="0"/>
              <a:t>) TUS are </a:t>
            </a:r>
            <a:r>
              <a:rPr lang="fr-FR" dirty="0" err="1"/>
              <a:t>restricted</a:t>
            </a:r>
            <a:endParaRPr lang="en-US" dirty="0"/>
          </a:p>
          <a:p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200780C-8565-4B8E-BFD0-1F7554C3D0E3}"/>
              </a:ext>
            </a:extLst>
          </p:cNvPr>
          <p:cNvSpPr txBox="1"/>
          <p:nvPr/>
        </p:nvSpPr>
        <p:spPr>
          <a:xfrm>
            <a:off x="1106557" y="343109"/>
            <a:ext cx="73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130" y="5212222"/>
            <a:ext cx="12192000" cy="164577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73050" y="3065523"/>
            <a:ext cx="404407" cy="403735"/>
          </a:xfrm>
          <a:prstGeom prst="rect">
            <a:avLst/>
          </a:prstGeom>
        </p:spPr>
      </p:pic>
      <p:sp>
        <p:nvSpPr>
          <p:cNvPr id="9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2963120"/>
            <a:ext cx="9328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UPCW: a barrier to women’s economic empowerment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Higher gender time use gap, higher gender gaps in </a:t>
            </a:r>
            <a:r>
              <a:rPr lang="en-US" dirty="0" err="1"/>
              <a:t>labour</a:t>
            </a:r>
            <a:r>
              <a:rPr lang="en-US" dirty="0"/>
              <a:t> market outcomes</a:t>
            </a:r>
          </a:p>
        </p:txBody>
      </p:sp>
      <p:pic>
        <p:nvPicPr>
          <p:cNvPr id="10" name="Imagen 1">
            <a:extLst>
              <a:ext uri="{FF2B5EF4-FFF2-40B4-BE49-F238E27FC236}">
                <a16:creationId xmlns:a16="http://schemas.microsoft.com/office/drawing/2014/main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0369" y="3933107"/>
            <a:ext cx="405406" cy="403735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03889AC2-61B6-48E1-83EF-4DD22E6264F8}"/>
              </a:ext>
            </a:extLst>
          </p:cNvPr>
          <p:cNvSpPr txBox="1"/>
          <p:nvPr/>
        </p:nvSpPr>
        <p:spPr>
          <a:xfrm>
            <a:off x="2358888" y="3830657"/>
            <a:ext cx="9328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Need for public commitment: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GDP growth itself would not be enough to achieve equality on both UPCW and </a:t>
            </a:r>
            <a:r>
              <a:rPr lang="en-US" dirty="0" err="1"/>
              <a:t>labour</a:t>
            </a:r>
            <a:r>
              <a:rPr lang="en-US" dirty="0"/>
              <a:t> market outcomes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Social transformation challenging traditional gender norms is needed to promote women’s economic empowerment</a:t>
            </a:r>
          </a:p>
        </p:txBody>
      </p:sp>
    </p:spTree>
    <p:extLst>
      <p:ext uri="{BB962C8B-B14F-4D97-AF65-F5344CB8AC3E}">
        <p14:creationId xmlns:p14="http://schemas.microsoft.com/office/powerpoint/2010/main" val="410661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728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Cuevas</dc:creator>
  <cp:lastModifiedBy>Lauren Billi</cp:lastModifiedBy>
  <cp:revision>37</cp:revision>
  <dcterms:created xsi:type="dcterms:W3CDTF">2018-08-20T21:50:05Z</dcterms:created>
  <dcterms:modified xsi:type="dcterms:W3CDTF">2018-09-20T15:20:49Z</dcterms:modified>
</cp:coreProperties>
</file>