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ommentAuthors.xml" ContentType="application/vnd.openxmlformats-officedocument.presentationml.commentAuthors+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4" r:id="rId2"/>
    <p:sldId id="285" r:id="rId3"/>
    <p:sldId id="286" r:id="rId4"/>
    <p:sldId id="306" r:id="rId5"/>
    <p:sldId id="281" r:id="rId6"/>
    <p:sldId id="287" r:id="rId7"/>
    <p:sldId id="295" r:id="rId8"/>
    <p:sldId id="307" r:id="rId9"/>
    <p:sldId id="308" r:id="rId10"/>
    <p:sldId id="309" r:id="rId11"/>
    <p:sldId id="310" r:id="rId12"/>
    <p:sldId id="311" r:id="rId13"/>
    <p:sldId id="275" r:id="rId14"/>
    <p:sldId id="293" r:id="rId15"/>
    <p:sldId id="303"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Courey Pryor" initials="ECP" lastIdx="7" clrIdx="0">
    <p:extLst/>
  </p:cmAuthor>
  <p:cmAuthor id="2" name="Nina Rabinovitch Blecker" initials="NRB" lastIdx="14" clrIdx="1">
    <p:extLst/>
  </p:cmAuthor>
  <p:cmAuthor id="3" name="Stephanie Oula" initials="SO" lastIdx="1" clrIdx="2">
    <p:extLst/>
  </p:cmAuthor>
  <p:cmAuthor id="4" name="Karolina Ramos" initials="KR"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FA5"/>
    <a:srgbClr val="E54D23"/>
    <a:srgbClr val="F064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7" autoAdjust="0"/>
    <p:restoredTop sz="73340"/>
  </p:normalViewPr>
  <p:slideViewPr>
    <p:cSldViewPr snapToGrid="0" snapToObjects="1">
      <p:cViewPr varScale="1">
        <p:scale>
          <a:sx n="121" d="100"/>
          <a:sy n="121" d="100"/>
        </p:scale>
        <p:origin x="1670" y="82"/>
      </p:cViewPr>
      <p:guideLst>
        <p:guide orient="horz" pos="1620"/>
        <p:guide pos="2880"/>
      </p:guideLst>
    </p:cSldViewPr>
  </p:slideViewPr>
  <p:notesTextViewPr>
    <p:cViewPr>
      <p:scale>
        <a:sx n="110" d="100"/>
        <a:sy n="11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carey\Downloads\ILOSTAT_%20(2).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'[ILOSTAT_ (2).xls]EAP_2WAP_SEX_AGE_RT'!$B$8</c:f>
              <c:strCache>
                <c:ptCount val="1"/>
                <c:pt idx="0">
                  <c:v>Male (Sex)</c:v>
                </c:pt>
              </c:strCache>
            </c:strRef>
          </c:tx>
          <c:spPr>
            <a:ln w="28575" cap="rnd">
              <a:solidFill>
                <a:schemeClr val="accent1"/>
              </a:solidFill>
              <a:round/>
            </a:ln>
            <a:effectLst/>
          </c:spPr>
          <c:marker>
            <c:symbol val="none"/>
          </c:marker>
          <c:cat>
            <c:strRef>
              <c:f>'[ILOSTAT_ (2).xls]EAP_2WAP_SEX_AGE_RT'!$C$7:$AQ$7</c:f>
              <c:strCach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strCache>
            </c:strRef>
          </c:cat>
          <c:val>
            <c:numRef>
              <c:f>'[ILOSTAT_ (2).xls]EAP_2WAP_SEX_AGE_RT'!$C$8:$AQ$8</c:f>
              <c:numCache>
                <c:formatCode>General</c:formatCode>
                <c:ptCount val="41"/>
                <c:pt idx="0">
                  <c:v>80.099999999999994</c:v>
                </c:pt>
                <c:pt idx="1">
                  <c:v>80</c:v>
                </c:pt>
                <c:pt idx="2">
                  <c:v>79.900000000000006</c:v>
                </c:pt>
                <c:pt idx="3">
                  <c:v>79.7</c:v>
                </c:pt>
                <c:pt idx="4">
                  <c:v>79.5</c:v>
                </c:pt>
                <c:pt idx="5">
                  <c:v>79.3</c:v>
                </c:pt>
                <c:pt idx="6">
                  <c:v>79.099999999999994</c:v>
                </c:pt>
                <c:pt idx="7">
                  <c:v>79</c:v>
                </c:pt>
                <c:pt idx="8">
                  <c:v>78.8</c:v>
                </c:pt>
                <c:pt idx="9">
                  <c:v>78.7</c:v>
                </c:pt>
                <c:pt idx="10">
                  <c:v>78.5</c:v>
                </c:pt>
                <c:pt idx="11">
                  <c:v>78.2</c:v>
                </c:pt>
                <c:pt idx="12">
                  <c:v>77.900000000000006</c:v>
                </c:pt>
                <c:pt idx="13">
                  <c:v>77.7</c:v>
                </c:pt>
                <c:pt idx="14">
                  <c:v>77.5</c:v>
                </c:pt>
                <c:pt idx="15">
                  <c:v>77.400000000000006</c:v>
                </c:pt>
                <c:pt idx="16">
                  <c:v>77.2</c:v>
                </c:pt>
                <c:pt idx="17">
                  <c:v>77</c:v>
                </c:pt>
                <c:pt idx="18">
                  <c:v>76.8</c:v>
                </c:pt>
                <c:pt idx="19">
                  <c:v>76.599999999999994</c:v>
                </c:pt>
                <c:pt idx="20">
                  <c:v>76.2</c:v>
                </c:pt>
                <c:pt idx="21">
                  <c:v>76</c:v>
                </c:pt>
                <c:pt idx="22">
                  <c:v>75.900000000000006</c:v>
                </c:pt>
                <c:pt idx="23">
                  <c:v>75.8</c:v>
                </c:pt>
                <c:pt idx="24">
                  <c:v>75.599999999999994</c:v>
                </c:pt>
                <c:pt idx="25">
                  <c:v>75.5</c:v>
                </c:pt>
                <c:pt idx="26">
                  <c:v>75.3</c:v>
                </c:pt>
                <c:pt idx="27">
                  <c:v>75.2</c:v>
                </c:pt>
                <c:pt idx="28">
                  <c:v>75.099999999999994</c:v>
                </c:pt>
                <c:pt idx="29">
                  <c:v>74.900000000000006</c:v>
                </c:pt>
                <c:pt idx="30">
                  <c:v>74.7</c:v>
                </c:pt>
                <c:pt idx="31">
                  <c:v>74.5</c:v>
                </c:pt>
                <c:pt idx="32">
                  <c:v>74.3</c:v>
                </c:pt>
                <c:pt idx="33">
                  <c:v>74.099999999999994</c:v>
                </c:pt>
                <c:pt idx="34">
                  <c:v>73.900000000000006</c:v>
                </c:pt>
                <c:pt idx="35">
                  <c:v>73.599999999999994</c:v>
                </c:pt>
                <c:pt idx="36">
                  <c:v>73.400000000000006</c:v>
                </c:pt>
                <c:pt idx="37">
                  <c:v>73.2</c:v>
                </c:pt>
                <c:pt idx="38">
                  <c:v>72.900000000000006</c:v>
                </c:pt>
                <c:pt idx="39">
                  <c:v>72.7</c:v>
                </c:pt>
                <c:pt idx="40">
                  <c:v>72.5</c:v>
                </c:pt>
              </c:numCache>
            </c:numRef>
          </c:val>
          <c:smooth val="0"/>
          <c:extLst>
            <c:ext xmlns:c16="http://schemas.microsoft.com/office/drawing/2014/chart" uri="{C3380CC4-5D6E-409C-BE32-E72D297353CC}">
              <c16:uniqueId val="{00000000-6F13-43C3-A5F6-ACB021A505F9}"/>
            </c:ext>
          </c:extLst>
        </c:ser>
        <c:ser>
          <c:idx val="1"/>
          <c:order val="1"/>
          <c:tx>
            <c:strRef>
              <c:f>'[ILOSTAT_ (2).xls]EAP_2WAP_SEX_AGE_RT'!$B$9</c:f>
              <c:strCache>
                <c:ptCount val="1"/>
                <c:pt idx="0">
                  <c:v>Female (Sex)</c:v>
                </c:pt>
              </c:strCache>
            </c:strRef>
          </c:tx>
          <c:spPr>
            <a:ln w="28575" cap="rnd">
              <a:solidFill>
                <a:schemeClr val="accent2"/>
              </a:solidFill>
              <a:round/>
            </a:ln>
            <a:effectLst/>
          </c:spPr>
          <c:marker>
            <c:symbol val="none"/>
          </c:marker>
          <c:cat>
            <c:strRef>
              <c:f>'[ILOSTAT_ (2).xls]EAP_2WAP_SEX_AGE_RT'!$C$7:$AQ$7</c:f>
              <c:strCach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strCache>
            </c:strRef>
          </c:cat>
          <c:val>
            <c:numRef>
              <c:f>'[ILOSTAT_ (2).xls]EAP_2WAP_SEX_AGE_RT'!$C$9:$AQ$9</c:f>
              <c:numCache>
                <c:formatCode>General</c:formatCode>
                <c:ptCount val="41"/>
                <c:pt idx="0">
                  <c:v>51.5</c:v>
                </c:pt>
                <c:pt idx="1">
                  <c:v>51.6</c:v>
                </c:pt>
                <c:pt idx="2">
                  <c:v>51.7</c:v>
                </c:pt>
                <c:pt idx="3">
                  <c:v>51.5</c:v>
                </c:pt>
                <c:pt idx="4">
                  <c:v>51.6</c:v>
                </c:pt>
                <c:pt idx="5">
                  <c:v>51.5</c:v>
                </c:pt>
                <c:pt idx="6">
                  <c:v>51.5</c:v>
                </c:pt>
                <c:pt idx="7">
                  <c:v>51.4</c:v>
                </c:pt>
                <c:pt idx="8">
                  <c:v>51.3</c:v>
                </c:pt>
                <c:pt idx="9">
                  <c:v>51.4</c:v>
                </c:pt>
                <c:pt idx="10">
                  <c:v>51.3</c:v>
                </c:pt>
                <c:pt idx="11">
                  <c:v>51.2</c:v>
                </c:pt>
                <c:pt idx="12">
                  <c:v>51.2</c:v>
                </c:pt>
                <c:pt idx="13">
                  <c:v>51.1</c:v>
                </c:pt>
                <c:pt idx="14">
                  <c:v>51.1</c:v>
                </c:pt>
                <c:pt idx="15">
                  <c:v>51.1</c:v>
                </c:pt>
                <c:pt idx="16">
                  <c:v>50.9</c:v>
                </c:pt>
                <c:pt idx="17">
                  <c:v>50.5</c:v>
                </c:pt>
                <c:pt idx="18">
                  <c:v>50.2</c:v>
                </c:pt>
                <c:pt idx="19">
                  <c:v>49.9</c:v>
                </c:pt>
                <c:pt idx="20">
                  <c:v>49.4</c:v>
                </c:pt>
                <c:pt idx="21">
                  <c:v>49.2</c:v>
                </c:pt>
                <c:pt idx="22">
                  <c:v>49</c:v>
                </c:pt>
                <c:pt idx="23">
                  <c:v>49</c:v>
                </c:pt>
                <c:pt idx="24">
                  <c:v>48.9</c:v>
                </c:pt>
                <c:pt idx="25">
                  <c:v>48.8</c:v>
                </c:pt>
                <c:pt idx="26">
                  <c:v>48.9</c:v>
                </c:pt>
                <c:pt idx="27">
                  <c:v>48.7</c:v>
                </c:pt>
                <c:pt idx="28">
                  <c:v>48.5</c:v>
                </c:pt>
                <c:pt idx="29">
                  <c:v>48.3</c:v>
                </c:pt>
                <c:pt idx="30">
                  <c:v>48.1</c:v>
                </c:pt>
                <c:pt idx="31">
                  <c:v>47.8</c:v>
                </c:pt>
                <c:pt idx="32">
                  <c:v>47.6</c:v>
                </c:pt>
                <c:pt idx="33">
                  <c:v>47.4</c:v>
                </c:pt>
                <c:pt idx="34">
                  <c:v>47.1</c:v>
                </c:pt>
                <c:pt idx="35">
                  <c:v>46.9</c:v>
                </c:pt>
                <c:pt idx="36">
                  <c:v>46.7</c:v>
                </c:pt>
                <c:pt idx="37">
                  <c:v>46.5</c:v>
                </c:pt>
                <c:pt idx="38">
                  <c:v>46.3</c:v>
                </c:pt>
                <c:pt idx="39">
                  <c:v>46.1</c:v>
                </c:pt>
                <c:pt idx="40">
                  <c:v>45.9</c:v>
                </c:pt>
              </c:numCache>
            </c:numRef>
          </c:val>
          <c:smooth val="0"/>
          <c:extLst>
            <c:ext xmlns:c16="http://schemas.microsoft.com/office/drawing/2014/chart" uri="{C3380CC4-5D6E-409C-BE32-E72D297353CC}">
              <c16:uniqueId val="{00000001-6F13-43C3-A5F6-ACB021A505F9}"/>
            </c:ext>
          </c:extLst>
        </c:ser>
        <c:dLbls>
          <c:showLegendKey val="0"/>
          <c:showVal val="0"/>
          <c:showCatName val="0"/>
          <c:showSerName val="0"/>
          <c:showPercent val="0"/>
          <c:showBubbleSize val="0"/>
        </c:dLbls>
        <c:smooth val="0"/>
        <c:axId val="344749704"/>
        <c:axId val="345776800"/>
      </c:lineChart>
      <c:catAx>
        <c:axId val="344749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776800"/>
        <c:crosses val="autoZero"/>
        <c:auto val="1"/>
        <c:lblAlgn val="ctr"/>
        <c:lblOffset val="100"/>
        <c:noMultiLvlLbl val="0"/>
      </c:catAx>
      <c:valAx>
        <c:axId val="345776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749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42E02-72AC-4F8B-AC72-D606920383C0}" type="datetimeFigureOut">
              <a:rPr lang="en-US" smtClean="0"/>
              <a:t>9/4/2018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54113-2DF1-44CB-A1E9-F1BA73EEEE1A}" type="slidenum">
              <a:rPr lang="en-US" smtClean="0"/>
              <a:t>‹#›</a:t>
            </a:fld>
            <a:endParaRPr lang="en-US"/>
          </a:p>
        </p:txBody>
      </p:sp>
    </p:spTree>
    <p:extLst>
      <p:ext uri="{BB962C8B-B14F-4D97-AF65-F5344CB8AC3E}">
        <p14:creationId xmlns:p14="http://schemas.microsoft.com/office/powerpoint/2010/main" val="2577688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Over the last 2 days we have discussed the vital importance of measuring unpaid care and domestic work to truly value women’s contribution to society, and the technical obstacles we must overcome to make the data more valuable. Now we turn to one of the most challenging topics, how to integrate improved data into the policy process. Without this final step, as we all know, data cannot have the real world impact we all hope for.</a:t>
            </a:r>
          </a:p>
        </p:txBody>
      </p:sp>
      <p:sp>
        <p:nvSpPr>
          <p:cNvPr id="4" name="Slide Number Placeholder 3"/>
          <p:cNvSpPr>
            <a:spLocks noGrp="1"/>
          </p:cNvSpPr>
          <p:nvPr>
            <p:ph type="sldNum" sz="quarter" idx="10"/>
          </p:nvPr>
        </p:nvSpPr>
        <p:spPr/>
        <p:txBody>
          <a:bodyPr/>
          <a:lstStyle/>
          <a:p>
            <a:fld id="{B7954113-2DF1-44CB-A1E9-F1BA73EEEE1A}" type="slidenum">
              <a:rPr lang="en-US" smtClean="0"/>
              <a:t>1</a:t>
            </a:fld>
            <a:endParaRPr lang="en-US"/>
          </a:p>
        </p:txBody>
      </p:sp>
    </p:spTree>
    <p:extLst>
      <p:ext uri="{BB962C8B-B14F-4D97-AF65-F5344CB8AC3E}">
        <p14:creationId xmlns:p14="http://schemas.microsoft.com/office/powerpoint/2010/main" val="369762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high quality data is produced and analysis directly relates to policy concerns, data can directly and indirectly impact policy</a:t>
            </a:r>
          </a:p>
        </p:txBody>
      </p:sp>
      <p:sp>
        <p:nvSpPr>
          <p:cNvPr id="4" name="Slide Number Placeholder 3"/>
          <p:cNvSpPr>
            <a:spLocks noGrp="1"/>
          </p:cNvSpPr>
          <p:nvPr>
            <p:ph type="sldNum" sz="quarter" idx="10"/>
          </p:nvPr>
        </p:nvSpPr>
        <p:spPr/>
        <p:txBody>
          <a:bodyPr/>
          <a:lstStyle/>
          <a:p>
            <a:fld id="{B7954113-2DF1-44CB-A1E9-F1BA73EEEE1A}" type="slidenum">
              <a:rPr lang="en-US" smtClean="0"/>
              <a:t>10</a:t>
            </a:fld>
            <a:endParaRPr lang="en-US"/>
          </a:p>
        </p:txBody>
      </p:sp>
    </p:spTree>
    <p:extLst>
      <p:ext uri="{BB962C8B-B14F-4D97-AF65-F5344CB8AC3E}">
        <p14:creationId xmlns:p14="http://schemas.microsoft.com/office/powerpoint/2010/main" val="89645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Effectively communicating the findings was also key. </a:t>
            </a:r>
            <a:r>
              <a:rPr lang="en-US" dirty="0"/>
              <a:t>Presentation of findings to country and international stakeholders - defining policy issues and questions, and coordinating role and support for stakeholders within countries</a:t>
            </a:r>
          </a:p>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954113-2DF1-44CB-A1E9-F1BA73EEEE1A}" type="slidenum">
              <a:rPr lang="en-US" smtClean="0"/>
              <a:t>11</a:t>
            </a:fld>
            <a:endParaRPr lang="en-US"/>
          </a:p>
        </p:txBody>
      </p:sp>
    </p:spTree>
    <p:extLst>
      <p:ext uri="{BB962C8B-B14F-4D97-AF65-F5344CB8AC3E}">
        <p14:creationId xmlns:p14="http://schemas.microsoft.com/office/powerpoint/2010/main" val="3708315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Frequently produced data allows for both the development and monitoring and evaluation of policies. In addition, regional cooperation was found to be key in supporting both the creation and the use of data. </a:t>
            </a:r>
          </a:p>
        </p:txBody>
      </p:sp>
      <p:sp>
        <p:nvSpPr>
          <p:cNvPr id="4" name="Slide Number Placeholder 3"/>
          <p:cNvSpPr>
            <a:spLocks noGrp="1"/>
          </p:cNvSpPr>
          <p:nvPr>
            <p:ph type="sldNum" sz="quarter" idx="10"/>
          </p:nvPr>
        </p:nvSpPr>
        <p:spPr/>
        <p:txBody>
          <a:bodyPr/>
          <a:lstStyle/>
          <a:p>
            <a:fld id="{B7954113-2DF1-44CB-A1E9-F1BA73EEEE1A}" type="slidenum">
              <a:rPr lang="en-US" smtClean="0"/>
              <a:t>12</a:t>
            </a:fld>
            <a:endParaRPr lang="en-US"/>
          </a:p>
        </p:txBody>
      </p:sp>
    </p:spTree>
    <p:extLst>
      <p:ext uri="{BB962C8B-B14F-4D97-AF65-F5344CB8AC3E}">
        <p14:creationId xmlns:p14="http://schemas.microsoft.com/office/powerpoint/2010/main" val="3405846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the steps to link data to policy? Our report devised the framework on screen. Assuming that the data produced is both high quality and supported by an effective communications strategy, the factors mediating the uptake of data into policy include the political environment, the actions and beliefs of stakeholders and the design and implementation capacity of data producers and users. Stakeholders influence and are influenced by the political environment, and policy makers’ priorities and beliefs, the timing of the data release in the political cycle and the strength of internal pressure and support all help determine the use of data. The institutions that translate the political will and use the data for defining policy or designing programs are the third element and the linchpin that actualizes the link between data and policy. We also found that data uptake depends on data literacy or capacity and overall data culture in the public sector and relevant private sector agencies. </a:t>
            </a:r>
          </a:p>
          <a:p>
            <a:endParaRPr lang="en-US" dirty="0"/>
          </a:p>
        </p:txBody>
      </p:sp>
      <p:sp>
        <p:nvSpPr>
          <p:cNvPr id="4" name="Slide Number Placeholder 3"/>
          <p:cNvSpPr>
            <a:spLocks noGrp="1"/>
          </p:cNvSpPr>
          <p:nvPr>
            <p:ph type="sldNum" sz="quarter" idx="10"/>
          </p:nvPr>
        </p:nvSpPr>
        <p:spPr/>
        <p:txBody>
          <a:bodyPr/>
          <a:lstStyle/>
          <a:p>
            <a:fld id="{B7954113-2DF1-44CB-A1E9-F1BA73EEEE1A}" type="slidenum">
              <a:rPr lang="en-US" smtClean="0"/>
              <a:t>13</a:t>
            </a:fld>
            <a:endParaRPr lang="en-US"/>
          </a:p>
        </p:txBody>
      </p:sp>
    </p:spTree>
    <p:extLst>
      <p:ext uri="{BB962C8B-B14F-4D97-AF65-F5344CB8AC3E}">
        <p14:creationId xmlns:p14="http://schemas.microsoft.com/office/powerpoint/2010/main" val="367539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We can see that the direct effects range from care policies to employment and social protection policies. In </a:t>
            </a:r>
            <a:r>
              <a:rPr lang="en-US" b="1" dirty="0">
                <a:solidFill>
                  <a:srgbClr val="E54D23"/>
                </a:solidFill>
              </a:rPr>
              <a:t>Moldova </a:t>
            </a:r>
            <a:r>
              <a:rPr lang="en-US" b="0" dirty="0">
                <a:solidFill>
                  <a:srgbClr val="E54D23"/>
                </a:solidFill>
              </a:rPr>
              <a:t>for example, the data was used to inform </a:t>
            </a:r>
            <a:r>
              <a:rPr lang="en-US" dirty="0"/>
              <a:t>efforts to improve women’s LFP and setting up child care centers in the workplace; paternity leave. In Colombia, data on barriers to accessing childcare influenced expansion of an early childhood development program (De Cero a </a:t>
            </a:r>
            <a:r>
              <a:rPr lang="en-US" dirty="0" err="1"/>
              <a:t>Siempre</a:t>
            </a:r>
            <a:r>
              <a:rPr lang="en-US" dirty="0"/>
              <a:t>) which is on track to exceed its goal of caring for more than 1.5 million children. Many more examples of the important gaps in service provision and opportunities for improvement that Time Use data has uncovered are available in the report. </a:t>
            </a:r>
          </a:p>
          <a:p>
            <a:endParaRPr lang="en-US" i="0" dirty="0"/>
          </a:p>
          <a:p>
            <a:endParaRPr lang="en-US" i="0" dirty="0"/>
          </a:p>
          <a:p>
            <a:r>
              <a:rPr lang="en-US" i="0" dirty="0"/>
              <a:t>But we also found evidence of indirect effect such as the expansion of policy horizons, with data generating new policy debates, though not resulting in policy outcomes in the time period we examined. Significantly, we saw in many countries that the data had been used to construct household satellite accounts, but that while these may have broadened policy horizons, they have not led to direct policy impact. Largely this is related to the fact that household satellite accounts do not respond to a specific policy question and there are few models for policy responses to the notional value of women’s unpaid work that these accounts provide. </a:t>
            </a:r>
          </a:p>
        </p:txBody>
      </p:sp>
      <p:sp>
        <p:nvSpPr>
          <p:cNvPr id="4" name="Slide Number Placeholder 3"/>
          <p:cNvSpPr>
            <a:spLocks noGrp="1"/>
          </p:cNvSpPr>
          <p:nvPr>
            <p:ph type="sldNum" sz="quarter" idx="10"/>
          </p:nvPr>
        </p:nvSpPr>
        <p:spPr/>
        <p:txBody>
          <a:bodyPr/>
          <a:lstStyle/>
          <a:p>
            <a:fld id="{B7954113-2DF1-44CB-A1E9-F1BA73EEEE1A}" type="slidenum">
              <a:rPr lang="en-US" smtClean="0"/>
              <a:t>14</a:t>
            </a:fld>
            <a:endParaRPr lang="en-US"/>
          </a:p>
        </p:txBody>
      </p:sp>
    </p:spTree>
    <p:extLst>
      <p:ext uri="{BB962C8B-B14F-4D97-AF65-F5344CB8AC3E}">
        <p14:creationId xmlns:p14="http://schemas.microsoft.com/office/powerpoint/2010/main" val="2077604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(Read text on slide)</a:t>
            </a:r>
          </a:p>
        </p:txBody>
      </p:sp>
      <p:sp>
        <p:nvSpPr>
          <p:cNvPr id="4" name="Slide Number Placeholder 3"/>
          <p:cNvSpPr>
            <a:spLocks noGrp="1"/>
          </p:cNvSpPr>
          <p:nvPr>
            <p:ph type="sldNum" sz="quarter" idx="10"/>
          </p:nvPr>
        </p:nvSpPr>
        <p:spPr/>
        <p:txBody>
          <a:bodyPr/>
          <a:lstStyle/>
          <a:p>
            <a:fld id="{B7954113-2DF1-44CB-A1E9-F1BA73EEEE1A}" type="slidenum">
              <a:rPr lang="en-US" smtClean="0"/>
              <a:t>15</a:t>
            </a:fld>
            <a:endParaRPr lang="en-US"/>
          </a:p>
        </p:txBody>
      </p:sp>
    </p:spTree>
    <p:extLst>
      <p:ext uri="{BB962C8B-B14F-4D97-AF65-F5344CB8AC3E}">
        <p14:creationId xmlns:p14="http://schemas.microsoft.com/office/powerpoint/2010/main" val="369834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March of this year, Data2X released a report co-authored by our Senior Fellow Mayra Buvinic and Brookings Institution Senior Fellow Elizabeth King focused on how time use surveys measure unpaid work. This paper was both a methodology and a policy review- given the topic of this panel, I will focus on the findings relating to policy linkages. These findings are drawn from 18 original country case studies conducted for the report. </a:t>
            </a:r>
          </a:p>
        </p:txBody>
      </p:sp>
      <p:sp>
        <p:nvSpPr>
          <p:cNvPr id="4" name="Slide Number Placeholder 3"/>
          <p:cNvSpPr>
            <a:spLocks noGrp="1"/>
          </p:cNvSpPr>
          <p:nvPr>
            <p:ph type="sldNum" sz="quarter" idx="10"/>
          </p:nvPr>
        </p:nvSpPr>
        <p:spPr/>
        <p:txBody>
          <a:bodyPr/>
          <a:lstStyle/>
          <a:p>
            <a:fld id="{B7954113-2DF1-44CB-A1E9-F1BA73EEEE1A}" type="slidenum">
              <a:rPr lang="en-US" smtClean="0"/>
              <a:t>2</a:t>
            </a:fld>
            <a:endParaRPr lang="en-US"/>
          </a:p>
        </p:txBody>
      </p:sp>
    </p:spTree>
    <p:extLst>
      <p:ext uri="{BB962C8B-B14F-4D97-AF65-F5344CB8AC3E}">
        <p14:creationId xmlns:p14="http://schemas.microsoft.com/office/powerpoint/2010/main" val="69001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At the global level, momentum around gathering policy relevant information on unpaid care and domestic work is evident in SDG indicator 5.4.1. Preceding the SDG indicator negotiations however, an agreement among international labor statisticians in 2013 to broaden the definition of what is considered work, puts extra emphasis on measuring all forms of productive activity, both paid and unpaid. </a:t>
            </a:r>
          </a:p>
          <a:p>
            <a:endParaRPr lang="en-US" sz="1200" i="0" kern="1200" dirty="0">
              <a:solidFill>
                <a:schemeClr val="tx1"/>
              </a:solidFill>
              <a:effectLst/>
              <a:latin typeface="+mn-lt"/>
              <a:ea typeface="+mn-ea"/>
              <a:cs typeface="+mn-cs"/>
            </a:endParaRPr>
          </a:p>
          <a:p>
            <a:r>
              <a:rPr lang="en-US" dirty="0"/>
              <a:t>In addition, the updated ICATUS 2016 is responding to increased demand for comparable time use data.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7954113-2DF1-44CB-A1E9-F1BA73EEEE1A}" type="slidenum">
              <a:rPr lang="en-US" smtClean="0"/>
              <a:t>3</a:t>
            </a:fld>
            <a:endParaRPr lang="en-US"/>
          </a:p>
        </p:txBody>
      </p:sp>
    </p:spTree>
    <p:extLst>
      <p:ext uri="{BB962C8B-B14F-4D97-AF65-F5344CB8AC3E}">
        <p14:creationId xmlns:p14="http://schemas.microsoft.com/office/powerpoint/2010/main" val="15347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many social, economic, political and ideological factors that led to the current focus on unpaid work are too myriad to discuss in this short time, but a few are worth briefly mentioning. We know that demographic changes over the last decades mean that while the birth rate is dropping globally, populations are living longer, resulting in increased care needs. We know also, that around the world, the unequal burden of unpaid care on women compounded by other barriers to the </a:t>
            </a:r>
            <a:r>
              <a:rPr lang="en-US" baseline="0" dirty="0" err="1"/>
              <a:t>labour</a:t>
            </a:r>
            <a:r>
              <a:rPr lang="en-US" baseline="0" dirty="0"/>
              <a:t> market impacts their engagement in paid work. Women’s global </a:t>
            </a:r>
            <a:r>
              <a:rPr lang="en-US" baseline="0" dirty="0" err="1"/>
              <a:t>labour</a:t>
            </a:r>
            <a:r>
              <a:rPr lang="en-US" baseline="0" dirty="0"/>
              <a:t> force participation rate in 2018 stands at 48.5%, a full 26.5 percentage points behind males. This gap has narrowed just 2 percentage points since 1990 and since 2009, the rate of improvement has slowed and is predicted to halt or even reverse in the coming years. As countries continually seek growth and improved productivity, this barrier to </a:t>
            </a:r>
            <a:r>
              <a:rPr lang="en-US" baseline="0" dirty="0" err="1"/>
              <a:t>labour</a:t>
            </a:r>
            <a:r>
              <a:rPr lang="en-US" baseline="0" dirty="0"/>
              <a:t> force engagement for half of the population can no longer be ignored. In addition to productivity penalties, a recent ILO report finds that women with care responsibilities are less likely to contribute to social security, therefore weakening the system overall, and are more likely to be unemployed and be at risk of old age poverty due to lower pension contributions. </a:t>
            </a:r>
          </a:p>
          <a:p>
            <a:endParaRPr lang="en-US" baseline="0" dirty="0"/>
          </a:p>
          <a:p>
            <a:r>
              <a:rPr lang="en-US" baseline="0" dirty="0"/>
              <a:t>Though the ILO report finds that the cultural concept of a male breadwinner household prevails, as women’s human capital has increased (with access to education and healthcare), it does not stand to reason that she should be paid less, languish in the worst conditions, and act as a second earner. Yet, around the world, women are more likely than men to be in vulnerable and informal employment- the gender wage gap is also well documented. Ensuring that women both get access to the </a:t>
            </a:r>
            <a:r>
              <a:rPr lang="en-US" baseline="0" dirty="0" err="1"/>
              <a:t>labour</a:t>
            </a:r>
            <a:r>
              <a:rPr lang="en-US" baseline="0" dirty="0"/>
              <a:t> market, and enjoy equal conditions and returns to their work to men, will be a key policy challenge in the coming decades. Understanding the interplay between paid and unpaid work, is the first step to identifying the policy levers to change the situation. </a:t>
            </a:r>
            <a:endParaRPr lang="en-US" dirty="0"/>
          </a:p>
        </p:txBody>
      </p:sp>
      <p:sp>
        <p:nvSpPr>
          <p:cNvPr id="4" name="Slide Number Placeholder 3"/>
          <p:cNvSpPr>
            <a:spLocks noGrp="1"/>
          </p:cNvSpPr>
          <p:nvPr>
            <p:ph type="sldNum" sz="quarter" idx="10"/>
          </p:nvPr>
        </p:nvSpPr>
        <p:spPr/>
        <p:txBody>
          <a:bodyPr/>
          <a:lstStyle/>
          <a:p>
            <a:fld id="{B7954113-2DF1-44CB-A1E9-F1BA73EEEE1A}" type="slidenum">
              <a:rPr lang="en-US" smtClean="0"/>
              <a:t>4</a:t>
            </a:fld>
            <a:endParaRPr lang="en-US"/>
          </a:p>
        </p:txBody>
      </p:sp>
    </p:spTree>
    <p:extLst>
      <p:ext uri="{BB962C8B-B14F-4D97-AF65-F5344CB8AC3E}">
        <p14:creationId xmlns:p14="http://schemas.microsoft.com/office/powerpoint/2010/main" val="3497428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Growing policy momentum towards understanding and redistributing unpaid work, surfaces questions about data to meet policy need. Time use data is widely accepted to be best suited to producing information on this topic. In the effort to understand all of women’s work burdens, both paid and unpaid moreover, Time Use data can be helpful in accounting for the activities of unpaid family workers or those in other non-standard forms of employment, which traditional instruments often miss. Similarly, women often perform paid and unpaid activities simultaneously, which time use surveys are well placed to capture.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In short, time use surveys are a crucial part of the data landscape, and when used in conjunction with other instruments can help to provide policy-relevant information on women’s paid and unpaid activities and the complex ways in which they interact. </a:t>
            </a:r>
          </a:p>
        </p:txBody>
      </p:sp>
      <p:sp>
        <p:nvSpPr>
          <p:cNvPr id="4" name="Slide Number Placeholder 3"/>
          <p:cNvSpPr>
            <a:spLocks noGrp="1"/>
          </p:cNvSpPr>
          <p:nvPr>
            <p:ph type="sldNum" sz="quarter" idx="10"/>
          </p:nvPr>
        </p:nvSpPr>
        <p:spPr/>
        <p:txBody>
          <a:bodyPr/>
          <a:lstStyle/>
          <a:p>
            <a:fld id="{B7954113-2DF1-44CB-A1E9-F1BA73EEEE1A}" type="slidenum">
              <a:rPr lang="en-US" smtClean="0"/>
              <a:t>5</a:t>
            </a:fld>
            <a:endParaRPr lang="en-US"/>
          </a:p>
        </p:txBody>
      </p:sp>
    </p:spTree>
    <p:extLst>
      <p:ext uri="{BB962C8B-B14F-4D97-AF65-F5344CB8AC3E}">
        <p14:creationId xmlns:p14="http://schemas.microsoft.com/office/powerpoint/2010/main" val="210114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We can see from this map however, that recent policy momentum has not necessarily been matched by consistent data collection. Until 2017 Europe and North America have generally performed well, followed by the LAC region. To adequately respond to the policy momentum however, data production will need to increase. </a:t>
            </a:r>
            <a:endParaRPr lang="en-US" dirty="0"/>
          </a:p>
        </p:txBody>
      </p:sp>
      <p:sp>
        <p:nvSpPr>
          <p:cNvPr id="4" name="Slide Number Placeholder 3"/>
          <p:cNvSpPr>
            <a:spLocks noGrp="1"/>
          </p:cNvSpPr>
          <p:nvPr>
            <p:ph type="sldNum" sz="quarter" idx="10"/>
          </p:nvPr>
        </p:nvSpPr>
        <p:spPr/>
        <p:txBody>
          <a:bodyPr/>
          <a:lstStyle/>
          <a:p>
            <a:fld id="{B7954113-2DF1-44CB-A1E9-F1BA73EEEE1A}" type="slidenum">
              <a:rPr lang="en-US" smtClean="0"/>
              <a:t>6</a:t>
            </a:fld>
            <a:endParaRPr lang="en-US"/>
          </a:p>
        </p:txBody>
      </p:sp>
    </p:spTree>
    <p:extLst>
      <p:ext uri="{BB962C8B-B14F-4D97-AF65-F5344CB8AC3E}">
        <p14:creationId xmlns:p14="http://schemas.microsoft.com/office/powerpoint/2010/main" val="1037457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The report finds that time use data has had direct or indirect policy effects in 10 out of the 18 countries studied</a:t>
            </a:r>
          </a:p>
          <a:p>
            <a:r>
              <a:rPr lang="en-US" sz="1200" i="0" kern="1200" dirty="0">
                <a:solidFill>
                  <a:schemeClr val="tx1"/>
                </a:solidFill>
                <a:effectLst/>
                <a:latin typeface="+mn-lt"/>
                <a:ea typeface="+mn-ea"/>
                <a:cs typeface="+mn-cs"/>
              </a:rPr>
              <a:t>In the remaining 8 countries, there was insufficient information to trace influence or underutilization of time use data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Direct influence was coded when evidence that Time Use data had influenced policy was supported by a government policy, plan or action enacted or in preparation, or when TU data was used to monitor progress or evaluate policy impact.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Indirect influence was when there was indication supported by interviews, studies, reports or press articles that Time Use data had influenced policy horizons (i.e. shaped values, beliefs or mindsets of policymakers or the public).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Where there was no clear indication that TU data had been used, when there was evidence that time use data had been underutilized or there was no way to assess data uptake, this was coded as no or unclear policy influence. </a:t>
            </a:r>
          </a:p>
        </p:txBody>
      </p:sp>
      <p:sp>
        <p:nvSpPr>
          <p:cNvPr id="4" name="Slide Number Placeholder 3"/>
          <p:cNvSpPr>
            <a:spLocks noGrp="1"/>
          </p:cNvSpPr>
          <p:nvPr>
            <p:ph type="sldNum" sz="quarter" idx="10"/>
          </p:nvPr>
        </p:nvSpPr>
        <p:spPr/>
        <p:txBody>
          <a:bodyPr/>
          <a:lstStyle/>
          <a:p>
            <a:fld id="{B7954113-2DF1-44CB-A1E9-F1BA73EEEE1A}" type="slidenum">
              <a:rPr lang="en-US" smtClean="0"/>
              <a:t>7</a:t>
            </a:fld>
            <a:endParaRPr lang="en-US"/>
          </a:p>
        </p:txBody>
      </p:sp>
    </p:spTree>
    <p:extLst>
      <p:ext uri="{BB962C8B-B14F-4D97-AF65-F5344CB8AC3E}">
        <p14:creationId xmlns:p14="http://schemas.microsoft.com/office/powerpoint/2010/main" val="91656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In chronological terms, we examined 4 major stages of data uptake: </a:t>
            </a:r>
          </a:p>
          <a:p>
            <a:endParaRPr lang="en-US" sz="1200" i="0" kern="1200" dirty="0">
              <a:solidFill>
                <a:schemeClr val="tx1"/>
              </a:solidFill>
              <a:effectLst/>
              <a:latin typeface="+mn-lt"/>
              <a:ea typeface="+mn-ea"/>
              <a:cs typeface="+mn-cs"/>
            </a:endParaRPr>
          </a:p>
          <a:p>
            <a:pPr marL="228600" indent="-228600">
              <a:buAutoNum type="arabicPeriod"/>
            </a:pPr>
            <a:r>
              <a:rPr lang="en-US" sz="1200" b="1" kern="1200" dirty="0">
                <a:solidFill>
                  <a:schemeClr val="tx1"/>
                </a:solidFill>
                <a:effectLst/>
                <a:latin typeface="+mn-lt"/>
                <a:ea typeface="+mn-ea"/>
                <a:cs typeface="+mn-cs"/>
              </a:rPr>
              <a:t>Identify and Prioritize: </a:t>
            </a:r>
            <a:r>
              <a:rPr lang="en-US" sz="1200" b="0" kern="1200" dirty="0">
                <a:solidFill>
                  <a:schemeClr val="tx1"/>
                </a:solidFill>
                <a:effectLst/>
                <a:latin typeface="+mn-lt"/>
                <a:ea typeface="+mn-ea"/>
                <a:cs typeface="+mn-cs"/>
              </a:rPr>
              <a:t>Who were the main stakeholders involved in calling for and supporting TU data.</a:t>
            </a:r>
            <a:r>
              <a:rPr lang="en-US" sz="1200" b="1" kern="1200" dirty="0">
                <a:solidFill>
                  <a:schemeClr val="tx1"/>
                </a:solidFill>
                <a:effectLst/>
                <a:latin typeface="+mn-lt"/>
                <a:ea typeface="+mn-ea"/>
                <a:cs typeface="+mn-cs"/>
              </a:rPr>
              <a:t> </a:t>
            </a:r>
            <a:endParaRPr lang="en-US" dirty="0"/>
          </a:p>
          <a:p>
            <a:r>
              <a:rPr lang="en-US" sz="1200" b="1" kern="1200" dirty="0">
                <a:solidFill>
                  <a:schemeClr val="tx1"/>
                </a:solidFill>
                <a:effectLst/>
                <a:latin typeface="+mn-lt"/>
                <a:ea typeface="+mn-ea"/>
                <a:cs typeface="+mn-cs"/>
              </a:rPr>
              <a:t>2. Collect and Analyze: </a:t>
            </a:r>
            <a:r>
              <a:rPr lang="en-US" sz="1200" b="0" kern="1200" dirty="0">
                <a:solidFill>
                  <a:schemeClr val="tx1"/>
                </a:solidFill>
                <a:effectLst/>
                <a:latin typeface="+mn-lt"/>
                <a:ea typeface="+mn-ea"/>
                <a:cs typeface="+mn-cs"/>
              </a:rPr>
              <a:t>How exactly was the data collected and </a:t>
            </a:r>
            <a:r>
              <a:rPr lang="en-US" sz="1200" b="0" kern="1200" dirty="0" err="1">
                <a:solidFill>
                  <a:schemeClr val="tx1"/>
                </a:solidFill>
                <a:effectLst/>
                <a:latin typeface="+mn-lt"/>
                <a:ea typeface="+mn-ea"/>
                <a:cs typeface="+mn-cs"/>
              </a:rPr>
              <a:t>analysed</a:t>
            </a:r>
            <a:r>
              <a:rPr lang="en-US" sz="1200" b="0" kern="1200" dirty="0">
                <a:solidFill>
                  <a:schemeClr val="tx1"/>
                </a:solidFill>
                <a:effectLst/>
                <a:latin typeface="+mn-lt"/>
                <a:ea typeface="+mn-ea"/>
                <a:cs typeface="+mn-cs"/>
              </a:rPr>
              <a:t>?</a:t>
            </a:r>
            <a:endParaRPr lang="en-US" dirty="0"/>
          </a:p>
          <a:p>
            <a:r>
              <a:rPr lang="en-US" sz="1200" b="1" kern="1200" dirty="0">
                <a:solidFill>
                  <a:schemeClr val="tx1"/>
                </a:solidFill>
                <a:effectLst/>
                <a:latin typeface="+mn-lt"/>
                <a:ea typeface="+mn-ea"/>
                <a:cs typeface="+mn-cs"/>
              </a:rPr>
              <a:t>3. Inform and Influence: </a:t>
            </a:r>
            <a:r>
              <a:rPr lang="en-US" sz="1200" kern="1200" dirty="0">
                <a:solidFill>
                  <a:schemeClr val="tx1"/>
                </a:solidFill>
                <a:effectLst/>
                <a:latin typeface="+mn-lt"/>
                <a:ea typeface="+mn-ea"/>
                <a:cs typeface="+mn-cs"/>
              </a:rPr>
              <a:t>How did time use data findings get disseminated and by whom? What role did different actors (civil society, government, data producers) play? </a:t>
            </a:r>
            <a:endParaRPr lang="en-US" dirty="0"/>
          </a:p>
          <a:p>
            <a:r>
              <a:rPr lang="en-US" sz="1200" b="1" kern="1200" dirty="0">
                <a:solidFill>
                  <a:schemeClr val="tx1"/>
                </a:solidFill>
                <a:effectLst/>
                <a:latin typeface="+mn-lt"/>
                <a:ea typeface="+mn-ea"/>
                <a:cs typeface="+mn-cs"/>
              </a:rPr>
              <a:t>4. Develop Policy &amp; Monitor Progress: </a:t>
            </a:r>
            <a:r>
              <a:rPr lang="en-US" sz="1200" kern="1200" dirty="0">
                <a:solidFill>
                  <a:schemeClr val="tx1"/>
                </a:solidFill>
                <a:effectLst/>
                <a:latin typeface="+mn-lt"/>
                <a:ea typeface="+mn-ea"/>
                <a:cs typeface="+mn-cs"/>
              </a:rPr>
              <a:t>Did time use data findings directly or indirectly influence policies, and if not, what were some obstacles or constraints? </a:t>
            </a:r>
            <a:endParaRPr lang="en-US" dirty="0"/>
          </a:p>
        </p:txBody>
      </p:sp>
      <p:sp>
        <p:nvSpPr>
          <p:cNvPr id="4" name="Slide Number Placeholder 3"/>
          <p:cNvSpPr>
            <a:spLocks noGrp="1"/>
          </p:cNvSpPr>
          <p:nvPr>
            <p:ph type="sldNum" sz="quarter" idx="10"/>
          </p:nvPr>
        </p:nvSpPr>
        <p:spPr/>
        <p:txBody>
          <a:bodyPr/>
          <a:lstStyle/>
          <a:p>
            <a:fld id="{B7954113-2DF1-44CB-A1E9-F1BA73EEEE1A}" type="slidenum">
              <a:rPr lang="en-US" smtClean="0"/>
              <a:t>8</a:t>
            </a:fld>
            <a:endParaRPr lang="en-US"/>
          </a:p>
        </p:txBody>
      </p:sp>
    </p:spTree>
    <p:extLst>
      <p:ext uri="{BB962C8B-B14F-4D97-AF65-F5344CB8AC3E}">
        <p14:creationId xmlns:p14="http://schemas.microsoft.com/office/powerpoint/2010/main" val="2599114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i="0" kern="1200" dirty="0">
                <a:solidFill>
                  <a:schemeClr val="tx1"/>
                </a:solidFill>
                <a:effectLst/>
                <a:latin typeface="+mn-lt"/>
                <a:ea typeface="+mn-ea"/>
                <a:cs typeface="+mn-cs"/>
              </a:rPr>
              <a:t>We found that throughout these stages, a number of approaches helped to foster the data-to-policy link. </a:t>
            </a:r>
          </a:p>
          <a:p>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time use data is demand driven and line ministries are involved </a:t>
            </a:r>
            <a:r>
              <a:rPr lang="en-US" dirty="0">
                <a:latin typeface="Calibri" charset="0"/>
                <a:ea typeface="Calibri" charset="0"/>
                <a:cs typeface="Calibri" charset="0"/>
              </a:rPr>
              <a:t>from</a:t>
            </a:r>
            <a:r>
              <a:rPr lang="en-US" dirty="0"/>
              <a:t> the beginning, the likelihood of use in public policies or programs is increased </a:t>
            </a:r>
          </a:p>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954113-2DF1-44CB-A1E9-F1BA73EEEE1A}" type="slidenum">
              <a:rPr lang="en-US" smtClean="0"/>
              <a:t>9</a:t>
            </a:fld>
            <a:endParaRPr lang="en-US"/>
          </a:p>
        </p:txBody>
      </p:sp>
    </p:spTree>
    <p:extLst>
      <p:ext uri="{BB962C8B-B14F-4D97-AF65-F5344CB8AC3E}">
        <p14:creationId xmlns:p14="http://schemas.microsoft.com/office/powerpoint/2010/main" val="458939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T-title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2725" cy="5143500"/>
          </a:xfrm>
          <a:prstGeom prst="rect">
            <a:avLst/>
          </a:prstGeom>
        </p:spPr>
      </p:pic>
      <p:sp>
        <p:nvSpPr>
          <p:cNvPr id="2" name="Title 1"/>
          <p:cNvSpPr>
            <a:spLocks noGrp="1"/>
          </p:cNvSpPr>
          <p:nvPr>
            <p:ph type="ctrTitle" hasCustomPrompt="1"/>
          </p:nvPr>
        </p:nvSpPr>
        <p:spPr>
          <a:xfrm>
            <a:off x="1425312" y="748145"/>
            <a:ext cx="7377668" cy="836742"/>
          </a:xfrm>
        </p:spPr>
        <p:txBody>
          <a:bodyPr>
            <a:normAutofit/>
          </a:bodyPr>
          <a:lstStyle>
            <a:lvl1pPr algn="l">
              <a:defRPr sz="4200" b="0" i="0" baseline="0">
                <a:solidFill>
                  <a:schemeClr val="tx1">
                    <a:lumMod val="85000"/>
                    <a:lumOff val="15000"/>
                  </a:schemeClr>
                </a:solidFill>
                <a:latin typeface="Calibri Light"/>
                <a:cs typeface="Calibri Light"/>
              </a:defRPr>
            </a:lvl1pPr>
          </a:lstStyle>
          <a:p>
            <a:r>
              <a:rPr lang="en-US" dirty="0"/>
              <a:t>Presentation Title</a:t>
            </a:r>
          </a:p>
        </p:txBody>
      </p:sp>
      <p:sp>
        <p:nvSpPr>
          <p:cNvPr id="3" name="Subtitle 2"/>
          <p:cNvSpPr>
            <a:spLocks noGrp="1"/>
          </p:cNvSpPr>
          <p:nvPr>
            <p:ph type="subTitle" idx="1" hasCustomPrompt="1"/>
          </p:nvPr>
        </p:nvSpPr>
        <p:spPr>
          <a:xfrm>
            <a:off x="1425312" y="1595553"/>
            <a:ext cx="6400800" cy="324032"/>
          </a:xfrm>
        </p:spPr>
        <p:txBody>
          <a:bodyPr>
            <a:normAutofit/>
          </a:bodyPr>
          <a:lstStyle>
            <a:lvl1pPr marL="0" indent="0" algn="l">
              <a:buNone/>
              <a:defRPr sz="2000" b="1">
                <a:solidFill>
                  <a:srgbClr val="262626"/>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a:t>
            </a:r>
          </a:p>
        </p:txBody>
      </p:sp>
      <p:sp>
        <p:nvSpPr>
          <p:cNvPr id="11" name="Date Placeholder 3"/>
          <p:cNvSpPr>
            <a:spLocks noGrp="1"/>
          </p:cNvSpPr>
          <p:nvPr>
            <p:ph type="dt" sz="half" idx="2"/>
          </p:nvPr>
        </p:nvSpPr>
        <p:spPr>
          <a:xfrm>
            <a:off x="1425312" y="1942031"/>
            <a:ext cx="2133600" cy="273844"/>
          </a:xfrm>
          <a:prstGeom prst="rect">
            <a:avLst/>
          </a:prstGeom>
        </p:spPr>
        <p:txBody>
          <a:bodyPr vert="horz" lIns="91440" tIns="45720" rIns="91440" bIns="45720" rtlCol="0" anchor="ctr"/>
          <a:lstStyle>
            <a:lvl1pPr algn="l">
              <a:defRPr sz="1600">
                <a:solidFill>
                  <a:srgbClr val="262626"/>
                </a:solidFill>
                <a:latin typeface="Calibri Light"/>
                <a:cs typeface="Calibri Light"/>
              </a:defRPr>
            </a:lvl1pPr>
          </a:lstStyle>
          <a:p>
            <a:fld id="{45C7C91B-6A63-0543-A340-F5E4AC785DC8}" type="datetimeFigureOut">
              <a:rPr lang="en-US" smtClean="0"/>
              <a:pPr/>
              <a:t>9/4/2018</a:t>
            </a:fld>
            <a:endParaRPr lang="en-US" dirty="0"/>
          </a:p>
        </p:txBody>
      </p:sp>
    </p:spTree>
    <p:extLst>
      <p:ext uri="{BB962C8B-B14F-4D97-AF65-F5344CB8AC3E}">
        <p14:creationId xmlns:p14="http://schemas.microsoft.com/office/powerpoint/2010/main" val="280582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45C7C91B-6A63-0543-A340-F5E4AC785DC8}" type="datetimeFigureOut">
              <a:rPr lang="en-US" smtClean="0"/>
              <a:t>9/4/2018</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08334FD-C478-AB4D-9F4E-32FD8BCEE52A}" type="slidenum">
              <a:rPr lang="en-US" smtClean="0"/>
              <a:t>‹#›</a:t>
            </a:fld>
            <a:endParaRPr lang="en-US"/>
          </a:p>
        </p:txBody>
      </p:sp>
    </p:spTree>
    <p:extLst>
      <p:ext uri="{BB962C8B-B14F-4D97-AF65-F5344CB8AC3E}">
        <p14:creationId xmlns:p14="http://schemas.microsoft.com/office/powerpoint/2010/main" val="3659851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45C7C91B-6A63-0543-A340-F5E4AC785DC8}" type="datetimeFigureOut">
              <a:rPr lang="en-US" smtClean="0"/>
              <a:t>9/4/2018</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08334FD-C478-AB4D-9F4E-32FD8BCEE52A}" type="slidenum">
              <a:rPr lang="en-US" smtClean="0"/>
              <a:t>‹#›</a:t>
            </a:fld>
            <a:endParaRPr lang="en-US"/>
          </a:p>
        </p:txBody>
      </p:sp>
    </p:spTree>
    <p:extLst>
      <p:ext uri="{BB962C8B-B14F-4D97-AF65-F5344CB8AC3E}">
        <p14:creationId xmlns:p14="http://schemas.microsoft.com/office/powerpoint/2010/main" val="3135336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45C7C91B-6A63-0543-A340-F5E4AC785DC8}" type="datetimeFigureOut">
              <a:rPr lang="en-US" smtClean="0"/>
              <a:t>9/4/2018</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08334FD-C478-AB4D-9F4E-32FD8BCEE52A}" type="slidenum">
              <a:rPr lang="en-US" smtClean="0"/>
              <a:t>‹#›</a:t>
            </a:fld>
            <a:endParaRPr lang="en-US"/>
          </a:p>
        </p:txBody>
      </p:sp>
    </p:spTree>
    <p:extLst>
      <p:ext uri="{BB962C8B-B14F-4D97-AF65-F5344CB8AC3E}">
        <p14:creationId xmlns:p14="http://schemas.microsoft.com/office/powerpoint/2010/main" val="1095314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5C7C91B-6A63-0543-A340-F5E4AC785DC8}" type="datetimeFigureOut">
              <a:rPr lang="en-US" smtClean="0"/>
              <a:t>9/4/2018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08334FD-C478-AB4D-9F4E-32FD8BCEE52A}" type="slidenum">
              <a:rPr lang="en-US" smtClean="0"/>
              <a:t>‹#›</a:t>
            </a:fld>
            <a:endParaRPr lang="en-US"/>
          </a:p>
        </p:txBody>
      </p:sp>
    </p:spTree>
    <p:extLst>
      <p:ext uri="{BB962C8B-B14F-4D97-AF65-F5344CB8AC3E}">
        <p14:creationId xmlns:p14="http://schemas.microsoft.com/office/powerpoint/2010/main" val="1238311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5C7C91B-6A63-0543-A340-F5E4AC785DC8}" type="datetimeFigureOut">
              <a:rPr lang="en-US" smtClean="0"/>
              <a:t>9/4/2018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08334FD-C478-AB4D-9F4E-32FD8BCEE52A}" type="slidenum">
              <a:rPr lang="en-US" smtClean="0"/>
              <a:t>‹#›</a:t>
            </a:fld>
            <a:endParaRPr lang="en-US"/>
          </a:p>
        </p:txBody>
      </p:sp>
    </p:spTree>
    <p:extLst>
      <p:ext uri="{BB962C8B-B14F-4D97-AF65-F5344CB8AC3E}">
        <p14:creationId xmlns:p14="http://schemas.microsoft.com/office/powerpoint/2010/main" val="104266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PPT-interior1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2725" cy="5143500"/>
          </a:xfrm>
          <a:prstGeom prst="rect">
            <a:avLst/>
          </a:prstGeom>
        </p:spPr>
      </p:pic>
      <p:sp>
        <p:nvSpPr>
          <p:cNvPr id="2" name="Title 1"/>
          <p:cNvSpPr>
            <a:spLocks noGrp="1"/>
          </p:cNvSpPr>
          <p:nvPr>
            <p:ph type="title"/>
          </p:nvPr>
        </p:nvSpPr>
        <p:spPr>
          <a:xfrm>
            <a:off x="640206" y="297140"/>
            <a:ext cx="6228694" cy="610703"/>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640206" y="1480215"/>
            <a:ext cx="3769127" cy="3027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40206" y="4630341"/>
            <a:ext cx="2133600" cy="273844"/>
          </a:xfrm>
        </p:spPr>
        <p:txBody>
          <a:bodyPr/>
          <a:lstStyle/>
          <a:p>
            <a:fld id="{A08334FD-C478-AB4D-9F4E-32FD8BCEE52A}" type="slidenum">
              <a:rPr lang="en-US" smtClean="0"/>
              <a:t>‹#›</a:t>
            </a:fld>
            <a:endParaRPr lang="en-US" dirty="0"/>
          </a:p>
        </p:txBody>
      </p:sp>
      <p:sp>
        <p:nvSpPr>
          <p:cNvPr id="7" name="Content Placeholder 2"/>
          <p:cNvSpPr>
            <a:spLocks noGrp="1"/>
          </p:cNvSpPr>
          <p:nvPr>
            <p:ph idx="13"/>
          </p:nvPr>
        </p:nvSpPr>
        <p:spPr>
          <a:xfrm>
            <a:off x="4656008" y="1480215"/>
            <a:ext cx="3769127" cy="3027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236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descr="PPT-interior1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2725" cy="5143500"/>
          </a:xfrm>
          <a:prstGeom prst="rect">
            <a:avLst/>
          </a:prstGeom>
        </p:spPr>
      </p:pic>
      <p:sp>
        <p:nvSpPr>
          <p:cNvPr id="6" name="Slide Number Placeholder 5"/>
          <p:cNvSpPr>
            <a:spLocks noGrp="1"/>
          </p:cNvSpPr>
          <p:nvPr>
            <p:ph type="sldNum" sz="quarter" idx="12"/>
          </p:nvPr>
        </p:nvSpPr>
        <p:spPr/>
        <p:txBody>
          <a:bodyPr/>
          <a:lstStyle/>
          <a:p>
            <a:fld id="{A08334FD-C478-AB4D-9F4E-32FD8BCEE52A}" type="slidenum">
              <a:rPr lang="en-US" smtClean="0"/>
              <a:t>‹#›</a:t>
            </a:fld>
            <a:endParaRPr lang="en-US"/>
          </a:p>
        </p:txBody>
      </p:sp>
      <p:sp>
        <p:nvSpPr>
          <p:cNvPr id="7" name="Title 1"/>
          <p:cNvSpPr>
            <a:spLocks noGrp="1"/>
          </p:cNvSpPr>
          <p:nvPr>
            <p:ph type="title"/>
          </p:nvPr>
        </p:nvSpPr>
        <p:spPr>
          <a:xfrm>
            <a:off x="640206" y="297140"/>
            <a:ext cx="6228694" cy="610703"/>
          </a:xfrm>
        </p:spPr>
        <p:txBody>
          <a:bodyPr/>
          <a:lstStyle>
            <a:lvl1pPr>
              <a:defRPr>
                <a:solidFill>
                  <a:srgbClr val="FFFFFF"/>
                </a:solidFill>
              </a:defRPr>
            </a:lvl1pPr>
          </a:lstStyle>
          <a:p>
            <a:r>
              <a:rPr lang="en-US" dirty="0"/>
              <a:t>Click to edit Master title style</a:t>
            </a:r>
          </a:p>
        </p:txBody>
      </p:sp>
      <p:sp>
        <p:nvSpPr>
          <p:cNvPr id="8" name="Content Placeholder 2"/>
          <p:cNvSpPr>
            <a:spLocks noGrp="1"/>
          </p:cNvSpPr>
          <p:nvPr>
            <p:ph idx="1"/>
          </p:nvPr>
        </p:nvSpPr>
        <p:spPr>
          <a:xfrm>
            <a:off x="640206" y="1480215"/>
            <a:ext cx="2275499" cy="3027196"/>
          </a:xfrm>
        </p:spPr>
        <p:txBody>
          <a:bodyPr/>
          <a:lstStyle>
            <a:lvl1pPr marL="0" indent="0">
              <a:buNone/>
              <a:defRPr sz="1400" b="1">
                <a:solidFill>
                  <a:srgbClr val="F06422"/>
                </a:solidFill>
                <a:latin typeface="+mj-lt"/>
              </a:defRPr>
            </a:lvl1pPr>
          </a:lstStyle>
          <a:p>
            <a:pPr lvl="0"/>
            <a:r>
              <a:rPr lang="en-US" dirty="0"/>
              <a:t>Click to edit Master text styles</a:t>
            </a:r>
          </a:p>
        </p:txBody>
      </p:sp>
      <p:sp>
        <p:nvSpPr>
          <p:cNvPr id="9" name="Content Placeholder 2"/>
          <p:cNvSpPr>
            <a:spLocks noGrp="1"/>
          </p:cNvSpPr>
          <p:nvPr>
            <p:ph idx="13"/>
          </p:nvPr>
        </p:nvSpPr>
        <p:spPr>
          <a:xfrm>
            <a:off x="3282404" y="1480215"/>
            <a:ext cx="5142731" cy="3027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487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descr="PPT-interior_c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2725" cy="5143500"/>
          </a:xfrm>
          <a:prstGeom prst="rect">
            <a:avLst/>
          </a:prstGeom>
        </p:spPr>
      </p:pic>
      <p:sp>
        <p:nvSpPr>
          <p:cNvPr id="2" name="Title 1"/>
          <p:cNvSpPr>
            <a:spLocks noGrp="1"/>
          </p:cNvSpPr>
          <p:nvPr>
            <p:ph type="title"/>
          </p:nvPr>
        </p:nvSpPr>
        <p:spPr>
          <a:xfrm>
            <a:off x="640206" y="297140"/>
            <a:ext cx="6228694" cy="610703"/>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640206" y="1480215"/>
            <a:ext cx="3769127" cy="3027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40206" y="4630341"/>
            <a:ext cx="2133600" cy="273844"/>
          </a:xfrm>
        </p:spPr>
        <p:txBody>
          <a:bodyPr/>
          <a:lstStyle/>
          <a:p>
            <a:fld id="{A08334FD-C478-AB4D-9F4E-32FD8BCEE52A}" type="slidenum">
              <a:rPr lang="en-US" smtClean="0"/>
              <a:t>‹#›</a:t>
            </a:fld>
            <a:endParaRPr lang="en-US" dirty="0"/>
          </a:p>
        </p:txBody>
      </p:sp>
      <p:sp>
        <p:nvSpPr>
          <p:cNvPr id="7" name="Content Placeholder 2"/>
          <p:cNvSpPr>
            <a:spLocks noGrp="1"/>
          </p:cNvSpPr>
          <p:nvPr>
            <p:ph idx="13"/>
          </p:nvPr>
        </p:nvSpPr>
        <p:spPr>
          <a:xfrm>
            <a:off x="4656008" y="1480215"/>
            <a:ext cx="3769127" cy="3027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687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1" name="Picture 10" descr="PPT-interior_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2725" cy="5143500"/>
          </a:xfrm>
          <a:prstGeom prst="rect">
            <a:avLst/>
          </a:prstGeom>
        </p:spPr>
      </p:pic>
      <p:sp>
        <p:nvSpPr>
          <p:cNvPr id="6" name="Slide Number Placeholder 5"/>
          <p:cNvSpPr>
            <a:spLocks noGrp="1"/>
          </p:cNvSpPr>
          <p:nvPr>
            <p:ph type="sldNum" sz="quarter" idx="12"/>
          </p:nvPr>
        </p:nvSpPr>
        <p:spPr/>
        <p:txBody>
          <a:bodyPr/>
          <a:lstStyle/>
          <a:p>
            <a:fld id="{A08334FD-C478-AB4D-9F4E-32FD8BCEE52A}" type="slidenum">
              <a:rPr lang="en-US" smtClean="0"/>
              <a:t>‹#›</a:t>
            </a:fld>
            <a:endParaRPr lang="en-US"/>
          </a:p>
        </p:txBody>
      </p:sp>
      <p:sp>
        <p:nvSpPr>
          <p:cNvPr id="7" name="Title 1"/>
          <p:cNvSpPr>
            <a:spLocks noGrp="1"/>
          </p:cNvSpPr>
          <p:nvPr>
            <p:ph type="title"/>
          </p:nvPr>
        </p:nvSpPr>
        <p:spPr>
          <a:xfrm>
            <a:off x="640206" y="297140"/>
            <a:ext cx="6228694" cy="610703"/>
          </a:xfrm>
        </p:spPr>
        <p:txBody>
          <a:bodyPr/>
          <a:lstStyle>
            <a:lvl1pPr>
              <a:defRPr>
                <a:solidFill>
                  <a:srgbClr val="FFFFFF"/>
                </a:solidFill>
              </a:defRPr>
            </a:lvl1pPr>
          </a:lstStyle>
          <a:p>
            <a:r>
              <a:rPr lang="en-US" dirty="0"/>
              <a:t>Click to edit Master title style</a:t>
            </a:r>
          </a:p>
        </p:txBody>
      </p:sp>
      <p:sp>
        <p:nvSpPr>
          <p:cNvPr id="8" name="Content Placeholder 2"/>
          <p:cNvSpPr>
            <a:spLocks noGrp="1"/>
          </p:cNvSpPr>
          <p:nvPr>
            <p:ph idx="1"/>
          </p:nvPr>
        </p:nvSpPr>
        <p:spPr>
          <a:xfrm>
            <a:off x="640206" y="1480215"/>
            <a:ext cx="2275499" cy="3027196"/>
          </a:xfrm>
        </p:spPr>
        <p:txBody>
          <a:bodyPr/>
          <a:lstStyle>
            <a:lvl1pPr marL="0" indent="0">
              <a:buNone/>
              <a:defRPr sz="1400" b="1">
                <a:solidFill>
                  <a:srgbClr val="F06422"/>
                </a:solidFill>
                <a:latin typeface="+mj-lt"/>
              </a:defRPr>
            </a:lvl1pPr>
          </a:lstStyle>
          <a:p>
            <a:pPr lvl="0"/>
            <a:r>
              <a:rPr lang="en-US" dirty="0"/>
              <a:t>Click to edit Master text styles</a:t>
            </a:r>
          </a:p>
        </p:txBody>
      </p:sp>
      <p:sp>
        <p:nvSpPr>
          <p:cNvPr id="9" name="Content Placeholder 2"/>
          <p:cNvSpPr>
            <a:spLocks noGrp="1"/>
          </p:cNvSpPr>
          <p:nvPr>
            <p:ph idx="13"/>
          </p:nvPr>
        </p:nvSpPr>
        <p:spPr>
          <a:xfrm>
            <a:off x="3282404" y="1480215"/>
            <a:ext cx="5142731" cy="3027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33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5C7C91B-6A63-0543-A340-F5E4AC785DC8}" type="datetimeFigureOut">
              <a:rPr lang="en-US" smtClean="0"/>
              <a:t>9/4/2018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08334FD-C478-AB4D-9F4E-32FD8BCEE52A}" type="slidenum">
              <a:rPr lang="en-US" smtClean="0"/>
              <a:t>‹#›</a:t>
            </a:fld>
            <a:endParaRPr lang="en-US"/>
          </a:p>
        </p:txBody>
      </p:sp>
    </p:spTree>
    <p:extLst>
      <p:ext uri="{BB962C8B-B14F-4D97-AF65-F5344CB8AC3E}">
        <p14:creationId xmlns:p14="http://schemas.microsoft.com/office/powerpoint/2010/main" val="368985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45C7C91B-6A63-0543-A340-F5E4AC785DC8}" type="datetimeFigureOut">
              <a:rPr lang="en-US" smtClean="0"/>
              <a:t>9/4/2018</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08334FD-C478-AB4D-9F4E-32FD8BCEE52A}" type="slidenum">
              <a:rPr lang="en-US" smtClean="0"/>
              <a:t>‹#›</a:t>
            </a:fld>
            <a:endParaRPr lang="en-US"/>
          </a:p>
        </p:txBody>
      </p:sp>
    </p:spTree>
    <p:extLst>
      <p:ext uri="{BB962C8B-B14F-4D97-AF65-F5344CB8AC3E}">
        <p14:creationId xmlns:p14="http://schemas.microsoft.com/office/powerpoint/2010/main" val="247513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45C7C91B-6A63-0543-A340-F5E4AC785DC8}" type="datetimeFigureOut">
              <a:rPr lang="en-US" smtClean="0"/>
              <a:t>9/4/2018</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08334FD-C478-AB4D-9F4E-32FD8BCEE52A}" type="slidenum">
              <a:rPr lang="en-US" smtClean="0"/>
              <a:t>‹#›</a:t>
            </a:fld>
            <a:endParaRPr lang="en-US"/>
          </a:p>
        </p:txBody>
      </p:sp>
    </p:spTree>
    <p:extLst>
      <p:ext uri="{BB962C8B-B14F-4D97-AF65-F5344CB8AC3E}">
        <p14:creationId xmlns:p14="http://schemas.microsoft.com/office/powerpoint/2010/main" val="272676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45C7C91B-6A63-0543-A340-F5E4AC785DC8}" type="datetimeFigureOut">
              <a:rPr lang="en-US" smtClean="0"/>
              <a:t>9/4/2018</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08334FD-C478-AB4D-9F4E-32FD8BCEE52A}" type="slidenum">
              <a:rPr lang="en-US" smtClean="0"/>
              <a:t>‹#›</a:t>
            </a:fld>
            <a:endParaRPr lang="en-US"/>
          </a:p>
        </p:txBody>
      </p:sp>
    </p:spTree>
    <p:extLst>
      <p:ext uri="{BB962C8B-B14F-4D97-AF65-F5344CB8AC3E}">
        <p14:creationId xmlns:p14="http://schemas.microsoft.com/office/powerpoint/2010/main" val="412923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3012" y="905276"/>
            <a:ext cx="2701562" cy="610703"/>
          </a:xfrm>
          <a:prstGeom prst="rect">
            <a:avLst/>
          </a:prstGeom>
        </p:spPr>
        <p:txBody>
          <a:bodyPr vert="horz" lIns="91440" tIns="45720" rIns="91440" bIns="45720" rtlCol="0" anchor="t" anchorCtr="0">
            <a:normAutofit/>
          </a:bodyPr>
          <a:lstStyle/>
          <a:p>
            <a:r>
              <a:rPr lang="en-US" dirty="0"/>
              <a:t>Slide Title</a:t>
            </a:r>
          </a:p>
        </p:txBody>
      </p:sp>
      <p:sp>
        <p:nvSpPr>
          <p:cNvPr id="3" name="Text Placeholder 2"/>
          <p:cNvSpPr>
            <a:spLocks noGrp="1"/>
          </p:cNvSpPr>
          <p:nvPr>
            <p:ph type="body" idx="1"/>
          </p:nvPr>
        </p:nvSpPr>
        <p:spPr>
          <a:xfrm>
            <a:off x="3268703" y="905275"/>
            <a:ext cx="5572548" cy="348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93012" y="4630341"/>
            <a:ext cx="2133600" cy="273844"/>
          </a:xfrm>
          <a:prstGeom prst="rect">
            <a:avLst/>
          </a:prstGeom>
        </p:spPr>
        <p:txBody>
          <a:bodyPr vert="horz" lIns="91440" tIns="45720" rIns="91440" bIns="45720" rtlCol="0" anchor="ctr"/>
          <a:lstStyle>
            <a:lvl1pPr algn="l">
              <a:defRPr sz="800">
                <a:solidFill>
                  <a:schemeClr val="tx1">
                    <a:tint val="75000"/>
                  </a:schemeClr>
                </a:solidFill>
                <a:latin typeface="Calibri Light"/>
                <a:cs typeface="Calibri Light"/>
              </a:defRPr>
            </a:lvl1pPr>
          </a:lstStyle>
          <a:p>
            <a:fld id="{A08334FD-C478-AB4D-9F4E-32FD8BCEE52A}" type="slidenum">
              <a:rPr lang="en-US" smtClean="0"/>
              <a:pPr/>
              <a:t>‹#›</a:t>
            </a:fld>
            <a:endParaRPr lang="en-US" dirty="0"/>
          </a:p>
        </p:txBody>
      </p:sp>
    </p:spTree>
    <p:extLst>
      <p:ext uri="{BB962C8B-B14F-4D97-AF65-F5344CB8AC3E}">
        <p14:creationId xmlns:p14="http://schemas.microsoft.com/office/powerpoint/2010/main" val="856827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457200" rtl="0" eaLnBrk="1" latinLnBrk="0" hangingPunct="1">
        <a:lnSpc>
          <a:spcPct val="90000"/>
        </a:lnSpc>
        <a:spcBef>
          <a:spcPct val="0"/>
        </a:spcBef>
        <a:buNone/>
        <a:defRPr sz="3200" b="1" kern="1200">
          <a:solidFill>
            <a:schemeClr val="tx1"/>
          </a:solidFill>
          <a:latin typeface="Calibri"/>
          <a:ea typeface="+mj-ea"/>
          <a:cs typeface="Calibri"/>
        </a:defRPr>
      </a:lvl1pPr>
    </p:titleStyle>
    <p:bodyStyle>
      <a:lvl1pPr marL="164592" indent="-164592" algn="l" defTabSz="457200" rtl="0" eaLnBrk="1" latinLnBrk="0" hangingPunct="1">
        <a:spcBef>
          <a:spcPct val="20000"/>
        </a:spcBef>
        <a:buClr>
          <a:srgbClr val="F06422"/>
        </a:buClr>
        <a:buFont typeface="Arial"/>
        <a:buChar char="•"/>
        <a:defRPr sz="1800" kern="1200">
          <a:solidFill>
            <a:schemeClr val="tx1"/>
          </a:solidFill>
          <a:latin typeface="Calibri Light"/>
          <a:ea typeface="+mn-ea"/>
          <a:cs typeface="Calibri Light"/>
        </a:defRPr>
      </a:lvl1pPr>
      <a:lvl2pPr marL="466344" indent="-192024" algn="l" defTabSz="457200" rtl="0" eaLnBrk="1" latinLnBrk="0" hangingPunct="1">
        <a:spcBef>
          <a:spcPct val="20000"/>
        </a:spcBef>
        <a:buClrTx/>
        <a:buFont typeface="Arial"/>
        <a:buChar char="–"/>
        <a:defRPr sz="1400" kern="1200">
          <a:solidFill>
            <a:schemeClr val="tx1"/>
          </a:solidFill>
          <a:latin typeface="Calibri Light"/>
          <a:ea typeface="+mn-ea"/>
          <a:cs typeface="Calibri Light"/>
        </a:defRPr>
      </a:lvl2pPr>
      <a:lvl3pPr marL="685800" indent="-137160" algn="l" defTabSz="457200" rtl="0" eaLnBrk="1" latinLnBrk="0" hangingPunct="1">
        <a:spcBef>
          <a:spcPct val="20000"/>
        </a:spcBef>
        <a:buFont typeface="Arial"/>
        <a:buChar char="•"/>
        <a:defRPr sz="1200" kern="1200">
          <a:solidFill>
            <a:schemeClr val="tx1">
              <a:lumMod val="50000"/>
              <a:lumOff val="50000"/>
            </a:schemeClr>
          </a:solidFill>
          <a:latin typeface="+mn-lt"/>
          <a:ea typeface="+mn-ea"/>
          <a:cs typeface="+mn-cs"/>
        </a:defRPr>
      </a:lvl3pPr>
      <a:lvl4pPr marL="868680" indent="-137160" algn="l" defTabSz="457200" rtl="0" eaLnBrk="1" latinLnBrk="0" hangingPunct="1">
        <a:spcBef>
          <a:spcPct val="20000"/>
        </a:spcBef>
        <a:buFont typeface="Arial"/>
        <a:buChar char="–"/>
        <a:defRPr sz="1200" kern="1200">
          <a:solidFill>
            <a:schemeClr val="tx1">
              <a:lumMod val="50000"/>
              <a:lumOff val="50000"/>
            </a:schemeClr>
          </a:solidFill>
          <a:latin typeface="+mn-lt"/>
          <a:ea typeface="+mn-ea"/>
          <a:cs typeface="+mn-cs"/>
        </a:defRPr>
      </a:lvl4pPr>
      <a:lvl5pPr marL="1051560" indent="-137160" algn="l" defTabSz="457200" rtl="0" eaLnBrk="1" latinLnBrk="0" hangingPunct="1">
        <a:spcBef>
          <a:spcPct val="20000"/>
        </a:spcBef>
        <a:buFont typeface="Arial"/>
        <a:buChar char="»"/>
        <a:defRPr sz="1200" kern="1200">
          <a:solidFill>
            <a:srgbClr val="7F7F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312" y="445569"/>
            <a:ext cx="7856127" cy="754084"/>
          </a:xfrm>
        </p:spPr>
        <p:txBody>
          <a:bodyPr>
            <a:normAutofit fontScale="90000"/>
          </a:bodyPr>
          <a:lstStyle/>
          <a:p>
            <a:r>
              <a:rPr lang="en-US" b="1" dirty="0"/>
              <a:t>Invisible no more? How time use surveys measure unpaid work </a:t>
            </a:r>
            <a:br>
              <a:rPr lang="en-US" b="1" dirty="0"/>
            </a:br>
            <a:endParaRPr lang="en-US" b="1" dirty="0"/>
          </a:p>
        </p:txBody>
      </p:sp>
      <p:sp>
        <p:nvSpPr>
          <p:cNvPr id="3" name="Subtitle 2"/>
          <p:cNvSpPr>
            <a:spLocks noGrp="1"/>
          </p:cNvSpPr>
          <p:nvPr>
            <p:ph type="subTitle" idx="1"/>
          </p:nvPr>
        </p:nvSpPr>
        <p:spPr>
          <a:xfrm>
            <a:off x="1425312" y="1757569"/>
            <a:ext cx="6400800" cy="324032"/>
          </a:xfrm>
        </p:spPr>
        <p:txBody>
          <a:bodyPr>
            <a:normAutofit fontScale="85000" lnSpcReduction="20000"/>
          </a:bodyPr>
          <a:lstStyle/>
          <a:p>
            <a:r>
              <a:rPr lang="en-US" dirty="0"/>
              <a:t>Eleanor Carey, Technical Manager, Data2X</a:t>
            </a:r>
          </a:p>
        </p:txBody>
      </p:sp>
      <p:sp>
        <p:nvSpPr>
          <p:cNvPr id="6" name="Date Placeholder 3"/>
          <p:cNvSpPr>
            <a:spLocks noGrp="1"/>
          </p:cNvSpPr>
          <p:nvPr>
            <p:ph type="dt" sz="half" idx="2"/>
          </p:nvPr>
        </p:nvSpPr>
        <p:spPr>
          <a:xfrm>
            <a:off x="393540" y="2948311"/>
            <a:ext cx="8750460" cy="1415584"/>
          </a:xfrm>
          <a:prstGeom prst="rect">
            <a:avLst/>
          </a:prstGeom>
        </p:spPr>
        <p:txBody>
          <a:bodyPr vert="horz" lIns="91440" tIns="45720" rIns="91440" bIns="45720" rtlCol="0" anchor="ctr"/>
          <a:lstStyle>
            <a:lvl1pPr algn="l">
              <a:defRPr sz="1600">
                <a:solidFill>
                  <a:srgbClr val="FFFFFF"/>
                </a:solidFill>
                <a:latin typeface="Calibri Light"/>
                <a:cs typeface="Calibri Light"/>
              </a:defRPr>
            </a:lvl1pPr>
          </a:lstStyle>
          <a:p>
            <a:pPr algn="ctr"/>
            <a:r>
              <a:rPr lang="en-GB" b="1" dirty="0">
                <a:solidFill>
                  <a:schemeClr val="bg1">
                    <a:lumMod val="50000"/>
                  </a:schemeClr>
                </a:solidFill>
              </a:rPr>
              <a:t>Launch of Global </a:t>
            </a:r>
            <a:r>
              <a:rPr lang="en-GB" b="1" dirty="0" err="1">
                <a:solidFill>
                  <a:schemeClr val="bg1">
                    <a:lumMod val="50000"/>
                  </a:schemeClr>
                </a:solidFill>
              </a:rPr>
              <a:t>Center</a:t>
            </a:r>
            <a:r>
              <a:rPr lang="en-GB" b="1" dirty="0">
                <a:solidFill>
                  <a:schemeClr val="bg1">
                    <a:lumMod val="50000"/>
                  </a:schemeClr>
                </a:solidFill>
              </a:rPr>
              <a:t> of Excellence on Gender Statistics </a:t>
            </a:r>
            <a:endParaRPr lang="en-US" dirty="0">
              <a:solidFill>
                <a:schemeClr val="bg1">
                  <a:lumMod val="50000"/>
                </a:schemeClr>
              </a:solidFill>
            </a:endParaRPr>
          </a:p>
          <a:p>
            <a:pPr algn="ctr"/>
            <a:r>
              <a:rPr lang="en-GB" b="1" dirty="0">
                <a:solidFill>
                  <a:schemeClr val="bg1">
                    <a:lumMod val="50000"/>
                  </a:schemeClr>
                </a:solidFill>
              </a:rPr>
              <a:t>and </a:t>
            </a:r>
            <a:endParaRPr lang="en-US" dirty="0">
              <a:solidFill>
                <a:schemeClr val="bg1">
                  <a:lumMod val="50000"/>
                </a:schemeClr>
              </a:solidFill>
            </a:endParaRPr>
          </a:p>
          <a:p>
            <a:pPr algn="ctr"/>
            <a:r>
              <a:rPr lang="en-GB" b="1" dirty="0">
                <a:solidFill>
                  <a:schemeClr val="bg1">
                    <a:lumMod val="50000"/>
                  </a:schemeClr>
                </a:solidFill>
              </a:rPr>
              <a:t>First Global Conference on Gender Equality and the Measurement of Unpaid Care and Domestic Work</a:t>
            </a:r>
          </a:p>
          <a:p>
            <a:pPr algn="ctr"/>
            <a:endParaRPr lang="en-US" dirty="0">
              <a:solidFill>
                <a:schemeClr val="bg1">
                  <a:lumMod val="50000"/>
                </a:schemeClr>
              </a:solidFill>
            </a:endParaRPr>
          </a:p>
          <a:p>
            <a:pPr algn="ctr"/>
            <a:r>
              <a:rPr lang="en-US" dirty="0">
                <a:solidFill>
                  <a:schemeClr val="bg1">
                    <a:lumMod val="50000"/>
                  </a:schemeClr>
                </a:solidFill>
              </a:rPr>
              <a:t>Mexico City, 11</a:t>
            </a:r>
            <a:r>
              <a:rPr lang="en-US" baseline="30000" dirty="0">
                <a:solidFill>
                  <a:schemeClr val="bg1">
                    <a:lumMod val="50000"/>
                  </a:schemeClr>
                </a:solidFill>
              </a:rPr>
              <a:t>th</a:t>
            </a:r>
            <a:r>
              <a:rPr lang="en-US" dirty="0">
                <a:solidFill>
                  <a:schemeClr val="bg1">
                    <a:lumMod val="50000"/>
                  </a:schemeClr>
                </a:solidFill>
              </a:rPr>
              <a:t> September, 2018</a:t>
            </a:r>
          </a:p>
          <a:p>
            <a:endParaRPr lang="en-US" dirty="0">
              <a:solidFill>
                <a:schemeClr val="bg1">
                  <a:lumMod val="50000"/>
                </a:schemeClr>
              </a:solidFill>
            </a:endParaRPr>
          </a:p>
        </p:txBody>
      </p:sp>
    </p:spTree>
    <p:extLst>
      <p:ext uri="{BB962C8B-B14F-4D97-AF65-F5344CB8AC3E}">
        <p14:creationId xmlns:p14="http://schemas.microsoft.com/office/powerpoint/2010/main" val="2827796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0204" y="372090"/>
            <a:ext cx="8368885" cy="610703"/>
          </a:xfrm>
        </p:spPr>
        <p:txBody>
          <a:bodyPr>
            <a:noAutofit/>
          </a:bodyPr>
          <a:lstStyle/>
          <a:p>
            <a:r>
              <a:rPr lang="en-US" dirty="0">
                <a:solidFill>
                  <a:schemeClr val="bg1"/>
                </a:solidFill>
              </a:rPr>
              <a:t>What has helped foster </a:t>
            </a:r>
            <a:r>
              <a:rPr lang="en-US">
                <a:solidFill>
                  <a:schemeClr val="bg1"/>
                </a:solidFill>
              </a:rPr>
              <a:t>the data-to-policy </a:t>
            </a:r>
            <a:r>
              <a:rPr lang="en-US" dirty="0">
                <a:solidFill>
                  <a:schemeClr val="bg1"/>
                </a:solidFill>
              </a:rPr>
              <a:t>link?</a:t>
            </a:r>
          </a:p>
        </p:txBody>
      </p:sp>
      <p:cxnSp>
        <p:nvCxnSpPr>
          <p:cNvPr id="8" name="Straight Arrow Connector 7"/>
          <p:cNvCxnSpPr/>
          <p:nvPr/>
        </p:nvCxnSpPr>
        <p:spPr>
          <a:xfrm>
            <a:off x="3484649" y="2571750"/>
            <a:ext cx="0" cy="464695"/>
          </a:xfrm>
          <a:prstGeom prst="straightConnector1">
            <a:avLst/>
          </a:prstGeom>
          <a:ln w="101600">
            <a:solidFill>
              <a:schemeClr val="bg1">
                <a:lumMod val="65000"/>
              </a:schemeClr>
            </a:solidFill>
            <a:headEnd type="none"/>
            <a:tailEnd type="stealth"/>
          </a:ln>
        </p:spPr>
        <p:style>
          <a:lnRef idx="2">
            <a:schemeClr val="accent1"/>
          </a:lnRef>
          <a:fillRef idx="0">
            <a:schemeClr val="accent1"/>
          </a:fillRef>
          <a:effectRef idx="1">
            <a:schemeClr val="accent1"/>
          </a:effectRef>
          <a:fontRef idx="minor">
            <a:schemeClr val="tx1"/>
          </a:fontRef>
        </p:style>
      </p:cxnSp>
      <p:sp>
        <p:nvSpPr>
          <p:cNvPr id="6" name="Arrow: Chevron 5">
            <a:extLst>
              <a:ext uri="{FF2B5EF4-FFF2-40B4-BE49-F238E27FC236}">
                <a16:creationId xmlns:a16="http://schemas.microsoft.com/office/drawing/2014/main" id="{6477C309-410E-4F60-B46A-CF9BE72F096B}"/>
              </a:ext>
            </a:extLst>
          </p:cNvPr>
          <p:cNvSpPr/>
          <p:nvPr/>
        </p:nvSpPr>
        <p:spPr>
          <a:xfrm>
            <a:off x="640203" y="1671484"/>
            <a:ext cx="2112819" cy="719970"/>
          </a:xfrm>
          <a:prstGeom prst="chevron">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bg1"/>
                </a:solidFill>
              </a:rPr>
              <a:t>Identify and prioritize</a:t>
            </a:r>
          </a:p>
        </p:txBody>
      </p:sp>
      <p:sp>
        <p:nvSpPr>
          <p:cNvPr id="7" name="Arrow: Chevron 6">
            <a:extLst>
              <a:ext uri="{FF2B5EF4-FFF2-40B4-BE49-F238E27FC236}">
                <a16:creationId xmlns:a16="http://schemas.microsoft.com/office/drawing/2014/main" id="{D870BB69-5B74-4EDB-A861-C44C50DBA60D}"/>
              </a:ext>
            </a:extLst>
          </p:cNvPr>
          <p:cNvSpPr/>
          <p:nvPr/>
        </p:nvSpPr>
        <p:spPr>
          <a:xfrm>
            <a:off x="2537840" y="1666767"/>
            <a:ext cx="2112819" cy="719970"/>
          </a:xfrm>
          <a:prstGeom prst="chevron">
            <a:avLst/>
          </a:prstGeom>
          <a:solidFill>
            <a:schemeClr val="bg1">
              <a:lumMod val="65000"/>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bg1"/>
                </a:solidFill>
              </a:rPr>
              <a:t>Collect and Analyze</a:t>
            </a:r>
          </a:p>
        </p:txBody>
      </p:sp>
      <p:sp>
        <p:nvSpPr>
          <p:cNvPr id="4" name="TextBox 3">
            <a:extLst>
              <a:ext uri="{FF2B5EF4-FFF2-40B4-BE49-F238E27FC236}">
                <a16:creationId xmlns:a16="http://schemas.microsoft.com/office/drawing/2014/main" id="{3F2DF03C-0BF8-4A87-BA0A-165F917A31CA}"/>
              </a:ext>
            </a:extLst>
          </p:cNvPr>
          <p:cNvSpPr txBox="1"/>
          <p:nvPr/>
        </p:nvSpPr>
        <p:spPr>
          <a:xfrm>
            <a:off x="2625213" y="3254477"/>
            <a:ext cx="2349910" cy="923330"/>
          </a:xfrm>
          <a:prstGeom prst="rect">
            <a:avLst/>
          </a:prstGeom>
          <a:noFill/>
        </p:spPr>
        <p:txBody>
          <a:bodyPr wrap="square" rtlCol="0">
            <a:spAutoFit/>
          </a:bodyPr>
          <a:lstStyle/>
          <a:p>
            <a:r>
              <a:rPr lang="en-US" dirty="0"/>
              <a:t>High quality data = better chance of policy impact</a:t>
            </a:r>
          </a:p>
        </p:txBody>
      </p:sp>
    </p:spTree>
    <p:extLst>
      <p:ext uri="{BB962C8B-B14F-4D97-AF65-F5344CB8AC3E}">
        <p14:creationId xmlns:p14="http://schemas.microsoft.com/office/powerpoint/2010/main" val="315042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0204" y="372090"/>
            <a:ext cx="8368885" cy="610703"/>
          </a:xfrm>
        </p:spPr>
        <p:txBody>
          <a:bodyPr>
            <a:noAutofit/>
          </a:bodyPr>
          <a:lstStyle/>
          <a:p>
            <a:r>
              <a:rPr lang="en-US" dirty="0">
                <a:solidFill>
                  <a:schemeClr val="bg1"/>
                </a:solidFill>
              </a:rPr>
              <a:t>What has helped foster </a:t>
            </a:r>
            <a:r>
              <a:rPr lang="en-US">
                <a:solidFill>
                  <a:schemeClr val="bg1"/>
                </a:solidFill>
              </a:rPr>
              <a:t>the data-to-policy </a:t>
            </a:r>
            <a:r>
              <a:rPr lang="en-US" dirty="0">
                <a:solidFill>
                  <a:schemeClr val="bg1"/>
                </a:solidFill>
              </a:rPr>
              <a:t>link?</a:t>
            </a:r>
          </a:p>
        </p:txBody>
      </p:sp>
      <p:cxnSp>
        <p:nvCxnSpPr>
          <p:cNvPr id="8" name="Straight Arrow Connector 7"/>
          <p:cNvCxnSpPr/>
          <p:nvPr/>
        </p:nvCxnSpPr>
        <p:spPr>
          <a:xfrm>
            <a:off x="5408547" y="2473377"/>
            <a:ext cx="0" cy="464695"/>
          </a:xfrm>
          <a:prstGeom prst="straightConnector1">
            <a:avLst/>
          </a:prstGeom>
          <a:ln w="101600">
            <a:solidFill>
              <a:schemeClr val="accent6">
                <a:lumMod val="60000"/>
                <a:lumOff val="40000"/>
              </a:schemeClr>
            </a:solidFill>
            <a:headEnd type="none"/>
            <a:tailEnd type="stealth"/>
          </a:ln>
        </p:spPr>
        <p:style>
          <a:lnRef idx="2">
            <a:schemeClr val="accent1"/>
          </a:lnRef>
          <a:fillRef idx="0">
            <a:schemeClr val="accent1"/>
          </a:fillRef>
          <a:effectRef idx="1">
            <a:schemeClr val="accent1"/>
          </a:effectRef>
          <a:fontRef idx="minor">
            <a:schemeClr val="tx1"/>
          </a:fontRef>
        </p:style>
      </p:cxnSp>
      <p:sp>
        <p:nvSpPr>
          <p:cNvPr id="7" name="Arrow: Chevron 6">
            <a:extLst>
              <a:ext uri="{FF2B5EF4-FFF2-40B4-BE49-F238E27FC236}">
                <a16:creationId xmlns:a16="http://schemas.microsoft.com/office/drawing/2014/main" id="{5E1538DA-3C35-42EF-A7FA-91E385F10381}"/>
              </a:ext>
            </a:extLst>
          </p:cNvPr>
          <p:cNvSpPr/>
          <p:nvPr/>
        </p:nvSpPr>
        <p:spPr>
          <a:xfrm>
            <a:off x="640203" y="1671484"/>
            <a:ext cx="2112819" cy="719970"/>
          </a:xfrm>
          <a:prstGeom prst="chevron">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bg1"/>
                </a:solidFill>
              </a:rPr>
              <a:t>Identify and prioritize</a:t>
            </a:r>
          </a:p>
        </p:txBody>
      </p:sp>
      <p:sp>
        <p:nvSpPr>
          <p:cNvPr id="9" name="Arrow: Chevron 8">
            <a:extLst>
              <a:ext uri="{FF2B5EF4-FFF2-40B4-BE49-F238E27FC236}">
                <a16:creationId xmlns:a16="http://schemas.microsoft.com/office/drawing/2014/main" id="{1C955480-C4E7-418A-A5A9-A4B19D621285}"/>
              </a:ext>
            </a:extLst>
          </p:cNvPr>
          <p:cNvSpPr/>
          <p:nvPr/>
        </p:nvSpPr>
        <p:spPr>
          <a:xfrm>
            <a:off x="2537840" y="1666767"/>
            <a:ext cx="2112819" cy="719970"/>
          </a:xfrm>
          <a:prstGeom prst="chevron">
            <a:avLst/>
          </a:prstGeom>
          <a:solidFill>
            <a:schemeClr val="bg1">
              <a:lumMod val="65000"/>
            </a:schemeClr>
          </a:solidFill>
          <a:ln>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bg1"/>
                </a:solidFill>
              </a:rPr>
              <a:t>Collect and Analyze</a:t>
            </a:r>
          </a:p>
        </p:txBody>
      </p:sp>
      <p:sp>
        <p:nvSpPr>
          <p:cNvPr id="10" name="Arrow: Chevron 9">
            <a:extLst>
              <a:ext uri="{FF2B5EF4-FFF2-40B4-BE49-F238E27FC236}">
                <a16:creationId xmlns:a16="http://schemas.microsoft.com/office/drawing/2014/main" id="{417EF55C-C8FD-41A7-A97E-4654E1075336}"/>
              </a:ext>
            </a:extLst>
          </p:cNvPr>
          <p:cNvSpPr/>
          <p:nvPr/>
        </p:nvSpPr>
        <p:spPr>
          <a:xfrm>
            <a:off x="4435477" y="1671484"/>
            <a:ext cx="2112819" cy="719970"/>
          </a:xfrm>
          <a:prstGeom prst="chevron">
            <a:avLst/>
          </a:prstGeom>
          <a:solidFill>
            <a:schemeClr val="accent6">
              <a:lumMod val="60000"/>
              <a:lumOff val="40000"/>
            </a:schemeClr>
          </a:solidFill>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bg1"/>
                </a:solidFill>
              </a:rPr>
              <a:t>Identify and prioritize</a:t>
            </a:r>
          </a:p>
        </p:txBody>
      </p:sp>
      <p:sp>
        <p:nvSpPr>
          <p:cNvPr id="3" name="TextBox 2">
            <a:extLst>
              <a:ext uri="{FF2B5EF4-FFF2-40B4-BE49-F238E27FC236}">
                <a16:creationId xmlns:a16="http://schemas.microsoft.com/office/drawing/2014/main" id="{9D68C2AA-BEEC-4E72-AA34-53EE8E859EC2}"/>
              </a:ext>
            </a:extLst>
          </p:cNvPr>
          <p:cNvSpPr txBox="1"/>
          <p:nvPr/>
        </p:nvSpPr>
        <p:spPr>
          <a:xfrm>
            <a:off x="4356512" y="3239831"/>
            <a:ext cx="2212254" cy="646331"/>
          </a:xfrm>
          <a:prstGeom prst="rect">
            <a:avLst/>
          </a:prstGeom>
          <a:noFill/>
        </p:spPr>
        <p:txBody>
          <a:bodyPr wrap="square" rtlCol="0">
            <a:spAutoFit/>
          </a:bodyPr>
          <a:lstStyle/>
          <a:p>
            <a:pPr algn="ctr"/>
            <a:r>
              <a:rPr lang="en-US" dirty="0"/>
              <a:t>Effective communication is key</a:t>
            </a:r>
          </a:p>
        </p:txBody>
      </p:sp>
    </p:spTree>
    <p:extLst>
      <p:ext uri="{BB962C8B-B14F-4D97-AF65-F5344CB8AC3E}">
        <p14:creationId xmlns:p14="http://schemas.microsoft.com/office/powerpoint/2010/main" val="624000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0204" y="372090"/>
            <a:ext cx="8368885" cy="610703"/>
          </a:xfrm>
        </p:spPr>
        <p:txBody>
          <a:bodyPr>
            <a:noAutofit/>
          </a:bodyPr>
          <a:lstStyle/>
          <a:p>
            <a:r>
              <a:rPr lang="en-US" dirty="0">
                <a:solidFill>
                  <a:schemeClr val="bg1"/>
                </a:solidFill>
              </a:rPr>
              <a:t>What has helped foster </a:t>
            </a:r>
            <a:r>
              <a:rPr lang="en-US">
                <a:solidFill>
                  <a:schemeClr val="bg1"/>
                </a:solidFill>
              </a:rPr>
              <a:t>the data-to-policy </a:t>
            </a:r>
            <a:r>
              <a:rPr lang="en-US" dirty="0">
                <a:solidFill>
                  <a:schemeClr val="bg1"/>
                </a:solidFill>
              </a:rPr>
              <a:t>link?</a:t>
            </a:r>
          </a:p>
        </p:txBody>
      </p:sp>
      <p:sp>
        <p:nvSpPr>
          <p:cNvPr id="3" name="Rectangle 2"/>
          <p:cNvSpPr/>
          <p:nvPr/>
        </p:nvSpPr>
        <p:spPr>
          <a:xfrm>
            <a:off x="6333114" y="3051953"/>
            <a:ext cx="2649550" cy="923330"/>
          </a:xfrm>
          <a:prstGeom prst="rect">
            <a:avLst/>
          </a:prstGeom>
        </p:spPr>
        <p:txBody>
          <a:bodyPr wrap="square">
            <a:spAutoFit/>
          </a:bodyPr>
          <a:lstStyle/>
          <a:p>
            <a:r>
              <a:rPr lang="en-US" dirty="0"/>
              <a:t>Multiple uses of data= Policy development, monitoring and evaluation</a:t>
            </a:r>
          </a:p>
        </p:txBody>
      </p:sp>
      <p:cxnSp>
        <p:nvCxnSpPr>
          <p:cNvPr id="8" name="Straight Arrow Connector 7"/>
          <p:cNvCxnSpPr/>
          <p:nvPr/>
        </p:nvCxnSpPr>
        <p:spPr>
          <a:xfrm>
            <a:off x="7300210" y="2473377"/>
            <a:ext cx="0" cy="464695"/>
          </a:xfrm>
          <a:prstGeom prst="straightConnector1">
            <a:avLst/>
          </a:prstGeom>
          <a:ln w="101600">
            <a:solidFill>
              <a:schemeClr val="bg1">
                <a:lumMod val="65000"/>
              </a:schemeClr>
            </a:solidFill>
            <a:headEnd type="none"/>
            <a:tailEnd type="stealth"/>
          </a:ln>
        </p:spPr>
        <p:style>
          <a:lnRef idx="2">
            <a:schemeClr val="accent1"/>
          </a:lnRef>
          <a:fillRef idx="0">
            <a:schemeClr val="accent1"/>
          </a:fillRef>
          <a:effectRef idx="1">
            <a:schemeClr val="accent1"/>
          </a:effectRef>
          <a:fontRef idx="minor">
            <a:schemeClr val="tx1"/>
          </a:fontRef>
        </p:style>
      </p:cxnSp>
      <p:sp>
        <p:nvSpPr>
          <p:cNvPr id="6" name="Arrow: Chevron 5">
            <a:extLst>
              <a:ext uri="{FF2B5EF4-FFF2-40B4-BE49-F238E27FC236}">
                <a16:creationId xmlns:a16="http://schemas.microsoft.com/office/drawing/2014/main" id="{A0E6398F-9CA7-4582-BB06-316012A25C83}"/>
              </a:ext>
            </a:extLst>
          </p:cNvPr>
          <p:cNvSpPr/>
          <p:nvPr/>
        </p:nvSpPr>
        <p:spPr>
          <a:xfrm>
            <a:off x="640203" y="1671484"/>
            <a:ext cx="2112819" cy="719970"/>
          </a:xfrm>
          <a:prstGeom prst="chevron">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bg1"/>
                </a:solidFill>
              </a:rPr>
              <a:t>Identify and prioritize</a:t>
            </a:r>
          </a:p>
        </p:txBody>
      </p:sp>
      <p:sp>
        <p:nvSpPr>
          <p:cNvPr id="7" name="Arrow: Chevron 6">
            <a:extLst>
              <a:ext uri="{FF2B5EF4-FFF2-40B4-BE49-F238E27FC236}">
                <a16:creationId xmlns:a16="http://schemas.microsoft.com/office/drawing/2014/main" id="{3420F239-AE31-4A26-B878-84448AB991D5}"/>
              </a:ext>
            </a:extLst>
          </p:cNvPr>
          <p:cNvSpPr/>
          <p:nvPr/>
        </p:nvSpPr>
        <p:spPr>
          <a:xfrm>
            <a:off x="2537840" y="1666767"/>
            <a:ext cx="2112819" cy="719970"/>
          </a:xfrm>
          <a:prstGeom prst="chevron">
            <a:avLst/>
          </a:prstGeom>
          <a:solidFill>
            <a:schemeClr val="bg1">
              <a:lumMod val="65000"/>
            </a:schemeClr>
          </a:solidFill>
          <a:ln>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bg1"/>
                </a:solidFill>
              </a:rPr>
              <a:t>Collect and Analyze</a:t>
            </a:r>
          </a:p>
        </p:txBody>
      </p:sp>
      <p:sp>
        <p:nvSpPr>
          <p:cNvPr id="9" name="Arrow: Chevron 8">
            <a:extLst>
              <a:ext uri="{FF2B5EF4-FFF2-40B4-BE49-F238E27FC236}">
                <a16:creationId xmlns:a16="http://schemas.microsoft.com/office/drawing/2014/main" id="{1D893E68-1882-47C0-BDD5-BEB81621E253}"/>
              </a:ext>
            </a:extLst>
          </p:cNvPr>
          <p:cNvSpPr/>
          <p:nvPr/>
        </p:nvSpPr>
        <p:spPr>
          <a:xfrm>
            <a:off x="4435477" y="1671484"/>
            <a:ext cx="2112819" cy="719970"/>
          </a:xfrm>
          <a:prstGeom prst="chevron">
            <a:avLst/>
          </a:prstGeom>
          <a:solidFill>
            <a:schemeClr val="accent6">
              <a:lumMod val="60000"/>
              <a:lumOff val="40000"/>
            </a:schemeClr>
          </a:solidFill>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bg1"/>
                </a:solidFill>
              </a:rPr>
              <a:t>Identify and prioritize</a:t>
            </a:r>
          </a:p>
        </p:txBody>
      </p:sp>
      <p:sp>
        <p:nvSpPr>
          <p:cNvPr id="11" name="Arrow: Chevron 10">
            <a:extLst>
              <a:ext uri="{FF2B5EF4-FFF2-40B4-BE49-F238E27FC236}">
                <a16:creationId xmlns:a16="http://schemas.microsoft.com/office/drawing/2014/main" id="{25E44817-0497-431D-8DE3-30A93B5AC2C6}"/>
              </a:ext>
            </a:extLst>
          </p:cNvPr>
          <p:cNvSpPr/>
          <p:nvPr/>
        </p:nvSpPr>
        <p:spPr>
          <a:xfrm>
            <a:off x="6333114" y="1671484"/>
            <a:ext cx="2112819" cy="719970"/>
          </a:xfrm>
          <a:prstGeom prst="chevron">
            <a:avLst/>
          </a:prstGeom>
          <a:solidFill>
            <a:schemeClr val="tx1">
              <a:lumMod val="65000"/>
              <a:lumOff val="35000"/>
            </a:schemeClr>
          </a:solidFill>
          <a:ln>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bg1"/>
                </a:solidFill>
              </a:rPr>
              <a:t>Develop Policy</a:t>
            </a:r>
          </a:p>
        </p:txBody>
      </p:sp>
    </p:spTree>
    <p:extLst>
      <p:ext uri="{BB962C8B-B14F-4D97-AF65-F5344CB8AC3E}">
        <p14:creationId xmlns:p14="http://schemas.microsoft.com/office/powerpoint/2010/main" val="1187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0205" y="297140"/>
            <a:ext cx="7305859" cy="751939"/>
          </a:xfrm>
        </p:spPr>
        <p:txBody>
          <a:bodyPr>
            <a:normAutofit/>
          </a:bodyPr>
          <a:lstStyle/>
          <a:p>
            <a:r>
              <a:rPr lang="en-US" dirty="0">
                <a:solidFill>
                  <a:schemeClr val="bg1"/>
                </a:solidFill>
              </a:rPr>
              <a:t>What are the steps to link data to policy? </a:t>
            </a:r>
          </a:p>
        </p:txBody>
      </p:sp>
      <p:pic>
        <p:nvPicPr>
          <p:cNvPr id="7" name="Picture 6">
            <a:extLst>
              <a:ext uri="{FF2B5EF4-FFF2-40B4-BE49-F238E27FC236}">
                <a16:creationId xmlns:a16="http://schemas.microsoft.com/office/drawing/2014/main" id="{64614687-62C4-45B4-A772-8F7146BA86D0}"/>
              </a:ext>
            </a:extLst>
          </p:cNvPr>
          <p:cNvPicPr>
            <a:picLocks noChangeAspect="1"/>
          </p:cNvPicPr>
          <p:nvPr/>
        </p:nvPicPr>
        <p:blipFill rotWithShape="1">
          <a:blip r:embed="rId3"/>
          <a:srcRect l="25399" t="74292" r="25335" b="5356"/>
          <a:stretch/>
        </p:blipFill>
        <p:spPr>
          <a:xfrm>
            <a:off x="640206" y="1450225"/>
            <a:ext cx="7768150" cy="3088759"/>
          </a:xfrm>
          <a:prstGeom prst="rect">
            <a:avLst/>
          </a:prstGeom>
        </p:spPr>
      </p:pic>
      <p:pic>
        <p:nvPicPr>
          <p:cNvPr id="8" name="Picture 7">
            <a:extLst>
              <a:ext uri="{FF2B5EF4-FFF2-40B4-BE49-F238E27FC236}">
                <a16:creationId xmlns:a16="http://schemas.microsoft.com/office/drawing/2014/main" id="{080D37C2-F332-4596-A837-3DEC86A0FEB1}"/>
              </a:ext>
            </a:extLst>
          </p:cNvPr>
          <p:cNvPicPr>
            <a:picLocks noChangeAspect="1"/>
          </p:cNvPicPr>
          <p:nvPr/>
        </p:nvPicPr>
        <p:blipFill rotWithShape="1">
          <a:blip r:embed="rId3"/>
          <a:srcRect l="21503" t="89392" r="62179" b="7123"/>
          <a:stretch/>
        </p:blipFill>
        <p:spPr>
          <a:xfrm>
            <a:off x="640205" y="1488730"/>
            <a:ext cx="2226747" cy="367571"/>
          </a:xfrm>
          <a:prstGeom prst="rect">
            <a:avLst/>
          </a:prstGeom>
        </p:spPr>
      </p:pic>
    </p:spTree>
    <p:extLst>
      <p:ext uri="{BB962C8B-B14F-4D97-AF65-F5344CB8AC3E}">
        <p14:creationId xmlns:p14="http://schemas.microsoft.com/office/powerpoint/2010/main" val="219321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275A-9C00-4C5C-ADE2-DF982FF9A573}"/>
              </a:ext>
            </a:extLst>
          </p:cNvPr>
          <p:cNvSpPr>
            <a:spLocks noGrp="1"/>
          </p:cNvSpPr>
          <p:nvPr>
            <p:ph type="title"/>
          </p:nvPr>
        </p:nvSpPr>
        <p:spPr>
          <a:xfrm>
            <a:off x="640206" y="312130"/>
            <a:ext cx="8382496" cy="610703"/>
          </a:xfrm>
        </p:spPr>
        <p:txBody>
          <a:bodyPr>
            <a:normAutofit fontScale="90000"/>
          </a:bodyPr>
          <a:lstStyle/>
          <a:p>
            <a:r>
              <a:rPr lang="en-US" dirty="0">
                <a:solidFill>
                  <a:schemeClr val="bg1"/>
                </a:solidFill>
              </a:rPr>
              <a:t>Time use surveys’ role in policymaking </a:t>
            </a:r>
            <a:r>
              <a:rPr lang="mr-IN" dirty="0">
                <a:solidFill>
                  <a:schemeClr val="bg1"/>
                </a:solidFill>
              </a:rPr>
              <a:t>–</a:t>
            </a:r>
            <a:r>
              <a:rPr lang="en-US" dirty="0">
                <a:solidFill>
                  <a:schemeClr val="bg1"/>
                </a:solidFill>
              </a:rPr>
              <a:t> country studies</a:t>
            </a:r>
            <a:endParaRPr lang="en-US" dirty="0"/>
          </a:p>
        </p:txBody>
      </p:sp>
      <p:sp>
        <p:nvSpPr>
          <p:cNvPr id="3" name="Content Placeholder 2">
            <a:extLst>
              <a:ext uri="{FF2B5EF4-FFF2-40B4-BE49-F238E27FC236}">
                <a16:creationId xmlns:a16="http://schemas.microsoft.com/office/drawing/2014/main" id="{D1688D56-6C43-425D-8394-302D6C9FC3F4}"/>
              </a:ext>
            </a:extLst>
          </p:cNvPr>
          <p:cNvSpPr>
            <a:spLocks noGrp="1"/>
          </p:cNvSpPr>
          <p:nvPr>
            <p:ph idx="1"/>
          </p:nvPr>
        </p:nvSpPr>
        <p:spPr>
          <a:xfrm>
            <a:off x="640206" y="2067521"/>
            <a:ext cx="2275499" cy="3027196"/>
          </a:xfrm>
        </p:spPr>
        <p:txBody>
          <a:bodyPr/>
          <a:lstStyle/>
          <a:p>
            <a:r>
              <a:rPr lang="en-US" dirty="0"/>
              <a:t>Albania, Mexico</a:t>
            </a:r>
          </a:p>
          <a:p>
            <a:endParaRPr lang="en-US" dirty="0"/>
          </a:p>
          <a:p>
            <a:endParaRPr lang="en-US" dirty="0"/>
          </a:p>
          <a:p>
            <a:r>
              <a:rPr lang="en-US" dirty="0"/>
              <a:t>Cambodia , Colombia, Uruguay </a:t>
            </a:r>
          </a:p>
          <a:p>
            <a:endParaRPr lang="en-US" dirty="0"/>
          </a:p>
          <a:p>
            <a:r>
              <a:rPr lang="en-US" dirty="0"/>
              <a:t>Moldova</a:t>
            </a:r>
          </a:p>
          <a:p>
            <a:endParaRPr lang="en-US" dirty="0"/>
          </a:p>
          <a:p>
            <a:r>
              <a:rPr lang="en-US" dirty="0"/>
              <a:t>Finland</a:t>
            </a:r>
          </a:p>
          <a:p>
            <a:endParaRPr lang="en-US" dirty="0"/>
          </a:p>
        </p:txBody>
      </p:sp>
      <p:sp>
        <p:nvSpPr>
          <p:cNvPr id="4" name="Content Placeholder 3">
            <a:extLst>
              <a:ext uri="{FF2B5EF4-FFF2-40B4-BE49-F238E27FC236}">
                <a16:creationId xmlns:a16="http://schemas.microsoft.com/office/drawing/2014/main" id="{ECA61876-9D8B-4280-9FD9-218C62D1F256}"/>
              </a:ext>
            </a:extLst>
          </p:cNvPr>
          <p:cNvSpPr>
            <a:spLocks noGrp="1"/>
          </p:cNvSpPr>
          <p:nvPr>
            <p:ph idx="13"/>
          </p:nvPr>
        </p:nvSpPr>
        <p:spPr>
          <a:xfrm>
            <a:off x="3237434" y="1996384"/>
            <a:ext cx="5142731" cy="3027196"/>
          </a:xfrm>
        </p:spPr>
        <p:txBody>
          <a:bodyPr>
            <a:normAutofit lnSpcReduction="10000"/>
          </a:bodyPr>
          <a:lstStyle/>
          <a:p>
            <a:r>
              <a:rPr lang="en-US" dirty="0"/>
              <a:t>Used to define, monitor, or evaluate gender equality policies </a:t>
            </a:r>
          </a:p>
          <a:p>
            <a:endParaRPr lang="en-US" dirty="0"/>
          </a:p>
          <a:p>
            <a:r>
              <a:rPr lang="en-US" dirty="0"/>
              <a:t>Care policies</a:t>
            </a:r>
          </a:p>
          <a:p>
            <a:endParaRPr lang="en-US" dirty="0"/>
          </a:p>
          <a:p>
            <a:r>
              <a:rPr lang="en-US" dirty="0"/>
              <a:t>Employment policies for women, child care centers</a:t>
            </a:r>
          </a:p>
          <a:p>
            <a:endParaRPr lang="en-US" dirty="0"/>
          </a:p>
          <a:p>
            <a:pPr lvl="0"/>
            <a:r>
              <a:rPr lang="en-US" dirty="0"/>
              <a:t>Employment projects for rural women, early retirement policies, child/family policies, media and cultural programs</a:t>
            </a:r>
          </a:p>
          <a:p>
            <a:endParaRPr lang="en-US" dirty="0"/>
          </a:p>
        </p:txBody>
      </p:sp>
      <p:sp>
        <p:nvSpPr>
          <p:cNvPr id="5" name="Rectangle 4"/>
          <p:cNvSpPr/>
          <p:nvPr/>
        </p:nvSpPr>
        <p:spPr>
          <a:xfrm>
            <a:off x="640206" y="1425003"/>
            <a:ext cx="6839423" cy="369332"/>
          </a:xfrm>
          <a:prstGeom prst="rect">
            <a:avLst/>
          </a:prstGeom>
          <a:solidFill>
            <a:schemeClr val="bg1"/>
          </a:solidFill>
        </p:spPr>
        <p:txBody>
          <a:bodyPr wrap="square">
            <a:spAutoFit/>
          </a:bodyPr>
          <a:lstStyle/>
          <a:p>
            <a:r>
              <a:rPr lang="en-US" b="1" dirty="0"/>
              <a:t>Direct policy effects:</a:t>
            </a:r>
          </a:p>
        </p:txBody>
      </p:sp>
    </p:spTree>
    <p:extLst>
      <p:ext uri="{BB962C8B-B14F-4D97-AF65-F5344CB8AC3E}">
        <p14:creationId xmlns:p14="http://schemas.microsoft.com/office/powerpoint/2010/main" val="171113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275A-9C00-4C5C-ADE2-DF982FF9A573}"/>
              </a:ext>
            </a:extLst>
          </p:cNvPr>
          <p:cNvSpPr>
            <a:spLocks noGrp="1"/>
          </p:cNvSpPr>
          <p:nvPr>
            <p:ph type="title"/>
          </p:nvPr>
        </p:nvSpPr>
        <p:spPr>
          <a:xfrm>
            <a:off x="614599" y="447042"/>
            <a:ext cx="8382496" cy="610703"/>
          </a:xfrm>
        </p:spPr>
        <p:txBody>
          <a:bodyPr>
            <a:normAutofit/>
          </a:bodyPr>
          <a:lstStyle/>
          <a:p>
            <a:r>
              <a:rPr lang="en-US" dirty="0"/>
              <a:t>Conclusions </a:t>
            </a:r>
          </a:p>
        </p:txBody>
      </p:sp>
      <p:sp>
        <p:nvSpPr>
          <p:cNvPr id="4" name="Content Placeholder 3">
            <a:extLst>
              <a:ext uri="{FF2B5EF4-FFF2-40B4-BE49-F238E27FC236}">
                <a16:creationId xmlns:a16="http://schemas.microsoft.com/office/drawing/2014/main" id="{ECA61876-9D8B-4280-9FD9-218C62D1F256}"/>
              </a:ext>
            </a:extLst>
          </p:cNvPr>
          <p:cNvSpPr>
            <a:spLocks noGrp="1"/>
          </p:cNvSpPr>
          <p:nvPr>
            <p:ph idx="13"/>
          </p:nvPr>
        </p:nvSpPr>
        <p:spPr>
          <a:xfrm>
            <a:off x="614599" y="1435244"/>
            <a:ext cx="7255238" cy="3027196"/>
          </a:xfrm>
          <a:solidFill>
            <a:schemeClr val="bg1"/>
          </a:solidFill>
        </p:spPr>
        <p:txBody>
          <a:bodyPr>
            <a:noAutofit/>
          </a:bodyPr>
          <a:lstStyle/>
          <a:p>
            <a:r>
              <a:rPr lang="en-US" dirty="0"/>
              <a:t>Unravelling the relationship between paid and unpaid work is crucial for economies: Time Use Data provides the missing link </a:t>
            </a:r>
          </a:p>
          <a:p>
            <a:endParaRPr lang="en-US" dirty="0"/>
          </a:p>
          <a:p>
            <a:r>
              <a:rPr lang="en-US" dirty="0"/>
              <a:t>Time Use Data has directly and indirectly impacted policy</a:t>
            </a:r>
          </a:p>
          <a:p>
            <a:pPr marL="0" indent="0">
              <a:buNone/>
            </a:pPr>
            <a:endParaRPr lang="en-US" dirty="0"/>
          </a:p>
          <a:p>
            <a:r>
              <a:rPr lang="en-US" dirty="0"/>
              <a:t>But, TU data remains underproduced and underutilized</a:t>
            </a:r>
          </a:p>
          <a:p>
            <a:endParaRPr lang="en-US" dirty="0"/>
          </a:p>
          <a:p>
            <a:r>
              <a:rPr lang="en-US" dirty="0"/>
              <a:t>There are a number of factors that mediate data uptake </a:t>
            </a:r>
          </a:p>
          <a:p>
            <a:endParaRPr lang="en-US" dirty="0"/>
          </a:p>
          <a:p>
            <a:r>
              <a:rPr lang="en-US" dirty="0"/>
              <a:t>Policy-makers and data producers must work together to produce relevant and useful information in their context</a:t>
            </a:r>
          </a:p>
          <a:p>
            <a:endParaRPr lang="en-US" dirty="0"/>
          </a:p>
        </p:txBody>
      </p:sp>
    </p:spTree>
    <p:extLst>
      <p:ext uri="{BB962C8B-B14F-4D97-AF65-F5344CB8AC3E}">
        <p14:creationId xmlns:p14="http://schemas.microsoft.com/office/powerpoint/2010/main" val="295919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3"/>
          </p:nvPr>
        </p:nvSpPr>
        <p:spPr>
          <a:xfrm>
            <a:off x="3100564" y="1505465"/>
            <a:ext cx="6164157" cy="3141497"/>
          </a:xfrm>
        </p:spPr>
        <p:txBody>
          <a:bodyPr>
            <a:normAutofit/>
          </a:bodyPr>
          <a:lstStyle/>
          <a:p>
            <a:pPr marL="0" indent="0">
              <a:buNone/>
            </a:pPr>
            <a:r>
              <a:rPr lang="en-US" sz="2000" b="1" dirty="0">
                <a:solidFill>
                  <a:srgbClr val="F06422"/>
                </a:solidFill>
                <a:latin typeface="+mj-lt"/>
                <a:cs typeface="Calibri Light" panose="020F0302020204030204" pitchFamily="34" charset="0"/>
              </a:rPr>
              <a:t>Volume I: A Methodology and Policy Review of How Time Use Surveys Measure Unpaid Work</a:t>
            </a:r>
            <a:br>
              <a:rPr lang="en-US" b="1" dirty="0">
                <a:latin typeface="+mj-lt"/>
              </a:rPr>
            </a:br>
            <a:r>
              <a:rPr lang="en-US" sz="300" b="1" dirty="0">
                <a:latin typeface="+mj-lt"/>
              </a:rPr>
              <a:t> </a:t>
            </a:r>
            <a:br>
              <a:rPr lang="en-US" sz="1600" dirty="0">
                <a:latin typeface="+mj-lt"/>
              </a:rPr>
            </a:br>
            <a:r>
              <a:rPr lang="en-US" sz="1400" dirty="0">
                <a:solidFill>
                  <a:schemeClr val="tx1">
                    <a:lumMod val="85000"/>
                    <a:lumOff val="15000"/>
                  </a:schemeClr>
                </a:solidFill>
                <a:latin typeface="+mj-lt"/>
                <a:cs typeface="Calibri Light" panose="020F0302020204030204" pitchFamily="34" charset="0"/>
              </a:rPr>
              <a:t>Written by Mayra Buvinic and Elizabeth M. King</a:t>
            </a:r>
            <a:br>
              <a:rPr lang="en-US" sz="1400" dirty="0">
                <a:solidFill>
                  <a:schemeClr val="tx1">
                    <a:lumMod val="85000"/>
                    <a:lumOff val="15000"/>
                  </a:schemeClr>
                </a:solidFill>
                <a:latin typeface="+mj-lt"/>
                <a:cs typeface="Calibri Light" panose="020F0302020204030204" pitchFamily="34" charset="0"/>
              </a:rPr>
            </a:br>
            <a:endParaRPr lang="en-US" sz="300" dirty="0">
              <a:solidFill>
                <a:schemeClr val="tx1">
                  <a:lumMod val="85000"/>
                  <a:lumOff val="15000"/>
                </a:schemeClr>
              </a:solidFill>
              <a:latin typeface="+mj-lt"/>
              <a:cs typeface="Calibri Light" panose="020F0302020204030204" pitchFamily="34" charset="0"/>
            </a:endParaRPr>
          </a:p>
          <a:p>
            <a:pPr lvl="1">
              <a:buFont typeface="Arial" panose="020B0604020202020204" pitchFamily="34" charset="0"/>
              <a:buChar char="•"/>
            </a:pPr>
            <a:r>
              <a:rPr lang="en-US" sz="1500" dirty="0">
                <a:solidFill>
                  <a:schemeClr val="tx1">
                    <a:lumMod val="85000"/>
                    <a:lumOff val="15000"/>
                  </a:schemeClr>
                </a:solidFill>
                <a:latin typeface="+mj-lt"/>
                <a:cs typeface="Calibri Light" panose="020F0302020204030204" pitchFamily="34" charset="0"/>
              </a:rPr>
              <a:t> Featuring an inventory of </a:t>
            </a:r>
            <a:r>
              <a:rPr lang="en-US" sz="1500" b="1" dirty="0">
                <a:solidFill>
                  <a:srgbClr val="4BAFA5"/>
                </a:solidFill>
                <a:latin typeface="+mj-lt"/>
                <a:cs typeface="Calibri Light" panose="020F0302020204030204" pitchFamily="34" charset="0"/>
              </a:rPr>
              <a:t>257</a:t>
            </a:r>
            <a:r>
              <a:rPr lang="en-US" sz="1500" b="1" dirty="0">
                <a:latin typeface="+mj-lt"/>
                <a:cs typeface="Calibri Light" panose="020F0302020204030204" pitchFamily="34" charset="0"/>
              </a:rPr>
              <a:t> </a:t>
            </a:r>
            <a:r>
              <a:rPr lang="en-US" sz="1500" dirty="0">
                <a:solidFill>
                  <a:schemeClr val="tx1">
                    <a:lumMod val="85000"/>
                    <a:lumOff val="15000"/>
                  </a:schemeClr>
                </a:solidFill>
                <a:latin typeface="+mj-lt"/>
                <a:cs typeface="Calibri Light" panose="020F0302020204030204" pitchFamily="34" charset="0"/>
              </a:rPr>
              <a:t>time use surveys across </a:t>
            </a:r>
            <a:r>
              <a:rPr lang="en-US" sz="1500" b="1" dirty="0">
                <a:solidFill>
                  <a:srgbClr val="4BAFA5"/>
                </a:solidFill>
                <a:latin typeface="+mj-lt"/>
                <a:cs typeface="Calibri Light" panose="020F0302020204030204" pitchFamily="34" charset="0"/>
              </a:rPr>
              <a:t>88</a:t>
            </a:r>
            <a:r>
              <a:rPr lang="en-US" sz="1500" b="1" dirty="0">
                <a:latin typeface="+mj-lt"/>
                <a:cs typeface="Calibri Light" panose="020F0302020204030204" pitchFamily="34" charset="0"/>
              </a:rPr>
              <a:t> </a:t>
            </a:r>
            <a:r>
              <a:rPr lang="en-US" sz="1500" dirty="0">
                <a:solidFill>
                  <a:schemeClr val="tx1">
                    <a:lumMod val="85000"/>
                    <a:lumOff val="15000"/>
                  </a:schemeClr>
                </a:solidFill>
                <a:latin typeface="+mj-lt"/>
                <a:cs typeface="Calibri Light" panose="020F0302020204030204" pitchFamily="34" charset="0"/>
              </a:rPr>
              <a:t>countries</a:t>
            </a:r>
            <a:br>
              <a:rPr lang="en-US" sz="1500" dirty="0">
                <a:latin typeface="+mj-lt"/>
                <a:cs typeface="Calibri Light" panose="020F0302020204030204" pitchFamily="34" charset="0"/>
              </a:rPr>
            </a:br>
            <a:endParaRPr lang="en-US" sz="1500" dirty="0">
              <a:latin typeface="+mj-lt"/>
              <a:cs typeface="Calibri Light" panose="020F0302020204030204" pitchFamily="34" charset="0"/>
            </a:endParaRPr>
          </a:p>
          <a:p>
            <a:pPr marL="0" indent="-27432">
              <a:buNone/>
            </a:pPr>
            <a:r>
              <a:rPr lang="en-US" sz="2000" b="1" dirty="0">
                <a:solidFill>
                  <a:srgbClr val="F06422"/>
                </a:solidFill>
                <a:latin typeface="+mj-lt"/>
                <a:cs typeface="Calibri Light" panose="020F0302020204030204" pitchFamily="34" charset="0"/>
              </a:rPr>
              <a:t>Volume II: Country Case Studies</a:t>
            </a:r>
            <a:br>
              <a:rPr lang="en-US" sz="1400" dirty="0">
                <a:solidFill>
                  <a:schemeClr val="tx1">
                    <a:lumMod val="85000"/>
                    <a:lumOff val="15000"/>
                  </a:schemeClr>
                </a:solidFill>
                <a:latin typeface="+mj-lt"/>
                <a:cs typeface="Calibri Light" panose="020F0302020204030204" pitchFamily="34" charset="0"/>
              </a:rPr>
            </a:br>
            <a:endParaRPr lang="en-US" sz="300" dirty="0">
              <a:solidFill>
                <a:schemeClr val="tx1">
                  <a:lumMod val="85000"/>
                  <a:lumOff val="15000"/>
                </a:schemeClr>
              </a:solidFill>
              <a:latin typeface="+mj-lt"/>
              <a:cs typeface="Calibri Light" panose="020F0302020204030204" pitchFamily="34" charset="0"/>
            </a:endParaRPr>
          </a:p>
          <a:p>
            <a:pPr lvl="1">
              <a:buFont typeface="Arial" panose="020B0604020202020204" pitchFamily="34" charset="0"/>
              <a:buChar char="•"/>
            </a:pPr>
            <a:r>
              <a:rPr lang="en-US" sz="1500" dirty="0">
                <a:latin typeface="+mj-lt"/>
                <a:cs typeface="Calibri Light" panose="020F0302020204030204" pitchFamily="34" charset="0"/>
              </a:rPr>
              <a:t>Includes</a:t>
            </a:r>
            <a:r>
              <a:rPr lang="en-US" sz="1500" b="1" dirty="0">
                <a:solidFill>
                  <a:srgbClr val="4BAFA5"/>
                </a:solidFill>
                <a:latin typeface="+mj-lt"/>
                <a:cs typeface="Calibri Light" panose="020F0302020204030204" pitchFamily="34" charset="0"/>
              </a:rPr>
              <a:t> 18</a:t>
            </a:r>
            <a:r>
              <a:rPr lang="en-US" sz="1500" dirty="0">
                <a:latin typeface="+mj-lt"/>
                <a:cs typeface="Calibri Light" panose="020F0302020204030204" pitchFamily="34" charset="0"/>
              </a:rPr>
              <a:t> </a:t>
            </a:r>
            <a:r>
              <a:rPr lang="en-US" sz="1500" dirty="0">
                <a:solidFill>
                  <a:schemeClr val="tx1">
                    <a:lumMod val="85000"/>
                    <a:lumOff val="15000"/>
                  </a:schemeClr>
                </a:solidFill>
                <a:latin typeface="+mj-lt"/>
                <a:cs typeface="Calibri Light" panose="020F0302020204030204" pitchFamily="34" charset="0"/>
              </a:rPr>
              <a:t>country case studies on the data-to-policy link of </a:t>
            </a:r>
            <a:br>
              <a:rPr lang="en-US" sz="1500" dirty="0">
                <a:solidFill>
                  <a:schemeClr val="tx1">
                    <a:lumMod val="85000"/>
                    <a:lumOff val="15000"/>
                  </a:schemeClr>
                </a:solidFill>
                <a:latin typeface="+mj-lt"/>
                <a:cs typeface="Calibri Light" panose="020F0302020204030204" pitchFamily="34" charset="0"/>
              </a:rPr>
            </a:br>
            <a:r>
              <a:rPr lang="en-US" sz="1500" dirty="0">
                <a:solidFill>
                  <a:schemeClr val="tx1">
                    <a:lumMod val="85000"/>
                    <a:lumOff val="15000"/>
                  </a:schemeClr>
                </a:solidFill>
                <a:latin typeface="+mj-lt"/>
                <a:cs typeface="Calibri Light" panose="020F0302020204030204" pitchFamily="34" charset="0"/>
              </a:rPr>
              <a:t>time use surveys</a:t>
            </a:r>
          </a:p>
        </p:txBody>
      </p:sp>
      <p:graphicFrame>
        <p:nvGraphicFramePr>
          <p:cNvPr id="11" name="Table 10">
            <a:extLst>
              <a:ext uri="{FF2B5EF4-FFF2-40B4-BE49-F238E27FC236}">
                <a16:creationId xmlns:a16="http://schemas.microsoft.com/office/drawing/2014/main" id="{7B02E145-B90E-4127-A358-54DE83CD70C0}"/>
              </a:ext>
            </a:extLst>
          </p:cNvPr>
          <p:cNvGraphicFramePr>
            <a:graphicFrameLocks noGrp="1"/>
          </p:cNvGraphicFramePr>
          <p:nvPr>
            <p:extLst>
              <p:ext uri="{D42A27DB-BD31-4B8C-83A1-F6EECF244321}">
                <p14:modId xmlns:p14="http://schemas.microsoft.com/office/powerpoint/2010/main" val="3823671794"/>
              </p:ext>
            </p:extLst>
          </p:nvPr>
        </p:nvGraphicFramePr>
        <p:xfrm>
          <a:off x="449253" y="1836919"/>
          <a:ext cx="2112515" cy="2569329"/>
        </p:xfrm>
        <a:graphic>
          <a:graphicData uri="http://schemas.openxmlformats.org/drawingml/2006/table">
            <a:tbl>
              <a:tblPr firstRow="1" bandRow="1">
                <a:tableStyleId>{2D5ABB26-0587-4C30-8999-92F81FD0307C}</a:tableStyleId>
              </a:tblPr>
              <a:tblGrid>
                <a:gridCol w="959398">
                  <a:extLst>
                    <a:ext uri="{9D8B030D-6E8A-4147-A177-3AD203B41FA5}">
                      <a16:colId xmlns:a16="http://schemas.microsoft.com/office/drawing/2014/main" val="795524392"/>
                    </a:ext>
                  </a:extLst>
                </a:gridCol>
                <a:gridCol w="1153117">
                  <a:extLst>
                    <a:ext uri="{9D8B030D-6E8A-4147-A177-3AD203B41FA5}">
                      <a16:colId xmlns:a16="http://schemas.microsoft.com/office/drawing/2014/main" val="2751453132"/>
                    </a:ext>
                  </a:extLst>
                </a:gridCol>
              </a:tblGrid>
              <a:tr h="285481">
                <a:tc>
                  <a:txBody>
                    <a:bodyPr/>
                    <a:lstStyle/>
                    <a:p>
                      <a:r>
                        <a:rPr lang="en-US" sz="1300" dirty="0">
                          <a:solidFill>
                            <a:schemeClr val="tx1">
                              <a:lumMod val="75000"/>
                              <a:lumOff val="25000"/>
                            </a:schemeClr>
                          </a:solidFill>
                          <a:latin typeface="+mj-lt"/>
                          <a:cs typeface="Calibri Light" panose="020F0302020204030204" pitchFamily="34" charset="0"/>
                        </a:rPr>
                        <a:t>Albania</a:t>
                      </a:r>
                      <a:endParaRPr lang="en-US" sz="1300" b="0" dirty="0">
                        <a:solidFill>
                          <a:schemeClr val="tx1">
                            <a:lumMod val="75000"/>
                            <a:lumOff val="25000"/>
                          </a:schemeClr>
                        </a:solidFill>
                        <a:latin typeface="+mj-lt"/>
                        <a:cs typeface="Calibri Light" panose="020F0302020204030204" pitchFamily="34" charset="0"/>
                      </a:endParaRPr>
                    </a:p>
                  </a:txBody>
                  <a:tcPr marL="83232" marR="83232" marT="41616" marB="416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chemeClr val="tx1">
                              <a:lumMod val="75000"/>
                              <a:lumOff val="25000"/>
                            </a:schemeClr>
                          </a:solidFill>
                          <a:latin typeface="+mj-lt"/>
                          <a:cs typeface="Calibri Light" panose="020F0302020204030204" pitchFamily="34" charset="0"/>
                        </a:rPr>
                        <a:t>Kazakhstan</a:t>
                      </a:r>
                    </a:p>
                  </a:txBody>
                  <a:tcPr marL="83232" marR="83232" marT="41616" marB="41616"/>
                </a:tc>
                <a:extLst>
                  <a:ext uri="{0D108BD9-81ED-4DB2-BD59-A6C34878D82A}">
                    <a16:rowId xmlns:a16="http://schemas.microsoft.com/office/drawing/2014/main" val="3318676773"/>
                  </a:ext>
                </a:extLst>
              </a:tr>
              <a:tr h="285481">
                <a:tc>
                  <a:txBody>
                    <a:bodyPr/>
                    <a:lstStyle/>
                    <a:p>
                      <a:r>
                        <a:rPr lang="en-US" sz="1300" dirty="0">
                          <a:solidFill>
                            <a:schemeClr val="tx1">
                              <a:lumMod val="75000"/>
                              <a:lumOff val="25000"/>
                            </a:schemeClr>
                          </a:solidFill>
                          <a:latin typeface="+mj-lt"/>
                          <a:cs typeface="Calibri Light" panose="020F0302020204030204" pitchFamily="34" charset="0"/>
                        </a:rPr>
                        <a:t>Cambodia</a:t>
                      </a:r>
                    </a:p>
                  </a:txBody>
                  <a:tcPr marL="83232" marR="83232" marT="41616" marB="41616"/>
                </a:tc>
                <a:tc>
                  <a:txBody>
                    <a:bodyPr/>
                    <a:lstStyle/>
                    <a:p>
                      <a:r>
                        <a:rPr lang="en-US" sz="1300" dirty="0">
                          <a:solidFill>
                            <a:schemeClr val="tx1">
                              <a:lumMod val="75000"/>
                              <a:lumOff val="25000"/>
                            </a:schemeClr>
                          </a:solidFill>
                          <a:latin typeface="+mj-lt"/>
                          <a:cs typeface="Calibri Light" panose="020F0302020204030204" pitchFamily="34" charset="0"/>
                        </a:rPr>
                        <a:t>Mexico</a:t>
                      </a:r>
                    </a:p>
                  </a:txBody>
                  <a:tcPr marL="83232" marR="83232" marT="41616" marB="41616"/>
                </a:tc>
                <a:extLst>
                  <a:ext uri="{0D108BD9-81ED-4DB2-BD59-A6C34878D82A}">
                    <a16:rowId xmlns:a16="http://schemas.microsoft.com/office/drawing/2014/main" val="1642376846"/>
                  </a:ext>
                </a:extLst>
              </a:tr>
              <a:tr h="285481">
                <a:tc>
                  <a:txBody>
                    <a:bodyPr/>
                    <a:lstStyle/>
                    <a:p>
                      <a:r>
                        <a:rPr lang="en-US" sz="1300" dirty="0">
                          <a:solidFill>
                            <a:schemeClr val="tx1">
                              <a:lumMod val="75000"/>
                              <a:lumOff val="25000"/>
                            </a:schemeClr>
                          </a:solidFill>
                          <a:latin typeface="+mj-lt"/>
                          <a:cs typeface="Calibri Light" panose="020F0302020204030204" pitchFamily="34" charset="0"/>
                        </a:rPr>
                        <a:t>Chile</a:t>
                      </a:r>
                    </a:p>
                  </a:txBody>
                  <a:tcPr marL="83232" marR="83232" marT="41616" marB="41616"/>
                </a:tc>
                <a:tc>
                  <a:txBody>
                    <a:bodyPr/>
                    <a:lstStyle/>
                    <a:p>
                      <a:r>
                        <a:rPr lang="en-US" sz="1300" dirty="0">
                          <a:solidFill>
                            <a:schemeClr val="tx1">
                              <a:lumMod val="75000"/>
                              <a:lumOff val="25000"/>
                            </a:schemeClr>
                          </a:solidFill>
                          <a:latin typeface="+mj-lt"/>
                          <a:cs typeface="Calibri Light" panose="020F0302020204030204" pitchFamily="34" charset="0"/>
                        </a:rPr>
                        <a:t>Moldova</a:t>
                      </a:r>
                    </a:p>
                  </a:txBody>
                  <a:tcPr marL="83232" marR="83232" marT="41616" marB="41616"/>
                </a:tc>
                <a:extLst>
                  <a:ext uri="{0D108BD9-81ED-4DB2-BD59-A6C34878D82A}">
                    <a16:rowId xmlns:a16="http://schemas.microsoft.com/office/drawing/2014/main" val="387064159"/>
                  </a:ext>
                </a:extLst>
              </a:tr>
              <a:tr h="285481">
                <a:tc>
                  <a:txBody>
                    <a:bodyPr/>
                    <a:lstStyle/>
                    <a:p>
                      <a:r>
                        <a:rPr lang="en-US" sz="1300" dirty="0">
                          <a:solidFill>
                            <a:schemeClr val="tx1">
                              <a:lumMod val="75000"/>
                              <a:lumOff val="25000"/>
                            </a:schemeClr>
                          </a:solidFill>
                          <a:latin typeface="+mj-lt"/>
                          <a:cs typeface="Calibri Light" panose="020F0302020204030204" pitchFamily="34" charset="0"/>
                        </a:rPr>
                        <a:t>Colombia</a:t>
                      </a:r>
                    </a:p>
                  </a:txBody>
                  <a:tcPr marL="83232" marR="83232" marT="41616" marB="41616"/>
                </a:tc>
                <a:tc>
                  <a:txBody>
                    <a:bodyPr/>
                    <a:lstStyle/>
                    <a:p>
                      <a:r>
                        <a:rPr lang="en-US" sz="1300" dirty="0">
                          <a:solidFill>
                            <a:schemeClr val="tx1">
                              <a:lumMod val="75000"/>
                              <a:lumOff val="25000"/>
                            </a:schemeClr>
                          </a:solidFill>
                          <a:latin typeface="+mj-lt"/>
                          <a:cs typeface="Calibri Light" panose="020F0302020204030204" pitchFamily="34" charset="0"/>
                        </a:rPr>
                        <a:t>Mongolia</a:t>
                      </a:r>
                    </a:p>
                  </a:txBody>
                  <a:tcPr marL="83232" marR="83232" marT="41616" marB="41616"/>
                </a:tc>
                <a:extLst>
                  <a:ext uri="{0D108BD9-81ED-4DB2-BD59-A6C34878D82A}">
                    <a16:rowId xmlns:a16="http://schemas.microsoft.com/office/drawing/2014/main" val="2574749448"/>
                  </a:ext>
                </a:extLst>
              </a:tr>
              <a:tr h="285481">
                <a:tc>
                  <a:txBody>
                    <a:bodyPr/>
                    <a:lstStyle/>
                    <a:p>
                      <a:r>
                        <a:rPr lang="en-US" sz="1300" dirty="0">
                          <a:solidFill>
                            <a:schemeClr val="tx1">
                              <a:lumMod val="75000"/>
                              <a:lumOff val="25000"/>
                            </a:schemeClr>
                          </a:solidFill>
                          <a:latin typeface="+mj-lt"/>
                          <a:cs typeface="Calibri Light" panose="020F0302020204030204" pitchFamily="34" charset="0"/>
                        </a:rPr>
                        <a:t>Egypt</a:t>
                      </a:r>
                    </a:p>
                  </a:txBody>
                  <a:tcPr marL="83232" marR="83232" marT="41616" marB="41616"/>
                </a:tc>
                <a:tc>
                  <a:txBody>
                    <a:bodyPr/>
                    <a:lstStyle/>
                    <a:p>
                      <a:r>
                        <a:rPr lang="en-US" sz="1300" dirty="0">
                          <a:solidFill>
                            <a:schemeClr val="tx1">
                              <a:lumMod val="75000"/>
                              <a:lumOff val="25000"/>
                            </a:schemeClr>
                          </a:solidFill>
                          <a:latin typeface="+mj-lt"/>
                          <a:cs typeface="Calibri Light" panose="020F0302020204030204" pitchFamily="34" charset="0"/>
                        </a:rPr>
                        <a:t>South Africa</a:t>
                      </a:r>
                      <a:endParaRPr lang="en-US" sz="1300" b="0" dirty="0">
                        <a:solidFill>
                          <a:schemeClr val="tx1">
                            <a:lumMod val="75000"/>
                            <a:lumOff val="25000"/>
                          </a:schemeClr>
                        </a:solidFill>
                        <a:latin typeface="+mj-lt"/>
                        <a:cs typeface="Calibri Light" panose="020F0302020204030204" pitchFamily="34" charset="0"/>
                      </a:endParaRPr>
                    </a:p>
                  </a:txBody>
                  <a:tcPr marL="83232" marR="83232" marT="41616" marB="41616"/>
                </a:tc>
                <a:extLst>
                  <a:ext uri="{0D108BD9-81ED-4DB2-BD59-A6C34878D82A}">
                    <a16:rowId xmlns:a16="http://schemas.microsoft.com/office/drawing/2014/main" val="2297127152"/>
                  </a:ext>
                </a:extLst>
              </a:tr>
              <a:tr h="285481">
                <a:tc>
                  <a:txBody>
                    <a:bodyPr/>
                    <a:lstStyle/>
                    <a:p>
                      <a:r>
                        <a:rPr lang="en-US" sz="1300" dirty="0">
                          <a:solidFill>
                            <a:schemeClr val="tx1">
                              <a:lumMod val="75000"/>
                              <a:lumOff val="25000"/>
                            </a:schemeClr>
                          </a:solidFill>
                          <a:latin typeface="+mj-lt"/>
                          <a:cs typeface="Calibri Light" panose="020F0302020204030204" pitchFamily="34" charset="0"/>
                        </a:rPr>
                        <a:t>Ethiopia</a:t>
                      </a:r>
                    </a:p>
                  </a:txBody>
                  <a:tcPr marL="83232" marR="83232" marT="41616" marB="41616"/>
                </a:tc>
                <a:tc>
                  <a:txBody>
                    <a:bodyPr/>
                    <a:lstStyle/>
                    <a:p>
                      <a:r>
                        <a:rPr lang="en-US" sz="1300" dirty="0">
                          <a:solidFill>
                            <a:schemeClr val="tx1">
                              <a:lumMod val="75000"/>
                              <a:lumOff val="25000"/>
                            </a:schemeClr>
                          </a:solidFill>
                          <a:latin typeface="+mj-lt"/>
                          <a:cs typeface="Calibri Light" panose="020F0302020204030204" pitchFamily="34" charset="0"/>
                        </a:rPr>
                        <a:t>South Korea</a:t>
                      </a:r>
                    </a:p>
                  </a:txBody>
                  <a:tcPr marL="83232" marR="83232" marT="41616" marB="41616"/>
                </a:tc>
                <a:extLst>
                  <a:ext uri="{0D108BD9-81ED-4DB2-BD59-A6C34878D82A}">
                    <a16:rowId xmlns:a16="http://schemas.microsoft.com/office/drawing/2014/main" val="1349937218"/>
                  </a:ext>
                </a:extLst>
              </a:tr>
              <a:tr h="285481">
                <a:tc>
                  <a:txBody>
                    <a:bodyPr/>
                    <a:lstStyle/>
                    <a:p>
                      <a:r>
                        <a:rPr lang="en-US" sz="1300" dirty="0">
                          <a:solidFill>
                            <a:schemeClr val="tx1">
                              <a:lumMod val="75000"/>
                              <a:lumOff val="25000"/>
                            </a:schemeClr>
                          </a:solidFill>
                          <a:latin typeface="+mj-lt"/>
                          <a:cs typeface="Calibri Light" panose="020F0302020204030204" pitchFamily="34" charset="0"/>
                        </a:rPr>
                        <a:t>Finland</a:t>
                      </a:r>
                      <a:endParaRPr lang="en-US" sz="1300" b="0" dirty="0">
                        <a:solidFill>
                          <a:schemeClr val="tx1">
                            <a:lumMod val="75000"/>
                            <a:lumOff val="25000"/>
                          </a:schemeClr>
                        </a:solidFill>
                        <a:latin typeface="+mj-lt"/>
                        <a:cs typeface="Calibri Light" panose="020F0302020204030204" pitchFamily="34" charset="0"/>
                      </a:endParaRPr>
                    </a:p>
                  </a:txBody>
                  <a:tcPr marL="83232" marR="83232" marT="41616" marB="41616"/>
                </a:tc>
                <a:tc>
                  <a:txBody>
                    <a:bodyPr/>
                    <a:lstStyle/>
                    <a:p>
                      <a:r>
                        <a:rPr lang="en-US" sz="1300" dirty="0">
                          <a:solidFill>
                            <a:schemeClr val="tx1">
                              <a:lumMod val="75000"/>
                              <a:lumOff val="25000"/>
                            </a:schemeClr>
                          </a:solidFill>
                          <a:latin typeface="+mj-lt"/>
                          <a:cs typeface="Calibri Light" panose="020F0302020204030204" pitchFamily="34" charset="0"/>
                        </a:rPr>
                        <a:t>Thailand</a:t>
                      </a:r>
                    </a:p>
                  </a:txBody>
                  <a:tcPr marL="83232" marR="83232" marT="41616" marB="41616"/>
                </a:tc>
                <a:extLst>
                  <a:ext uri="{0D108BD9-81ED-4DB2-BD59-A6C34878D82A}">
                    <a16:rowId xmlns:a16="http://schemas.microsoft.com/office/drawing/2014/main" val="4230810154"/>
                  </a:ext>
                </a:extLst>
              </a:tr>
              <a:tr h="285481">
                <a:tc>
                  <a:txBody>
                    <a:bodyPr/>
                    <a:lstStyle/>
                    <a:p>
                      <a:r>
                        <a:rPr lang="en-US" sz="1300" dirty="0">
                          <a:solidFill>
                            <a:schemeClr val="tx1">
                              <a:lumMod val="75000"/>
                              <a:lumOff val="25000"/>
                            </a:schemeClr>
                          </a:solidFill>
                          <a:latin typeface="+mj-lt"/>
                          <a:cs typeface="Calibri Light" panose="020F0302020204030204" pitchFamily="34" charset="0"/>
                        </a:rPr>
                        <a:t>Ghana</a:t>
                      </a:r>
                      <a:endParaRPr lang="en-US" sz="1300" b="0" dirty="0">
                        <a:solidFill>
                          <a:schemeClr val="tx1">
                            <a:lumMod val="75000"/>
                            <a:lumOff val="25000"/>
                          </a:schemeClr>
                        </a:solidFill>
                        <a:latin typeface="+mj-lt"/>
                        <a:cs typeface="Calibri Light" panose="020F0302020204030204" pitchFamily="34" charset="0"/>
                      </a:endParaRPr>
                    </a:p>
                  </a:txBody>
                  <a:tcPr marL="83232" marR="83232" marT="41616" marB="41616"/>
                </a:tc>
                <a:tc>
                  <a:txBody>
                    <a:bodyPr/>
                    <a:lstStyle/>
                    <a:p>
                      <a:r>
                        <a:rPr lang="en-US" sz="1300" dirty="0">
                          <a:solidFill>
                            <a:schemeClr val="tx1">
                              <a:lumMod val="75000"/>
                              <a:lumOff val="25000"/>
                            </a:schemeClr>
                          </a:solidFill>
                          <a:latin typeface="+mj-lt"/>
                          <a:cs typeface="Calibri Light" panose="020F0302020204030204" pitchFamily="34" charset="0"/>
                        </a:rPr>
                        <a:t>Tanzania</a:t>
                      </a:r>
                    </a:p>
                  </a:txBody>
                  <a:tcPr marL="83232" marR="83232" marT="41616" marB="41616"/>
                </a:tc>
                <a:extLst>
                  <a:ext uri="{0D108BD9-81ED-4DB2-BD59-A6C34878D82A}">
                    <a16:rowId xmlns:a16="http://schemas.microsoft.com/office/drawing/2014/main" val="1954969166"/>
                  </a:ext>
                </a:extLst>
              </a:tr>
              <a:tr h="285481">
                <a:tc>
                  <a:txBody>
                    <a:bodyPr/>
                    <a:lstStyle/>
                    <a:p>
                      <a:r>
                        <a:rPr lang="en-US" sz="1300" dirty="0">
                          <a:solidFill>
                            <a:schemeClr val="tx1">
                              <a:lumMod val="75000"/>
                              <a:lumOff val="25000"/>
                            </a:schemeClr>
                          </a:solidFill>
                          <a:latin typeface="+mj-lt"/>
                          <a:cs typeface="Calibri Light" panose="020F0302020204030204" pitchFamily="34" charset="0"/>
                        </a:rPr>
                        <a:t>India</a:t>
                      </a:r>
                    </a:p>
                  </a:txBody>
                  <a:tcPr marL="83232" marR="83232" marT="41616" marB="41616"/>
                </a:tc>
                <a:tc>
                  <a:txBody>
                    <a:bodyPr/>
                    <a:lstStyle/>
                    <a:p>
                      <a:r>
                        <a:rPr lang="en-US" sz="1300" dirty="0">
                          <a:solidFill>
                            <a:schemeClr val="tx1">
                              <a:lumMod val="75000"/>
                              <a:lumOff val="25000"/>
                            </a:schemeClr>
                          </a:solidFill>
                          <a:latin typeface="+mj-lt"/>
                          <a:cs typeface="Calibri Light" panose="020F0302020204030204" pitchFamily="34" charset="0"/>
                        </a:rPr>
                        <a:t>Uruguay</a:t>
                      </a:r>
                    </a:p>
                  </a:txBody>
                  <a:tcPr marL="83232" marR="83232" marT="41616" marB="41616"/>
                </a:tc>
                <a:extLst>
                  <a:ext uri="{0D108BD9-81ED-4DB2-BD59-A6C34878D82A}">
                    <a16:rowId xmlns:a16="http://schemas.microsoft.com/office/drawing/2014/main" val="328377091"/>
                  </a:ext>
                </a:extLst>
              </a:tr>
            </a:tbl>
          </a:graphicData>
        </a:graphic>
      </p:graphicFrame>
      <p:sp>
        <p:nvSpPr>
          <p:cNvPr id="12" name="TextBox 11">
            <a:extLst>
              <a:ext uri="{FF2B5EF4-FFF2-40B4-BE49-F238E27FC236}">
                <a16:creationId xmlns:a16="http://schemas.microsoft.com/office/drawing/2014/main" id="{E2FB53F6-DB32-4EA0-804E-522C88A2E434}"/>
              </a:ext>
            </a:extLst>
          </p:cNvPr>
          <p:cNvSpPr txBox="1"/>
          <p:nvPr/>
        </p:nvSpPr>
        <p:spPr>
          <a:xfrm>
            <a:off x="456637" y="1532965"/>
            <a:ext cx="2232212" cy="338554"/>
          </a:xfrm>
          <a:prstGeom prst="rect">
            <a:avLst/>
          </a:prstGeom>
          <a:noFill/>
        </p:spPr>
        <p:txBody>
          <a:bodyPr wrap="square" rtlCol="0">
            <a:spAutoFit/>
          </a:bodyPr>
          <a:lstStyle/>
          <a:p>
            <a:r>
              <a:rPr lang="en-US" sz="1600" b="1" dirty="0">
                <a:solidFill>
                  <a:srgbClr val="4BAFA5"/>
                </a:solidFill>
                <a:cs typeface="Calibri Light" panose="020F0302020204030204" pitchFamily="34" charset="0"/>
              </a:rPr>
              <a:t>Country Case Studies</a:t>
            </a:r>
            <a:endParaRPr lang="en-US" sz="1600" dirty="0"/>
          </a:p>
        </p:txBody>
      </p:sp>
      <p:sp>
        <p:nvSpPr>
          <p:cNvPr id="13" name="Title 4">
            <a:extLst>
              <a:ext uri="{FF2B5EF4-FFF2-40B4-BE49-F238E27FC236}">
                <a16:creationId xmlns:a16="http://schemas.microsoft.com/office/drawing/2014/main" id="{23B0AC5D-D1D2-45CA-9BA7-5AB7FAE9226A}"/>
              </a:ext>
            </a:extLst>
          </p:cNvPr>
          <p:cNvSpPr>
            <a:spLocks noGrp="1"/>
          </p:cNvSpPr>
          <p:nvPr>
            <p:ph type="title"/>
          </p:nvPr>
        </p:nvSpPr>
        <p:spPr>
          <a:xfrm>
            <a:off x="640205" y="297140"/>
            <a:ext cx="7816276" cy="610703"/>
          </a:xfrm>
        </p:spPr>
        <p:txBody>
          <a:bodyPr>
            <a:noAutofit/>
          </a:bodyPr>
          <a:lstStyle/>
          <a:p>
            <a:r>
              <a:rPr lang="en-US" dirty="0">
                <a:solidFill>
                  <a:schemeClr val="bg1"/>
                </a:solidFill>
              </a:rPr>
              <a:t>Data2X report: Invisible No More?</a:t>
            </a:r>
          </a:p>
        </p:txBody>
      </p:sp>
      <p:sp>
        <p:nvSpPr>
          <p:cNvPr id="2" name="TextBox 1">
            <a:extLst>
              <a:ext uri="{FF2B5EF4-FFF2-40B4-BE49-F238E27FC236}">
                <a16:creationId xmlns:a16="http://schemas.microsoft.com/office/drawing/2014/main" id="{4AF35590-E5F7-4855-B8F6-0FAEF9BAEF63}"/>
              </a:ext>
            </a:extLst>
          </p:cNvPr>
          <p:cNvSpPr txBox="1"/>
          <p:nvPr/>
        </p:nvSpPr>
        <p:spPr>
          <a:xfrm>
            <a:off x="1392865" y="4540925"/>
            <a:ext cx="6053995" cy="338554"/>
          </a:xfrm>
          <a:prstGeom prst="rect">
            <a:avLst/>
          </a:prstGeom>
          <a:noFill/>
        </p:spPr>
        <p:txBody>
          <a:bodyPr wrap="square" rtlCol="0">
            <a:spAutoFit/>
          </a:bodyPr>
          <a:lstStyle/>
          <a:p>
            <a:r>
              <a:rPr lang="en-US" sz="1600" dirty="0">
                <a:latin typeface="Calibri Light" panose="020F0302020204030204" pitchFamily="34" charset="0"/>
                <a:cs typeface="Calibri Light" panose="020F0302020204030204" pitchFamily="34" charset="0"/>
              </a:rPr>
              <a:t>Read the report and case studies at </a:t>
            </a:r>
            <a:r>
              <a:rPr lang="en-US" sz="1600" b="1" dirty="0">
                <a:solidFill>
                  <a:srgbClr val="F06422"/>
                </a:solidFill>
                <a:latin typeface="Calibri Light" panose="020F0302020204030204" pitchFamily="34" charset="0"/>
                <a:cs typeface="Calibri Light" panose="020F0302020204030204" pitchFamily="34" charset="0"/>
              </a:rPr>
              <a:t>www.data2x.org/time-use-report</a:t>
            </a:r>
          </a:p>
        </p:txBody>
      </p:sp>
    </p:spTree>
    <p:extLst>
      <p:ext uri="{BB962C8B-B14F-4D97-AF65-F5344CB8AC3E}">
        <p14:creationId xmlns:p14="http://schemas.microsoft.com/office/powerpoint/2010/main" val="277920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275A-9C00-4C5C-ADE2-DF982FF9A573}"/>
              </a:ext>
            </a:extLst>
          </p:cNvPr>
          <p:cNvSpPr>
            <a:spLocks noGrp="1"/>
          </p:cNvSpPr>
          <p:nvPr>
            <p:ph type="title"/>
          </p:nvPr>
        </p:nvSpPr>
        <p:spPr>
          <a:xfrm>
            <a:off x="640206" y="297140"/>
            <a:ext cx="8382496" cy="610703"/>
          </a:xfrm>
        </p:spPr>
        <p:txBody>
          <a:bodyPr>
            <a:normAutofit/>
          </a:bodyPr>
          <a:lstStyle/>
          <a:p>
            <a:r>
              <a:rPr lang="en-US" dirty="0"/>
              <a:t>Evidence of policy momentum: unpaid work</a:t>
            </a:r>
          </a:p>
        </p:txBody>
      </p:sp>
      <p:sp>
        <p:nvSpPr>
          <p:cNvPr id="3" name="Content Placeholder 2">
            <a:extLst>
              <a:ext uri="{FF2B5EF4-FFF2-40B4-BE49-F238E27FC236}">
                <a16:creationId xmlns:a16="http://schemas.microsoft.com/office/drawing/2014/main" id="{D1688D56-6C43-425D-8394-302D6C9FC3F4}"/>
              </a:ext>
            </a:extLst>
          </p:cNvPr>
          <p:cNvSpPr>
            <a:spLocks noGrp="1"/>
          </p:cNvSpPr>
          <p:nvPr>
            <p:ph idx="1"/>
          </p:nvPr>
        </p:nvSpPr>
        <p:spPr>
          <a:xfrm>
            <a:off x="640206" y="1660095"/>
            <a:ext cx="2275499" cy="3027196"/>
          </a:xfrm>
        </p:spPr>
        <p:txBody>
          <a:bodyPr/>
          <a:lstStyle/>
          <a:p>
            <a:r>
              <a:rPr lang="en-US" dirty="0"/>
              <a:t>Sustainable Development Goals</a:t>
            </a:r>
          </a:p>
          <a:p>
            <a:endParaRPr lang="en-US" dirty="0"/>
          </a:p>
          <a:p>
            <a:endParaRPr lang="en-US" dirty="0"/>
          </a:p>
          <a:p>
            <a:r>
              <a:rPr lang="en-US" dirty="0"/>
              <a:t>19</a:t>
            </a:r>
            <a:r>
              <a:rPr lang="en-US" baseline="30000" dirty="0"/>
              <a:t>th</a:t>
            </a:r>
            <a:r>
              <a:rPr lang="en-US" dirty="0"/>
              <a:t> International Conference of </a:t>
            </a:r>
            <a:r>
              <a:rPr lang="en-US" dirty="0" err="1"/>
              <a:t>Labour</a:t>
            </a:r>
            <a:r>
              <a:rPr lang="en-US" dirty="0"/>
              <a:t> Statisticians (ICLS 19)</a:t>
            </a:r>
          </a:p>
          <a:p>
            <a:endParaRPr lang="en-US" dirty="0"/>
          </a:p>
          <a:p>
            <a:endParaRPr lang="en-US" sz="500" dirty="0"/>
          </a:p>
          <a:p>
            <a:endParaRPr lang="en-US" sz="500" dirty="0"/>
          </a:p>
          <a:p>
            <a:endParaRPr lang="en-US" sz="500" dirty="0"/>
          </a:p>
          <a:p>
            <a:endParaRPr lang="en-US" sz="500" dirty="0"/>
          </a:p>
          <a:p>
            <a:r>
              <a:rPr lang="en-US" dirty="0"/>
              <a:t>ICATUS 2016</a:t>
            </a:r>
          </a:p>
        </p:txBody>
      </p:sp>
      <p:sp>
        <p:nvSpPr>
          <p:cNvPr id="4" name="Content Placeholder 3">
            <a:extLst>
              <a:ext uri="{FF2B5EF4-FFF2-40B4-BE49-F238E27FC236}">
                <a16:creationId xmlns:a16="http://schemas.microsoft.com/office/drawing/2014/main" id="{ECA61876-9D8B-4280-9FD9-218C62D1F256}"/>
              </a:ext>
            </a:extLst>
          </p:cNvPr>
          <p:cNvSpPr>
            <a:spLocks noGrp="1"/>
          </p:cNvSpPr>
          <p:nvPr>
            <p:ph idx="13"/>
          </p:nvPr>
        </p:nvSpPr>
        <p:spPr>
          <a:xfrm>
            <a:off x="3282404" y="1630115"/>
            <a:ext cx="5142731" cy="3027196"/>
          </a:xfrm>
        </p:spPr>
        <p:txBody>
          <a:bodyPr>
            <a:noAutofit/>
          </a:bodyPr>
          <a:lstStyle/>
          <a:p>
            <a:r>
              <a:rPr lang="en-US" sz="1600" dirty="0"/>
              <a:t>Indicator 5.4.1</a:t>
            </a:r>
          </a:p>
          <a:p>
            <a:endParaRPr lang="en-US" sz="1600" dirty="0"/>
          </a:p>
          <a:p>
            <a:pPr marL="0" indent="0">
              <a:buNone/>
            </a:pPr>
            <a:endParaRPr lang="en-US" sz="1600" dirty="0"/>
          </a:p>
          <a:p>
            <a:r>
              <a:rPr lang="en-US" sz="1600" dirty="0"/>
              <a:t>Broadened definition of work</a:t>
            </a:r>
          </a:p>
          <a:p>
            <a:r>
              <a:rPr lang="en-US" sz="1600" dirty="0"/>
              <a:t>Employment is counted only as work for “pay or profit” </a:t>
            </a:r>
            <a:r>
              <a:rPr lang="en-US" sz="1600" dirty="0">
                <a:sym typeface="Wingdings"/>
              </a:rPr>
              <a:t></a:t>
            </a:r>
          </a:p>
          <a:p>
            <a:endParaRPr lang="en-US" sz="1600" dirty="0">
              <a:sym typeface="Wingdings"/>
            </a:endParaRPr>
          </a:p>
          <a:p>
            <a:endParaRPr lang="en-US" sz="1600" dirty="0">
              <a:sym typeface="Wingdings"/>
            </a:endParaRPr>
          </a:p>
          <a:p>
            <a:r>
              <a:rPr lang="en-US" sz="1600" dirty="0"/>
              <a:t>Harmonizes activities with ICLS 19 </a:t>
            </a:r>
          </a:p>
          <a:p>
            <a:r>
              <a:rPr lang="en-US" sz="1600" dirty="0"/>
              <a:t>Helps ensure international comparability and quality of time use data</a:t>
            </a:r>
          </a:p>
        </p:txBody>
      </p:sp>
    </p:spTree>
    <p:extLst>
      <p:ext uri="{BB962C8B-B14F-4D97-AF65-F5344CB8AC3E}">
        <p14:creationId xmlns:p14="http://schemas.microsoft.com/office/powerpoint/2010/main" val="1525492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B3535BF-4456-45B6-92F5-D357E2F53349}"/>
              </a:ext>
            </a:extLst>
          </p:cNvPr>
          <p:cNvGraphicFramePr>
            <a:graphicFrameLocks/>
          </p:cNvGraphicFramePr>
          <p:nvPr>
            <p:extLst>
              <p:ext uri="{D42A27DB-BD31-4B8C-83A1-F6EECF244321}">
                <p14:modId xmlns:p14="http://schemas.microsoft.com/office/powerpoint/2010/main" val="1241422315"/>
              </p:ext>
            </p:extLst>
          </p:nvPr>
        </p:nvGraphicFramePr>
        <p:xfrm>
          <a:off x="2216631" y="174879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CFE9E3BA-6774-47DF-AC1F-0AFE3EB54303}"/>
              </a:ext>
            </a:extLst>
          </p:cNvPr>
          <p:cNvSpPr>
            <a:spLocks noGrp="1"/>
          </p:cNvSpPr>
          <p:nvPr>
            <p:ph type="title"/>
          </p:nvPr>
        </p:nvSpPr>
        <p:spPr>
          <a:xfrm>
            <a:off x="640206" y="297140"/>
            <a:ext cx="8308302" cy="787528"/>
          </a:xfrm>
        </p:spPr>
        <p:txBody>
          <a:bodyPr>
            <a:normAutofit fontScale="90000"/>
          </a:bodyPr>
          <a:lstStyle/>
          <a:p>
            <a:r>
              <a:rPr lang="en-US" dirty="0"/>
              <a:t>Global Female and Male </a:t>
            </a:r>
            <a:r>
              <a:rPr lang="en-US" dirty="0" err="1"/>
              <a:t>Labour</a:t>
            </a:r>
            <a:r>
              <a:rPr lang="en-US" dirty="0"/>
              <a:t> Force Participation Rate,  1990-2030</a:t>
            </a:r>
          </a:p>
        </p:txBody>
      </p:sp>
      <p:sp>
        <p:nvSpPr>
          <p:cNvPr id="4" name="TextBox 3">
            <a:extLst>
              <a:ext uri="{FF2B5EF4-FFF2-40B4-BE49-F238E27FC236}">
                <a16:creationId xmlns:a16="http://schemas.microsoft.com/office/drawing/2014/main" id="{81753559-FA90-441F-950E-F1BD23D9D276}"/>
              </a:ext>
            </a:extLst>
          </p:cNvPr>
          <p:cNvSpPr txBox="1"/>
          <p:nvPr/>
        </p:nvSpPr>
        <p:spPr>
          <a:xfrm>
            <a:off x="163960" y="4517215"/>
            <a:ext cx="3209859" cy="369332"/>
          </a:xfrm>
          <a:prstGeom prst="rect">
            <a:avLst/>
          </a:prstGeom>
          <a:noFill/>
        </p:spPr>
        <p:txBody>
          <a:bodyPr wrap="square" rtlCol="0">
            <a:spAutoFit/>
          </a:bodyPr>
          <a:lstStyle/>
          <a:p>
            <a:r>
              <a:rPr lang="en-US" dirty="0">
                <a:solidFill>
                  <a:schemeClr val="bg1">
                    <a:lumMod val="65000"/>
                  </a:schemeClr>
                </a:solidFill>
              </a:rPr>
              <a:t>Source: ILOSTAT Database</a:t>
            </a:r>
          </a:p>
        </p:txBody>
      </p:sp>
    </p:spTree>
    <p:extLst>
      <p:ext uri="{BB962C8B-B14F-4D97-AF65-F5344CB8AC3E}">
        <p14:creationId xmlns:p14="http://schemas.microsoft.com/office/powerpoint/2010/main" val="277027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275A-9C00-4C5C-ADE2-DF982FF9A573}"/>
              </a:ext>
            </a:extLst>
          </p:cNvPr>
          <p:cNvSpPr>
            <a:spLocks noGrp="1"/>
          </p:cNvSpPr>
          <p:nvPr>
            <p:ph type="title"/>
          </p:nvPr>
        </p:nvSpPr>
        <p:spPr>
          <a:xfrm>
            <a:off x="640206" y="297140"/>
            <a:ext cx="8382496" cy="610703"/>
          </a:xfrm>
        </p:spPr>
        <p:txBody>
          <a:bodyPr>
            <a:normAutofit fontScale="90000"/>
          </a:bodyPr>
          <a:lstStyle/>
          <a:p>
            <a:r>
              <a:rPr lang="en-US" dirty="0"/>
              <a:t>Advantages of Time Use Data for gender-sensitive policy </a:t>
            </a:r>
          </a:p>
        </p:txBody>
      </p:sp>
      <p:sp>
        <p:nvSpPr>
          <p:cNvPr id="3" name="Content Placeholder 2">
            <a:extLst>
              <a:ext uri="{FF2B5EF4-FFF2-40B4-BE49-F238E27FC236}">
                <a16:creationId xmlns:a16="http://schemas.microsoft.com/office/drawing/2014/main" id="{D1688D56-6C43-425D-8394-302D6C9FC3F4}"/>
              </a:ext>
            </a:extLst>
          </p:cNvPr>
          <p:cNvSpPr>
            <a:spLocks noGrp="1"/>
          </p:cNvSpPr>
          <p:nvPr>
            <p:ph idx="1"/>
          </p:nvPr>
        </p:nvSpPr>
        <p:spPr>
          <a:xfrm>
            <a:off x="640206" y="1630115"/>
            <a:ext cx="2275499" cy="3027196"/>
          </a:xfrm>
        </p:spPr>
        <p:txBody>
          <a:bodyPr>
            <a:normAutofit/>
          </a:bodyPr>
          <a:lstStyle/>
          <a:p>
            <a:r>
              <a:rPr lang="en-US" dirty="0"/>
              <a:t>Unpaid domestic and care work</a:t>
            </a:r>
          </a:p>
          <a:p>
            <a:endParaRPr lang="en-US" dirty="0"/>
          </a:p>
          <a:p>
            <a:endParaRPr lang="en-US" dirty="0"/>
          </a:p>
          <a:p>
            <a:r>
              <a:rPr lang="en-US" dirty="0"/>
              <a:t>Unpaid/ poorly captured market work</a:t>
            </a:r>
          </a:p>
          <a:p>
            <a:endParaRPr lang="en-US" dirty="0"/>
          </a:p>
          <a:p>
            <a:endParaRPr lang="en-US" dirty="0"/>
          </a:p>
          <a:p>
            <a:endParaRPr lang="en-US" dirty="0"/>
          </a:p>
          <a:p>
            <a:r>
              <a:rPr lang="en-US" dirty="0"/>
              <a:t>Simultaneous paid and unpaid activities can be difficult to capture </a:t>
            </a:r>
          </a:p>
        </p:txBody>
      </p:sp>
      <p:sp>
        <p:nvSpPr>
          <p:cNvPr id="4" name="Content Placeholder 3">
            <a:extLst>
              <a:ext uri="{FF2B5EF4-FFF2-40B4-BE49-F238E27FC236}">
                <a16:creationId xmlns:a16="http://schemas.microsoft.com/office/drawing/2014/main" id="{ECA61876-9D8B-4280-9FD9-218C62D1F256}"/>
              </a:ext>
            </a:extLst>
          </p:cNvPr>
          <p:cNvSpPr>
            <a:spLocks noGrp="1"/>
          </p:cNvSpPr>
          <p:nvPr>
            <p:ph idx="13"/>
          </p:nvPr>
        </p:nvSpPr>
        <p:spPr>
          <a:xfrm>
            <a:off x="3282404" y="1630115"/>
            <a:ext cx="5142731" cy="3027196"/>
          </a:xfrm>
        </p:spPr>
        <p:txBody>
          <a:bodyPr>
            <a:normAutofit/>
          </a:bodyPr>
          <a:lstStyle/>
          <a:p>
            <a:r>
              <a:rPr lang="en-US" dirty="0"/>
              <a:t>Time use surveys are currently the most appropriate way to measure unpaid work activities </a:t>
            </a:r>
          </a:p>
          <a:p>
            <a:endParaRPr lang="en-US" dirty="0"/>
          </a:p>
          <a:p>
            <a:r>
              <a:rPr lang="en-US" dirty="0"/>
              <a:t>Unpaid family workers</a:t>
            </a:r>
          </a:p>
          <a:p>
            <a:r>
              <a:rPr lang="en-US" dirty="0"/>
              <a:t>Casual, temporary, seasonal labor in agriculture and small informal enterprises</a:t>
            </a:r>
          </a:p>
          <a:p>
            <a:pPr marL="0" indent="0">
              <a:buNone/>
            </a:pPr>
            <a:endParaRPr lang="en-US" dirty="0"/>
          </a:p>
          <a:p>
            <a:r>
              <a:rPr lang="en-US" dirty="0"/>
              <a:t>Women often perform paid and unpaid activities simultaneously </a:t>
            </a:r>
          </a:p>
        </p:txBody>
      </p:sp>
    </p:spTree>
    <p:extLst>
      <p:ext uri="{BB962C8B-B14F-4D97-AF65-F5344CB8AC3E}">
        <p14:creationId xmlns:p14="http://schemas.microsoft.com/office/powerpoint/2010/main" val="351385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B038D-E5E7-46A9-A7A6-3CD405CD63F3}"/>
              </a:ext>
            </a:extLst>
          </p:cNvPr>
          <p:cNvSpPr>
            <a:spLocks noGrp="1"/>
          </p:cNvSpPr>
          <p:nvPr>
            <p:ph type="title"/>
          </p:nvPr>
        </p:nvSpPr>
        <p:spPr>
          <a:xfrm>
            <a:off x="640206" y="372090"/>
            <a:ext cx="7619374" cy="610703"/>
          </a:xfrm>
        </p:spPr>
        <p:txBody>
          <a:bodyPr>
            <a:normAutofit/>
          </a:bodyPr>
          <a:lstStyle/>
          <a:p>
            <a:r>
              <a:rPr lang="en-US" dirty="0"/>
              <a:t>Time use surveys conducted globally</a:t>
            </a:r>
          </a:p>
        </p:txBody>
      </p:sp>
      <p:pic>
        <p:nvPicPr>
          <p:cNvPr id="3" name="Picture 2"/>
          <p:cNvPicPr>
            <a:picLocks noChangeAspect="1"/>
          </p:cNvPicPr>
          <p:nvPr/>
        </p:nvPicPr>
        <p:blipFill rotWithShape="1">
          <a:blip r:embed="rId3"/>
          <a:srcRect t="-1" b="8022"/>
          <a:stretch/>
        </p:blipFill>
        <p:spPr>
          <a:xfrm>
            <a:off x="2368446" y="1142479"/>
            <a:ext cx="5030064" cy="3894216"/>
          </a:xfrm>
          <a:prstGeom prst="rect">
            <a:avLst/>
          </a:prstGeom>
        </p:spPr>
      </p:pic>
    </p:spTree>
    <p:extLst>
      <p:ext uri="{BB962C8B-B14F-4D97-AF65-F5344CB8AC3E}">
        <p14:creationId xmlns:p14="http://schemas.microsoft.com/office/powerpoint/2010/main" val="118911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275A-9C00-4C5C-ADE2-DF982FF9A573}"/>
              </a:ext>
            </a:extLst>
          </p:cNvPr>
          <p:cNvSpPr>
            <a:spLocks noGrp="1"/>
          </p:cNvSpPr>
          <p:nvPr>
            <p:ph type="title"/>
          </p:nvPr>
        </p:nvSpPr>
        <p:spPr>
          <a:xfrm>
            <a:off x="640206" y="312130"/>
            <a:ext cx="8382496" cy="610703"/>
          </a:xfrm>
        </p:spPr>
        <p:txBody>
          <a:bodyPr>
            <a:normAutofit fontScale="90000"/>
          </a:bodyPr>
          <a:lstStyle/>
          <a:p>
            <a:r>
              <a:rPr lang="en-US" dirty="0">
                <a:solidFill>
                  <a:schemeClr val="bg1"/>
                </a:solidFill>
              </a:rPr>
              <a:t>Time use surveys’ role in policymaking </a:t>
            </a:r>
            <a:r>
              <a:rPr lang="mr-IN" dirty="0">
                <a:solidFill>
                  <a:schemeClr val="bg1"/>
                </a:solidFill>
              </a:rPr>
              <a:t>–</a:t>
            </a:r>
            <a:r>
              <a:rPr lang="en-US" dirty="0">
                <a:solidFill>
                  <a:schemeClr val="bg1"/>
                </a:solidFill>
              </a:rPr>
              <a:t> country studies</a:t>
            </a:r>
            <a:endParaRPr lang="en-US" dirty="0"/>
          </a:p>
        </p:txBody>
      </p:sp>
      <p:pic>
        <p:nvPicPr>
          <p:cNvPr id="8" name="Picture 7"/>
          <p:cNvPicPr>
            <a:picLocks noChangeAspect="1"/>
          </p:cNvPicPr>
          <p:nvPr/>
        </p:nvPicPr>
        <p:blipFill>
          <a:blip r:embed="rId3"/>
          <a:stretch>
            <a:fillRect/>
          </a:stretch>
        </p:blipFill>
        <p:spPr>
          <a:xfrm>
            <a:off x="0" y="1678898"/>
            <a:ext cx="9144000" cy="2773181"/>
          </a:xfrm>
          <a:prstGeom prst="rect">
            <a:avLst/>
          </a:prstGeom>
          <a:solidFill>
            <a:schemeClr val="bg1"/>
          </a:solidFill>
        </p:spPr>
      </p:pic>
    </p:spTree>
    <p:extLst>
      <p:ext uri="{BB962C8B-B14F-4D97-AF65-F5344CB8AC3E}">
        <p14:creationId xmlns:p14="http://schemas.microsoft.com/office/powerpoint/2010/main" val="83390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0205" y="297140"/>
            <a:ext cx="7816276" cy="610703"/>
          </a:xfrm>
        </p:spPr>
        <p:txBody>
          <a:bodyPr>
            <a:noAutofit/>
          </a:bodyPr>
          <a:lstStyle/>
          <a:p>
            <a:r>
              <a:rPr lang="en-US" dirty="0">
                <a:solidFill>
                  <a:schemeClr val="bg1"/>
                </a:solidFill>
              </a:rPr>
              <a:t>Data to policy: chronological stages </a:t>
            </a:r>
          </a:p>
        </p:txBody>
      </p:sp>
      <p:pic>
        <p:nvPicPr>
          <p:cNvPr id="7" name="Picture 6">
            <a:extLst>
              <a:ext uri="{FF2B5EF4-FFF2-40B4-BE49-F238E27FC236}">
                <a16:creationId xmlns:a16="http://schemas.microsoft.com/office/drawing/2014/main" id="{F510ABAC-6BB7-46FB-A6B8-FD725A76C58B}"/>
              </a:ext>
            </a:extLst>
          </p:cNvPr>
          <p:cNvPicPr>
            <a:picLocks noChangeAspect="1"/>
          </p:cNvPicPr>
          <p:nvPr/>
        </p:nvPicPr>
        <p:blipFill rotWithShape="1">
          <a:blip r:embed="rId3"/>
          <a:srcRect l="55463" t="37176" r="5117" b="55289"/>
          <a:stretch/>
        </p:blipFill>
        <p:spPr>
          <a:xfrm>
            <a:off x="434625" y="2141958"/>
            <a:ext cx="8274749" cy="1522196"/>
          </a:xfrm>
          <a:prstGeom prst="rect">
            <a:avLst/>
          </a:prstGeom>
        </p:spPr>
      </p:pic>
      <p:sp>
        <p:nvSpPr>
          <p:cNvPr id="4" name="Rectangle 3"/>
          <p:cNvSpPr/>
          <p:nvPr/>
        </p:nvSpPr>
        <p:spPr>
          <a:xfrm>
            <a:off x="2738829" y="1604885"/>
            <a:ext cx="3167296" cy="369332"/>
          </a:xfrm>
          <a:prstGeom prst="rect">
            <a:avLst/>
          </a:prstGeom>
          <a:solidFill>
            <a:schemeClr val="bg1"/>
          </a:solidFill>
        </p:spPr>
        <p:txBody>
          <a:bodyPr wrap="square">
            <a:spAutoFit/>
          </a:bodyPr>
          <a:lstStyle/>
          <a:p>
            <a:r>
              <a:rPr lang="en-US" b="1"/>
              <a:t>Across 18 country </a:t>
            </a:r>
            <a:r>
              <a:rPr lang="en-US" b="1" dirty="0"/>
              <a:t>case studies:</a:t>
            </a:r>
          </a:p>
        </p:txBody>
      </p:sp>
    </p:spTree>
    <p:extLst>
      <p:ext uri="{BB962C8B-B14F-4D97-AF65-F5344CB8AC3E}">
        <p14:creationId xmlns:p14="http://schemas.microsoft.com/office/powerpoint/2010/main" val="167559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0204" y="372090"/>
            <a:ext cx="8368885" cy="610703"/>
          </a:xfrm>
        </p:spPr>
        <p:txBody>
          <a:bodyPr>
            <a:noAutofit/>
          </a:bodyPr>
          <a:lstStyle/>
          <a:p>
            <a:r>
              <a:rPr lang="en-US" dirty="0">
                <a:solidFill>
                  <a:schemeClr val="bg1"/>
                </a:solidFill>
              </a:rPr>
              <a:t>What has helped foster </a:t>
            </a:r>
            <a:r>
              <a:rPr lang="en-US">
                <a:solidFill>
                  <a:schemeClr val="bg1"/>
                </a:solidFill>
              </a:rPr>
              <a:t>the data-to-policy </a:t>
            </a:r>
            <a:r>
              <a:rPr lang="en-US" dirty="0">
                <a:solidFill>
                  <a:schemeClr val="bg1"/>
                </a:solidFill>
              </a:rPr>
              <a:t>link?</a:t>
            </a:r>
          </a:p>
        </p:txBody>
      </p:sp>
      <p:sp>
        <p:nvSpPr>
          <p:cNvPr id="3" name="Rectangle 2"/>
          <p:cNvSpPr/>
          <p:nvPr/>
        </p:nvSpPr>
        <p:spPr>
          <a:xfrm>
            <a:off x="350083" y="3049977"/>
            <a:ext cx="5271228" cy="369332"/>
          </a:xfrm>
          <a:prstGeom prst="rect">
            <a:avLst/>
          </a:prstGeom>
        </p:spPr>
        <p:txBody>
          <a:bodyPr wrap="square">
            <a:spAutoFit/>
          </a:bodyPr>
          <a:lstStyle/>
          <a:p>
            <a:r>
              <a:rPr lang="en-US" dirty="0"/>
              <a:t>Demand-driven data is more successful</a:t>
            </a:r>
          </a:p>
        </p:txBody>
      </p:sp>
      <p:cxnSp>
        <p:nvCxnSpPr>
          <p:cNvPr id="8" name="Straight Arrow Connector 7"/>
          <p:cNvCxnSpPr/>
          <p:nvPr/>
        </p:nvCxnSpPr>
        <p:spPr>
          <a:xfrm>
            <a:off x="1564941" y="2488368"/>
            <a:ext cx="0" cy="464695"/>
          </a:xfrm>
          <a:prstGeom prst="straightConnector1">
            <a:avLst/>
          </a:prstGeom>
          <a:ln w="101600">
            <a:solidFill>
              <a:schemeClr val="accent6">
                <a:lumMod val="75000"/>
              </a:schemeClr>
            </a:solidFill>
            <a:headEnd type="none"/>
            <a:tailEnd type="stealth"/>
          </a:ln>
        </p:spPr>
        <p:style>
          <a:lnRef idx="2">
            <a:schemeClr val="accent1"/>
          </a:lnRef>
          <a:fillRef idx="0">
            <a:schemeClr val="accent1"/>
          </a:fillRef>
          <a:effectRef idx="1">
            <a:schemeClr val="accent1"/>
          </a:effectRef>
          <a:fontRef idx="minor">
            <a:schemeClr val="tx1"/>
          </a:fontRef>
        </p:style>
      </p:cxnSp>
      <p:sp>
        <p:nvSpPr>
          <p:cNvPr id="4" name="Arrow: Chevron 3">
            <a:extLst>
              <a:ext uri="{FF2B5EF4-FFF2-40B4-BE49-F238E27FC236}">
                <a16:creationId xmlns:a16="http://schemas.microsoft.com/office/drawing/2014/main" id="{7183C9C1-DA01-4DCB-9B91-87B092C7BFDF}"/>
              </a:ext>
            </a:extLst>
          </p:cNvPr>
          <p:cNvSpPr/>
          <p:nvPr/>
        </p:nvSpPr>
        <p:spPr>
          <a:xfrm>
            <a:off x="640203" y="1671484"/>
            <a:ext cx="2112819" cy="719970"/>
          </a:xfrm>
          <a:prstGeom prst="chevron">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bg1"/>
                </a:solidFill>
              </a:rPr>
              <a:t>Identify and prioritize</a:t>
            </a:r>
          </a:p>
        </p:txBody>
      </p:sp>
    </p:spTree>
    <p:extLst>
      <p:ext uri="{BB962C8B-B14F-4D97-AF65-F5344CB8AC3E}">
        <p14:creationId xmlns:p14="http://schemas.microsoft.com/office/powerpoint/2010/main" val="2439170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A1661AED8FE548BACFFFEC8A3045A3" ma:contentTypeVersion="7" ma:contentTypeDescription="Create a new document." ma:contentTypeScope="" ma:versionID="11f40de6ab9a873895d55fdd7fac716b">
  <xsd:schema xmlns:xsd="http://www.w3.org/2001/XMLSchema" xmlns:xs="http://www.w3.org/2001/XMLSchema" xmlns:p="http://schemas.microsoft.com/office/2006/metadata/properties" xmlns:ns2="ce200fa8-7f72-4ec5-895d-46732d4acdd3" xmlns:ns3="c2df39e2-d307-4821-a1c8-8c4353466be0" targetNamespace="http://schemas.microsoft.com/office/2006/metadata/properties" ma:root="true" ma:fieldsID="ae6ea4a5dba77efded458907eeb6952e" ns2:_="" ns3:_="">
    <xsd:import namespace="ce200fa8-7f72-4ec5-895d-46732d4acdd3"/>
    <xsd:import namespace="c2df39e2-d307-4821-a1c8-8c4353466be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00fa8-7f72-4ec5-895d-46732d4acd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df39e2-d307-4821-a1c8-8c4353466be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41972B-A560-4F92-A028-67BD06E9C070}"/>
</file>

<file path=customXml/itemProps2.xml><?xml version="1.0" encoding="utf-8"?>
<ds:datastoreItem xmlns:ds="http://schemas.openxmlformats.org/officeDocument/2006/customXml" ds:itemID="{9E405D47-CE24-41CE-9993-BDD6057B26CE}"/>
</file>

<file path=customXml/itemProps3.xml><?xml version="1.0" encoding="utf-8"?>
<ds:datastoreItem xmlns:ds="http://schemas.openxmlformats.org/officeDocument/2006/customXml" ds:itemID="{7358B239-DFE1-4993-AFF3-A48C44719AEC}"/>
</file>

<file path=docProps/app.xml><?xml version="1.0" encoding="utf-8"?>
<Properties xmlns="http://schemas.openxmlformats.org/officeDocument/2006/extended-properties" xmlns:vt="http://schemas.openxmlformats.org/officeDocument/2006/docPropsVTypes">
  <Template/>
  <TotalTime>7247</TotalTime>
  <Words>2154</Words>
  <Application>Microsoft Office PowerPoint</Application>
  <PresentationFormat>On-screen Show (16:9)</PresentationFormat>
  <Paragraphs>173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Invisible no more? How time use surveys measure unpaid work  </vt:lpstr>
      <vt:lpstr>Data2X report: Invisible No More?</vt:lpstr>
      <vt:lpstr>Evidence of policy momentum: unpaid work</vt:lpstr>
      <vt:lpstr>Global Female and Male Labour Force Participation Rate,  1990-2030</vt:lpstr>
      <vt:lpstr>Advantages of Time Use Data for gender-sensitive policy </vt:lpstr>
      <vt:lpstr>Time use surveys conducted globally</vt:lpstr>
      <vt:lpstr>Time use surveys’ role in policymaking – country studies</vt:lpstr>
      <vt:lpstr>Data to policy: chronological stages </vt:lpstr>
      <vt:lpstr>What has helped foster the data-to-policy link?</vt:lpstr>
      <vt:lpstr>What has helped foster the data-to-policy link?</vt:lpstr>
      <vt:lpstr>What has helped foster the data-to-policy link?</vt:lpstr>
      <vt:lpstr>What has helped foster the data-to-policy link?</vt:lpstr>
      <vt:lpstr>What are the steps to link data to policy? </vt:lpstr>
      <vt:lpstr>Time use surveys’ role in policymaking – country studies</vt:lpstr>
      <vt:lpstr>Conclusions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Walsh</dc:creator>
  <cp:lastModifiedBy>Eleanor Carey</cp:lastModifiedBy>
  <cp:revision>229</cp:revision>
  <dcterms:created xsi:type="dcterms:W3CDTF">2017-05-24T14:42:59Z</dcterms:created>
  <dcterms:modified xsi:type="dcterms:W3CDTF">2018-09-04T16:32:47Z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0x0101002DA1661AED8FE548BACFFFEC8A3045A3</vt:lpwstr>
  </property>
  <property fmtid="{D5CDD505-2E9C-101B-9397-08002B2CF9AE}" pid="3" name="Order">
    <vt:r8>100</vt:r8>
  </property>
</Properties>
</file>