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55"/>
  </p:notesMasterIdLst>
  <p:sldIdLst>
    <p:sldId id="256" r:id="rId5"/>
    <p:sldId id="265" r:id="rId6"/>
    <p:sldId id="266" r:id="rId7"/>
    <p:sldId id="286" r:id="rId8"/>
    <p:sldId id="284" r:id="rId9"/>
    <p:sldId id="289" r:id="rId10"/>
    <p:sldId id="267" r:id="rId11"/>
    <p:sldId id="271" r:id="rId12"/>
    <p:sldId id="272" r:id="rId13"/>
    <p:sldId id="290" r:id="rId14"/>
    <p:sldId id="273" r:id="rId15"/>
    <p:sldId id="291" r:id="rId16"/>
    <p:sldId id="292" r:id="rId17"/>
    <p:sldId id="293" r:id="rId18"/>
    <p:sldId id="294" r:id="rId19"/>
    <p:sldId id="296" r:id="rId20"/>
    <p:sldId id="274" r:id="rId21"/>
    <p:sldId id="298" r:id="rId22"/>
    <p:sldId id="297" r:id="rId23"/>
    <p:sldId id="300" r:id="rId24"/>
    <p:sldId id="301" r:id="rId25"/>
    <p:sldId id="303" r:id="rId26"/>
    <p:sldId id="306" r:id="rId27"/>
    <p:sldId id="307" r:id="rId28"/>
    <p:sldId id="308" r:id="rId29"/>
    <p:sldId id="309" r:id="rId30"/>
    <p:sldId id="310" r:id="rId31"/>
    <p:sldId id="311" r:id="rId32"/>
    <p:sldId id="314" r:id="rId33"/>
    <p:sldId id="315" r:id="rId34"/>
    <p:sldId id="316" r:id="rId35"/>
    <p:sldId id="317" r:id="rId36"/>
    <p:sldId id="312" r:id="rId37"/>
    <p:sldId id="313" r:id="rId38"/>
    <p:sldId id="325" r:id="rId39"/>
    <p:sldId id="326" r:id="rId40"/>
    <p:sldId id="327" r:id="rId41"/>
    <p:sldId id="319" r:id="rId42"/>
    <p:sldId id="278" r:id="rId43"/>
    <p:sldId id="328" r:id="rId44"/>
    <p:sldId id="268" r:id="rId45"/>
    <p:sldId id="287" r:id="rId46"/>
    <p:sldId id="288" r:id="rId47"/>
    <p:sldId id="281" r:id="rId48"/>
    <p:sldId id="329" r:id="rId49"/>
    <p:sldId id="269" r:id="rId50"/>
    <p:sldId id="282" r:id="rId51"/>
    <p:sldId id="270" r:id="rId52"/>
    <p:sldId id="283" r:id="rId53"/>
    <p:sldId id="261" r:id="rId54"/>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ha Kaul" initials="SK" lastIdx="1" clrIdx="0">
    <p:extLst>
      <p:ext uri="{19B8F6BF-5375-455C-9EA6-DF929625EA0E}">
        <p15:presenceInfo xmlns:p15="http://schemas.microsoft.com/office/powerpoint/2012/main" userId="S::sneha.kaul@unwomen.org::dc49db68-b477-4740-9d5a-9a91e8cb21ec" providerId="AD"/>
      </p:ext>
    </p:extLst>
  </p:cmAuthor>
  <p:cmAuthor id="2" name="Sara DUERTO VALERO" initials="SDV" lastIdx="1" clrIdx="1">
    <p:extLst>
      <p:ext uri="{19B8F6BF-5375-455C-9EA6-DF929625EA0E}">
        <p15:presenceInfo xmlns:p15="http://schemas.microsoft.com/office/powerpoint/2012/main" userId="S::sara.duerto.valero@unwomen.org::968fd911-496c-4905-a16e-f79f881e9318" providerId="AD"/>
      </p:ext>
    </p:extLst>
  </p:cmAuthor>
  <p:cmAuthor id="3" name="Jennifer Ross" initials="JR" lastIdx="3" clrIdx="2">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23"/>
    <a:srgbClr val="009DDC"/>
    <a:srgbClr val="000000"/>
    <a:srgbClr val="009CDB"/>
    <a:srgbClr val="BE8A2D"/>
    <a:srgbClr val="6D6E70"/>
    <a:srgbClr val="FD6824"/>
    <a:srgbClr val="55C02B"/>
    <a:srgbClr val="00689D"/>
    <a:srgbClr val="FCC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74"/>
  </p:normalViewPr>
  <p:slideViewPr>
    <p:cSldViewPr>
      <p:cViewPr varScale="1">
        <p:scale>
          <a:sx n="18" d="100"/>
          <a:sy n="18" d="100"/>
        </p:scale>
        <p:origin x="80" y="440"/>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a:t>Proportion</a:t>
            </a:r>
            <a:r>
              <a:rPr lang="en-US" baseline="0" dirty="0"/>
              <a:t> of women ages 15–49 with primary or less years of</a:t>
            </a:r>
            <a:r>
              <a:rPr lang="en-US" dirty="0"/>
              <a:t> education, by wealth, location, ethnicity and a combination</a:t>
            </a:r>
            <a:r>
              <a:rPr lang="en-US" baseline="0" dirty="0"/>
              <a:t> of those, </a:t>
            </a:r>
            <a:r>
              <a:rPr lang="en-US" dirty="0"/>
              <a:t>Mongolia (MICS</a:t>
            </a:r>
            <a:r>
              <a:rPr lang="en-US" baseline="0" dirty="0"/>
              <a:t> 2013–14)</a:t>
            </a:r>
            <a:endParaRPr lang="en-IN" dirty="0">
              <a:highlight>
                <a:srgbClr val="FFFF00"/>
              </a:highlight>
            </a:endParaRP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 1'!$C$5</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4285-4184-8DF6-8FB250D6936C}"/>
              </c:ext>
            </c:extLst>
          </c:dPt>
          <c:dPt>
            <c:idx val="1"/>
            <c:invertIfNegative val="0"/>
            <c:bubble3D val="0"/>
            <c:spPr>
              <a:solidFill>
                <a:srgbClr val="00B0F0"/>
              </a:solidFill>
              <a:ln>
                <a:noFill/>
              </a:ln>
              <a:effectLst/>
            </c:spPr>
            <c:extLst>
              <c:ext xmlns:c16="http://schemas.microsoft.com/office/drawing/2014/chart" uri="{C3380CC4-5D6E-409C-BE32-E72D297353CC}">
                <c16:uniqueId val="{00000003-4285-4184-8DF6-8FB250D6936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285-4184-8DF6-8FB250D6936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285-4184-8DF6-8FB250D6936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285-4184-8DF6-8FB250D6936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285-4184-8DF6-8FB250D6936C}"/>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1'!$A$6:$B$13</c:f>
              <c:multiLvlStrCache>
                <c:ptCount val="8"/>
                <c:lvl>
                  <c:pt idx="0">
                    <c:v>Richest</c:v>
                  </c:pt>
                  <c:pt idx="1">
                    <c:v>Poorest</c:v>
                  </c:pt>
                  <c:pt idx="2">
                    <c:v>Urban </c:v>
                  </c:pt>
                  <c:pt idx="3">
                    <c:v>Rural</c:v>
                  </c:pt>
                  <c:pt idx="4">
                    <c:v>Khalkh</c:v>
                  </c:pt>
                  <c:pt idx="5">
                    <c:v>Kazakh</c:v>
                  </c:pt>
                  <c:pt idx="6">
                    <c:v>Richest Urban Khalkh</c:v>
                  </c:pt>
                  <c:pt idx="7">
                    <c:v>Poorest Rural Kazakh </c:v>
                  </c:pt>
                </c:lvl>
                <c:lvl>
                  <c:pt idx="0">
                    <c:v>Wealth</c:v>
                  </c:pt>
                  <c:pt idx="2">
                    <c:v>Location</c:v>
                  </c:pt>
                  <c:pt idx="4">
                    <c:v>Ethnicity</c:v>
                  </c:pt>
                  <c:pt idx="6">
                    <c:v>Compound effect</c:v>
                  </c:pt>
                </c:lvl>
              </c:multiLvlStrCache>
            </c:multiLvlStrRef>
          </c:cat>
          <c:val>
            <c:numRef>
              <c:f>'Graph 1'!$C$6:$C$13</c:f>
              <c:numCache>
                <c:formatCode>0</c:formatCode>
                <c:ptCount val="8"/>
                <c:pt idx="0">
                  <c:v>0</c:v>
                </c:pt>
                <c:pt idx="1">
                  <c:v>28.83</c:v>
                </c:pt>
                <c:pt idx="2">
                  <c:v>2.78</c:v>
                </c:pt>
                <c:pt idx="3">
                  <c:v>18.940000000000001</c:v>
                </c:pt>
                <c:pt idx="4">
                  <c:v>7.01</c:v>
                </c:pt>
                <c:pt idx="5">
                  <c:v>19.27</c:v>
                </c:pt>
                <c:pt idx="6">
                  <c:v>0.14000000000000001</c:v>
                </c:pt>
                <c:pt idx="7">
                  <c:v>51.8</c:v>
                </c:pt>
              </c:numCache>
            </c:numRef>
          </c:val>
          <c:extLst>
            <c:ext xmlns:c16="http://schemas.microsoft.com/office/drawing/2014/chart" uri="{C3380CC4-5D6E-409C-BE32-E72D297353CC}">
              <c16:uniqueId val="{0000000C-4285-4184-8DF6-8FB250D6936C}"/>
            </c:ext>
          </c:extLst>
        </c:ser>
        <c:dLbls>
          <c:showLegendKey val="0"/>
          <c:showVal val="0"/>
          <c:showCatName val="0"/>
          <c:showSerName val="0"/>
          <c:showPercent val="0"/>
          <c:showBubbleSize val="0"/>
        </c:dLbls>
        <c:gapWidth val="219"/>
        <c:overlap val="-27"/>
        <c:axId val="543235472"/>
        <c:axId val="543235800"/>
      </c:barChart>
      <c:lineChart>
        <c:grouping val="standard"/>
        <c:varyColors val="0"/>
        <c:ser>
          <c:idx val="1"/>
          <c:order val="1"/>
          <c:tx>
            <c:strRef>
              <c:f>'Graph 1'!$D$5</c:f>
              <c:strCache>
                <c:ptCount val="1"/>
                <c:pt idx="0">
                  <c:v>National aggregate</c:v>
                </c:pt>
              </c:strCache>
            </c:strRef>
          </c:tx>
          <c:spPr>
            <a:ln w="50800" cap="rnd">
              <a:solidFill>
                <a:schemeClr val="accent2"/>
              </a:solidFill>
              <a:prstDash val="sysDash"/>
              <a:round/>
            </a:ln>
            <a:effectLst/>
          </c:spPr>
          <c:marker>
            <c:symbol val="none"/>
          </c:marker>
          <c:cat>
            <c:multiLvlStrRef>
              <c:f>'Graph 1'!$A$6:$B$13</c:f>
              <c:multiLvlStrCache>
                <c:ptCount val="8"/>
                <c:lvl>
                  <c:pt idx="0">
                    <c:v>Richest</c:v>
                  </c:pt>
                  <c:pt idx="1">
                    <c:v>Poorest</c:v>
                  </c:pt>
                  <c:pt idx="2">
                    <c:v>Urban </c:v>
                  </c:pt>
                  <c:pt idx="3">
                    <c:v>Rural</c:v>
                  </c:pt>
                  <c:pt idx="4">
                    <c:v>Khalkh</c:v>
                  </c:pt>
                  <c:pt idx="5">
                    <c:v>Kazakh</c:v>
                  </c:pt>
                  <c:pt idx="6">
                    <c:v>Richest Urban Khalkh</c:v>
                  </c:pt>
                  <c:pt idx="7">
                    <c:v>Poorest Rural Kazakh </c:v>
                  </c:pt>
                </c:lvl>
                <c:lvl>
                  <c:pt idx="0">
                    <c:v>Wealth</c:v>
                  </c:pt>
                  <c:pt idx="2">
                    <c:v>Location</c:v>
                  </c:pt>
                  <c:pt idx="4">
                    <c:v>Ethnicity</c:v>
                  </c:pt>
                  <c:pt idx="6">
                    <c:v>Compound effect</c:v>
                  </c:pt>
                </c:lvl>
              </c:multiLvlStrCache>
            </c:multiLvlStrRef>
          </c:cat>
          <c:val>
            <c:numRef>
              <c:f>'Graph 1'!$D$6:$D$13</c:f>
              <c:numCache>
                <c:formatCode>General</c:formatCode>
                <c:ptCount val="8"/>
                <c:pt idx="0">
                  <c:v>8</c:v>
                </c:pt>
                <c:pt idx="1">
                  <c:v>8</c:v>
                </c:pt>
                <c:pt idx="2">
                  <c:v>8</c:v>
                </c:pt>
                <c:pt idx="3">
                  <c:v>8</c:v>
                </c:pt>
                <c:pt idx="4">
                  <c:v>8</c:v>
                </c:pt>
                <c:pt idx="5">
                  <c:v>8</c:v>
                </c:pt>
                <c:pt idx="6">
                  <c:v>8</c:v>
                </c:pt>
                <c:pt idx="7">
                  <c:v>8</c:v>
                </c:pt>
              </c:numCache>
            </c:numRef>
          </c:val>
          <c:smooth val="0"/>
          <c:extLst>
            <c:ext xmlns:c16="http://schemas.microsoft.com/office/drawing/2014/chart" uri="{C3380CC4-5D6E-409C-BE32-E72D297353CC}">
              <c16:uniqueId val="{0000000D-4285-4184-8DF6-8FB250D6936C}"/>
            </c:ext>
          </c:extLst>
        </c:ser>
        <c:dLbls>
          <c:showLegendKey val="0"/>
          <c:showVal val="0"/>
          <c:showCatName val="0"/>
          <c:showSerName val="0"/>
          <c:showPercent val="0"/>
          <c:showBubbleSize val="0"/>
        </c:dLbls>
        <c:marker val="1"/>
        <c:smooth val="0"/>
        <c:axId val="543235472"/>
        <c:axId val="543235800"/>
      </c:lineChart>
      <c:catAx>
        <c:axId val="5432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3235800"/>
        <c:crosses val="autoZero"/>
        <c:auto val="1"/>
        <c:lblAlgn val="ctr"/>
        <c:lblOffset val="100"/>
        <c:noMultiLvlLbl val="0"/>
      </c:catAx>
      <c:valAx>
        <c:axId val="543235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32354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2'!$C$6</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5F12-42B9-9683-C5C76A64742B}"/>
              </c:ext>
            </c:extLst>
          </c:dPt>
          <c:dPt>
            <c:idx val="1"/>
            <c:invertIfNegative val="0"/>
            <c:bubble3D val="0"/>
            <c:spPr>
              <a:solidFill>
                <a:srgbClr val="00B0F0"/>
              </a:solidFill>
              <a:ln>
                <a:noFill/>
              </a:ln>
              <a:effectLst/>
            </c:spPr>
            <c:extLst>
              <c:ext xmlns:c16="http://schemas.microsoft.com/office/drawing/2014/chart" uri="{C3380CC4-5D6E-409C-BE32-E72D297353CC}">
                <c16:uniqueId val="{00000003-5F12-42B9-9683-C5C76A64742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5F12-42B9-9683-C5C76A64742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F12-42B9-9683-C5C76A64742B}"/>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9-5F12-42B9-9683-C5C76A64742B}"/>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B-5F12-42B9-9683-C5C76A64742B}"/>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D-5F12-42B9-9683-C5C76A64742B}"/>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F-5F12-42B9-9683-C5C76A64742B}"/>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11-5F12-42B9-9683-C5C76A64742B}"/>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13-5F12-42B9-9683-C5C76A64742B}"/>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5-5F12-42B9-9683-C5C76A64742B}"/>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2'!$A$7:$B$22</c:f>
              <c:multiLvlStrCache>
                <c:ptCount val="16"/>
                <c:lvl>
                  <c:pt idx="0">
                    <c:v>Richest</c:v>
                  </c:pt>
                  <c:pt idx="1">
                    <c:v>Poorest</c:v>
                  </c:pt>
                  <c:pt idx="2">
                    <c:v>Urban</c:v>
                  </c:pt>
                  <c:pt idx="3">
                    <c:v>Rural</c:v>
                  </c:pt>
                  <c:pt idx="4">
                    <c:v>Province 4</c:v>
                  </c:pt>
                  <c:pt idx="5">
                    <c:v>Province 3</c:v>
                  </c:pt>
                  <c:pt idx="6">
                    <c:v>Province 5</c:v>
                  </c:pt>
                  <c:pt idx="7">
                    <c:v>Province 7</c:v>
                  </c:pt>
                  <c:pt idx="8">
                    <c:v>Province 2</c:v>
                  </c:pt>
                  <c:pt idx="9">
                    <c:v>Newar</c:v>
                  </c:pt>
                  <c:pt idx="10">
                    <c:v>Hill Brahmin</c:v>
                  </c:pt>
                  <c:pt idx="11">
                    <c:v>Terai Dalit </c:v>
                  </c:pt>
                  <c:pt idx="12">
                    <c:v>Buddhist</c:v>
                  </c:pt>
                  <c:pt idx="13">
                    <c:v>Christian</c:v>
                  </c:pt>
                  <c:pt idx="14">
                    <c:v>Hindu</c:v>
                  </c:pt>
                  <c:pt idx="15">
                    <c:v>Muslim</c:v>
                  </c:pt>
                </c:lvl>
                <c:lvl>
                  <c:pt idx="0">
                    <c:v>Wealth</c:v>
                  </c:pt>
                  <c:pt idx="2">
                    <c:v>Location</c:v>
                  </c:pt>
                  <c:pt idx="4">
                    <c:v>Region</c:v>
                  </c:pt>
                  <c:pt idx="9">
                    <c:v>Ethnicity</c:v>
                  </c:pt>
                  <c:pt idx="12">
                    <c:v>Religion</c:v>
                  </c:pt>
                </c:lvl>
              </c:multiLvlStrCache>
            </c:multiLvlStrRef>
          </c:cat>
          <c:val>
            <c:numRef>
              <c:f>'Graph 2'!$C$7:$C$22</c:f>
              <c:numCache>
                <c:formatCode>General</c:formatCode>
                <c:ptCount val="16"/>
                <c:pt idx="0">
                  <c:v>7</c:v>
                </c:pt>
                <c:pt idx="1">
                  <c:v>18</c:v>
                </c:pt>
                <c:pt idx="2">
                  <c:v>14</c:v>
                </c:pt>
                <c:pt idx="3">
                  <c:v>18</c:v>
                </c:pt>
                <c:pt idx="4">
                  <c:v>7</c:v>
                </c:pt>
                <c:pt idx="5">
                  <c:v>11</c:v>
                </c:pt>
                <c:pt idx="6">
                  <c:v>16</c:v>
                </c:pt>
                <c:pt idx="7">
                  <c:v>19</c:v>
                </c:pt>
                <c:pt idx="8">
                  <c:v>28</c:v>
                </c:pt>
                <c:pt idx="9">
                  <c:v>9</c:v>
                </c:pt>
                <c:pt idx="10">
                  <c:v>12</c:v>
                </c:pt>
                <c:pt idx="11">
                  <c:v>40</c:v>
                </c:pt>
                <c:pt idx="12">
                  <c:v>7</c:v>
                </c:pt>
                <c:pt idx="13">
                  <c:v>12</c:v>
                </c:pt>
                <c:pt idx="14">
                  <c:v>16</c:v>
                </c:pt>
                <c:pt idx="15">
                  <c:v>25</c:v>
                </c:pt>
              </c:numCache>
            </c:numRef>
          </c:val>
          <c:extLst>
            <c:ext xmlns:c16="http://schemas.microsoft.com/office/drawing/2014/chart" uri="{C3380CC4-5D6E-409C-BE32-E72D297353CC}">
              <c16:uniqueId val="{00000016-5F12-42B9-9683-C5C76A64742B}"/>
            </c:ext>
          </c:extLst>
        </c:ser>
        <c:dLbls>
          <c:showLegendKey val="0"/>
          <c:showVal val="0"/>
          <c:showCatName val="0"/>
          <c:showSerName val="0"/>
          <c:showPercent val="0"/>
          <c:showBubbleSize val="0"/>
        </c:dLbls>
        <c:gapWidth val="219"/>
        <c:overlap val="-27"/>
        <c:axId val="516085152"/>
        <c:axId val="537511632"/>
      </c:barChart>
      <c:lineChart>
        <c:grouping val="standard"/>
        <c:varyColors val="0"/>
        <c:ser>
          <c:idx val="1"/>
          <c:order val="1"/>
          <c:tx>
            <c:strRef>
              <c:f>'Graph 2'!$D$6</c:f>
              <c:strCache>
                <c:ptCount val="1"/>
                <c:pt idx="0">
                  <c:v>National aggregate</c:v>
                </c:pt>
              </c:strCache>
            </c:strRef>
          </c:tx>
          <c:spPr>
            <a:ln w="41275" cap="rnd">
              <a:solidFill>
                <a:schemeClr val="accent2"/>
              </a:solidFill>
              <a:prstDash val="solid"/>
              <a:round/>
            </a:ln>
            <a:effectLst/>
          </c:spPr>
          <c:marker>
            <c:symbol val="none"/>
          </c:marker>
          <c:cat>
            <c:multiLvlStrRef>
              <c:f>'Graph 2'!$A$7:$B$22</c:f>
              <c:multiLvlStrCache>
                <c:ptCount val="16"/>
                <c:lvl>
                  <c:pt idx="0">
                    <c:v>Richest</c:v>
                  </c:pt>
                  <c:pt idx="1">
                    <c:v>Poorest</c:v>
                  </c:pt>
                  <c:pt idx="2">
                    <c:v>Urban</c:v>
                  </c:pt>
                  <c:pt idx="3">
                    <c:v>Rural</c:v>
                  </c:pt>
                  <c:pt idx="4">
                    <c:v>Province 4</c:v>
                  </c:pt>
                  <c:pt idx="5">
                    <c:v>Province 3</c:v>
                  </c:pt>
                  <c:pt idx="6">
                    <c:v>Province 5</c:v>
                  </c:pt>
                  <c:pt idx="7">
                    <c:v>Province 7</c:v>
                  </c:pt>
                  <c:pt idx="8">
                    <c:v>Province 2</c:v>
                  </c:pt>
                  <c:pt idx="9">
                    <c:v>Newar</c:v>
                  </c:pt>
                  <c:pt idx="10">
                    <c:v>Hill Brahmin</c:v>
                  </c:pt>
                  <c:pt idx="11">
                    <c:v>Terai Dalit </c:v>
                  </c:pt>
                  <c:pt idx="12">
                    <c:v>Buddhist</c:v>
                  </c:pt>
                  <c:pt idx="13">
                    <c:v>Christian</c:v>
                  </c:pt>
                  <c:pt idx="14">
                    <c:v>Hindu</c:v>
                  </c:pt>
                  <c:pt idx="15">
                    <c:v>Muslim</c:v>
                  </c:pt>
                </c:lvl>
                <c:lvl>
                  <c:pt idx="0">
                    <c:v>Wealth</c:v>
                  </c:pt>
                  <c:pt idx="2">
                    <c:v>Location</c:v>
                  </c:pt>
                  <c:pt idx="4">
                    <c:v>Region</c:v>
                  </c:pt>
                  <c:pt idx="9">
                    <c:v>Ethnicity</c:v>
                  </c:pt>
                  <c:pt idx="12">
                    <c:v>Religion</c:v>
                  </c:pt>
                </c:lvl>
              </c:multiLvlStrCache>
            </c:multiLvlStrRef>
          </c:cat>
          <c:val>
            <c:numRef>
              <c:f>'Graph 2'!$D$7:$D$22</c:f>
              <c:numCache>
                <c:formatCode>General</c:formatCode>
                <c:ptCount val="16"/>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numCache>
            </c:numRef>
          </c:val>
          <c:smooth val="0"/>
          <c:extLst>
            <c:ext xmlns:c16="http://schemas.microsoft.com/office/drawing/2014/chart" uri="{C3380CC4-5D6E-409C-BE32-E72D297353CC}">
              <c16:uniqueId val="{00000017-5F12-42B9-9683-C5C76A64742B}"/>
            </c:ext>
          </c:extLst>
        </c:ser>
        <c:dLbls>
          <c:showLegendKey val="0"/>
          <c:showVal val="0"/>
          <c:showCatName val="0"/>
          <c:showSerName val="0"/>
          <c:showPercent val="0"/>
          <c:showBubbleSize val="0"/>
        </c:dLbls>
        <c:marker val="1"/>
        <c:smooth val="0"/>
        <c:axId val="516085152"/>
        <c:axId val="537511632"/>
      </c:lineChart>
      <c:catAx>
        <c:axId val="51608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37511632"/>
        <c:crosses val="autoZero"/>
        <c:auto val="1"/>
        <c:lblAlgn val="ctr"/>
        <c:lblOffset val="100"/>
        <c:noMultiLvlLbl val="0"/>
      </c:catAx>
      <c:valAx>
        <c:axId val="53751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layout>
            <c:manualLayout>
              <c:xMode val="edge"/>
              <c:yMode val="edge"/>
              <c:x val="0"/>
              <c:y val="0.3276161740028398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160851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3'!$C$2</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9ACE-43FB-8FA5-CF268AF30FC5}"/>
              </c:ext>
            </c:extLst>
          </c:dPt>
          <c:dPt>
            <c:idx val="1"/>
            <c:invertIfNegative val="0"/>
            <c:bubble3D val="0"/>
            <c:spPr>
              <a:solidFill>
                <a:srgbClr val="00B0F0"/>
              </a:solidFill>
              <a:ln>
                <a:noFill/>
              </a:ln>
              <a:effectLst/>
            </c:spPr>
            <c:extLst>
              <c:ext xmlns:c16="http://schemas.microsoft.com/office/drawing/2014/chart" uri="{C3380CC4-5D6E-409C-BE32-E72D297353CC}">
                <c16:uniqueId val="{00000003-9ACE-43FB-8FA5-CF268AF30FC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ACE-43FB-8FA5-CF268AF30FC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9ACE-43FB-8FA5-CF268AF30F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9ACE-43FB-8FA5-CF268AF30FC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ACE-43FB-8FA5-CF268AF30FC5}"/>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3'!$A$3:$B$10</c:f>
              <c:multiLvlStrCache>
                <c:ptCount val="8"/>
                <c:lvl>
                  <c:pt idx="0">
                    <c:v>Richest</c:v>
                  </c:pt>
                  <c:pt idx="1">
                    <c:v>Poorest</c:v>
                  </c:pt>
                  <c:pt idx="2">
                    <c:v>Urban</c:v>
                  </c:pt>
                  <c:pt idx="3">
                    <c:v>Rural</c:v>
                  </c:pt>
                  <c:pt idx="4">
                    <c:v>Urban Richest</c:v>
                  </c:pt>
                  <c:pt idx="5">
                    <c:v>Rural Poorest</c:v>
                  </c:pt>
                  <c:pt idx="6">
                    <c:v>Urban Richest Province 1</c:v>
                  </c:pt>
                  <c:pt idx="7">
                    <c:v>Rural Poorest Province 7</c:v>
                  </c:pt>
                </c:lvl>
                <c:lvl>
                  <c:pt idx="0">
                    <c:v>Wealth</c:v>
                  </c:pt>
                  <c:pt idx="2">
                    <c:v>Location</c:v>
                  </c:pt>
                  <c:pt idx="4">
                    <c:v>Wealth-Location</c:v>
                  </c:pt>
                  <c:pt idx="6">
                    <c:v>Wealth-Location-Region</c:v>
                  </c:pt>
                </c:lvl>
              </c:multiLvlStrCache>
            </c:multiLvlStrRef>
          </c:cat>
          <c:val>
            <c:numRef>
              <c:f>'Graph 3'!$C$3:$C$10</c:f>
              <c:numCache>
                <c:formatCode>General</c:formatCode>
                <c:ptCount val="8"/>
                <c:pt idx="0">
                  <c:v>7</c:v>
                </c:pt>
                <c:pt idx="1">
                  <c:v>18</c:v>
                </c:pt>
                <c:pt idx="2">
                  <c:v>14</c:v>
                </c:pt>
                <c:pt idx="3">
                  <c:v>18</c:v>
                </c:pt>
                <c:pt idx="4">
                  <c:v>7</c:v>
                </c:pt>
                <c:pt idx="5">
                  <c:v>15</c:v>
                </c:pt>
                <c:pt idx="6">
                  <c:v>3</c:v>
                </c:pt>
                <c:pt idx="7">
                  <c:v>26</c:v>
                </c:pt>
              </c:numCache>
            </c:numRef>
          </c:val>
          <c:extLst>
            <c:ext xmlns:c16="http://schemas.microsoft.com/office/drawing/2014/chart" uri="{C3380CC4-5D6E-409C-BE32-E72D297353CC}">
              <c16:uniqueId val="{0000000C-9ACE-43FB-8FA5-CF268AF30FC5}"/>
            </c:ext>
          </c:extLst>
        </c:ser>
        <c:dLbls>
          <c:showLegendKey val="0"/>
          <c:showVal val="0"/>
          <c:showCatName val="0"/>
          <c:showSerName val="0"/>
          <c:showPercent val="0"/>
          <c:showBubbleSize val="0"/>
        </c:dLbls>
        <c:gapWidth val="219"/>
        <c:overlap val="-27"/>
        <c:axId val="91251232"/>
        <c:axId val="91244672"/>
      </c:barChart>
      <c:lineChart>
        <c:grouping val="standard"/>
        <c:varyColors val="0"/>
        <c:ser>
          <c:idx val="1"/>
          <c:order val="1"/>
          <c:tx>
            <c:strRef>
              <c:f>'Graph 3'!$D$2</c:f>
              <c:strCache>
                <c:ptCount val="1"/>
                <c:pt idx="0">
                  <c:v>National aggregate </c:v>
                </c:pt>
              </c:strCache>
            </c:strRef>
          </c:tx>
          <c:spPr>
            <a:ln w="12700" cap="rnd">
              <a:solidFill>
                <a:schemeClr val="accent2"/>
              </a:solidFill>
              <a:prstDash val="sysDash"/>
              <a:round/>
            </a:ln>
            <a:effectLst/>
          </c:spPr>
          <c:marker>
            <c:symbol val="none"/>
          </c:marker>
          <c:cat>
            <c:multiLvlStrRef>
              <c:f>'Graph 3'!$A$3:$B$10</c:f>
              <c:multiLvlStrCache>
                <c:ptCount val="8"/>
                <c:lvl>
                  <c:pt idx="0">
                    <c:v>Richest</c:v>
                  </c:pt>
                  <c:pt idx="1">
                    <c:v>Poorest</c:v>
                  </c:pt>
                  <c:pt idx="2">
                    <c:v>Urban</c:v>
                  </c:pt>
                  <c:pt idx="3">
                    <c:v>Rural</c:v>
                  </c:pt>
                  <c:pt idx="4">
                    <c:v>Urban Richest</c:v>
                  </c:pt>
                  <c:pt idx="5">
                    <c:v>Rural Poorest</c:v>
                  </c:pt>
                  <c:pt idx="6">
                    <c:v>Urban Richest Province 1</c:v>
                  </c:pt>
                  <c:pt idx="7">
                    <c:v>Rural Poorest Province 7</c:v>
                  </c:pt>
                </c:lvl>
                <c:lvl>
                  <c:pt idx="0">
                    <c:v>Wealth</c:v>
                  </c:pt>
                  <c:pt idx="2">
                    <c:v>Location</c:v>
                  </c:pt>
                  <c:pt idx="4">
                    <c:v>Wealth-Location</c:v>
                  </c:pt>
                  <c:pt idx="6">
                    <c:v>Wealth-Location-Region</c:v>
                  </c:pt>
                </c:lvl>
              </c:multiLvlStrCache>
            </c:multiLvlStrRef>
          </c:cat>
          <c:val>
            <c:numRef>
              <c:f>'Graph 3'!$D$3:$D$10</c:f>
              <c:numCache>
                <c:formatCode>General</c:formatCode>
                <c:ptCount val="8"/>
                <c:pt idx="0">
                  <c:v>16</c:v>
                </c:pt>
                <c:pt idx="1">
                  <c:v>16</c:v>
                </c:pt>
                <c:pt idx="2">
                  <c:v>16</c:v>
                </c:pt>
                <c:pt idx="3">
                  <c:v>16</c:v>
                </c:pt>
                <c:pt idx="4">
                  <c:v>16</c:v>
                </c:pt>
                <c:pt idx="5">
                  <c:v>16</c:v>
                </c:pt>
                <c:pt idx="6">
                  <c:v>16</c:v>
                </c:pt>
                <c:pt idx="7">
                  <c:v>16</c:v>
                </c:pt>
              </c:numCache>
            </c:numRef>
          </c:val>
          <c:smooth val="0"/>
          <c:extLst>
            <c:ext xmlns:c16="http://schemas.microsoft.com/office/drawing/2014/chart" uri="{C3380CC4-5D6E-409C-BE32-E72D297353CC}">
              <c16:uniqueId val="{0000000D-9ACE-43FB-8FA5-CF268AF30FC5}"/>
            </c:ext>
          </c:extLst>
        </c:ser>
        <c:dLbls>
          <c:showLegendKey val="0"/>
          <c:showVal val="0"/>
          <c:showCatName val="0"/>
          <c:showSerName val="0"/>
          <c:showPercent val="0"/>
          <c:showBubbleSize val="0"/>
        </c:dLbls>
        <c:marker val="1"/>
        <c:smooth val="0"/>
        <c:axId val="91251232"/>
        <c:axId val="91244672"/>
      </c:lineChart>
      <c:catAx>
        <c:axId val="9125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1244672"/>
        <c:crosses val="autoZero"/>
        <c:auto val="1"/>
        <c:lblAlgn val="ctr"/>
        <c:lblOffset val="100"/>
        <c:noMultiLvlLbl val="0"/>
      </c:catAx>
      <c:valAx>
        <c:axId val="9124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layout>
            <c:manualLayout>
              <c:xMode val="edge"/>
              <c:yMode val="edge"/>
              <c:x val="0"/>
              <c:y val="0.34305717161640192"/>
            </c:manualLayout>
          </c:layout>
          <c:overlay val="0"/>
          <c:spPr>
            <a:noFill/>
            <a:ln>
              <a:noFill/>
            </a:ln>
            <a:effectLst/>
          </c:spPr>
          <c:txPr>
            <a:bodyPr rot="0" spcFirstLastPara="1" vertOverflow="ellipsis"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125123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7352585366555"/>
          <c:y val="9.2169900596172277E-2"/>
          <c:w val="0.59844365250487008"/>
          <c:h val="0.72013031754945656"/>
        </c:manualLayout>
      </c:layout>
      <c:radarChart>
        <c:radarStyle val="filled"/>
        <c:varyColors val="0"/>
        <c:ser>
          <c:idx val="0"/>
          <c:order val="0"/>
          <c:tx>
            <c:strRef>
              <c:f>'3rd level radar charts '!$C$16</c:f>
              <c:strCache>
                <c:ptCount val="1"/>
                <c:pt idx="0">
                  <c:v>National Aggregate</c:v>
                </c:pt>
              </c:strCache>
            </c:strRef>
          </c:tx>
          <c:spPr>
            <a:solidFill>
              <a:srgbClr val="67B7E6">
                <a:lumMod val="40000"/>
                <a:lumOff val="60000"/>
              </a:srgbClr>
            </a:solidFill>
            <a:ln>
              <a:noFill/>
            </a:ln>
            <a:effectLst/>
          </c:spP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'!$C$17:$C$24</c:f>
              <c:numCache>
                <c:formatCode>General</c:formatCode>
                <c:ptCount val="8"/>
                <c:pt idx="0">
                  <c:v>15.59</c:v>
                </c:pt>
                <c:pt idx="1">
                  <c:v>53.27</c:v>
                </c:pt>
                <c:pt idx="2">
                  <c:v>54.41</c:v>
                </c:pt>
                <c:pt idx="3">
                  <c:v>6.89</c:v>
                </c:pt>
                <c:pt idx="4">
                  <c:v>34.450000000000003</c:v>
                </c:pt>
                <c:pt idx="5">
                  <c:v>40.68</c:v>
                </c:pt>
                <c:pt idx="6">
                  <c:v>41.96</c:v>
                </c:pt>
                <c:pt idx="7">
                  <c:v>32.68</c:v>
                </c:pt>
              </c:numCache>
            </c:numRef>
          </c:val>
          <c:extLst>
            <c:ext xmlns:c16="http://schemas.microsoft.com/office/drawing/2014/chart" uri="{C3380CC4-5D6E-409C-BE32-E72D297353CC}">
              <c16:uniqueId val="{00000000-FE27-4FC8-AA34-3880EC939D10}"/>
            </c:ext>
          </c:extLst>
        </c:ser>
        <c:dLbls>
          <c:showLegendKey val="0"/>
          <c:showVal val="0"/>
          <c:showCatName val="0"/>
          <c:showSerName val="0"/>
          <c:showPercent val="0"/>
          <c:showBubbleSize val="0"/>
        </c:dLbls>
        <c:axId val="501740840"/>
        <c:axId val="501742480"/>
      </c:radarChart>
      <c:radarChart>
        <c:radarStyle val="marker"/>
        <c:varyColors val="0"/>
        <c:ser>
          <c:idx val="2"/>
          <c:order val="1"/>
          <c:tx>
            <c:strRef>
              <c:f>'3rd level radar charts '!$E$16</c:f>
              <c:strCache>
                <c:ptCount val="1"/>
                <c:pt idx="0">
                  <c:v>Urban Richest Province 3</c:v>
                </c:pt>
              </c:strCache>
            </c:strRef>
          </c:tx>
          <c:spPr>
            <a:ln w="28575" cap="rnd">
              <a:solidFill>
                <a:srgbClr val="009CDB"/>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'!$E$17:$E$24</c:f>
              <c:numCache>
                <c:formatCode>General</c:formatCode>
                <c:ptCount val="8"/>
                <c:pt idx="0">
                  <c:v>5.42</c:v>
                </c:pt>
                <c:pt idx="1">
                  <c:v>24.27</c:v>
                </c:pt>
                <c:pt idx="2">
                  <c:v>29.89</c:v>
                </c:pt>
                <c:pt idx="3">
                  <c:v>2.5499999999999998</c:v>
                </c:pt>
                <c:pt idx="4">
                  <c:v>33.26</c:v>
                </c:pt>
                <c:pt idx="5">
                  <c:v>48.03</c:v>
                </c:pt>
                <c:pt idx="6">
                  <c:v>5.3</c:v>
                </c:pt>
                <c:pt idx="7">
                  <c:v>64.34</c:v>
                </c:pt>
              </c:numCache>
            </c:numRef>
          </c:val>
          <c:extLst>
            <c:ext xmlns:c16="http://schemas.microsoft.com/office/drawing/2014/chart" uri="{C3380CC4-5D6E-409C-BE32-E72D297353CC}">
              <c16:uniqueId val="{00000002-FE27-4FC8-AA34-3880EC939D10}"/>
            </c:ext>
          </c:extLst>
        </c:ser>
        <c:ser>
          <c:idx val="3"/>
          <c:order val="2"/>
          <c:tx>
            <c:strRef>
              <c:f>'3rd level radar charts '!$F$16</c:f>
              <c:strCache>
                <c:ptCount val="1"/>
                <c:pt idx="0">
                  <c:v>Rural Poorest Province 1 </c:v>
                </c:pt>
              </c:strCache>
            </c:strRef>
          </c:tx>
          <c:spPr>
            <a:ln w="28575" cap="rnd">
              <a:solidFill>
                <a:srgbClr val="00B050"/>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'!$F$17:$F$24</c:f>
              <c:numCache>
                <c:formatCode>General</c:formatCode>
                <c:ptCount val="8"/>
                <c:pt idx="0">
                  <c:v>9.19</c:v>
                </c:pt>
                <c:pt idx="1">
                  <c:v>66.56</c:v>
                </c:pt>
                <c:pt idx="2">
                  <c:v>42.22</c:v>
                </c:pt>
                <c:pt idx="3">
                  <c:v>10.199999999999999</c:v>
                </c:pt>
                <c:pt idx="4">
                  <c:v>23.61</c:v>
                </c:pt>
                <c:pt idx="5">
                  <c:v>23.94</c:v>
                </c:pt>
                <c:pt idx="6">
                  <c:v>69.63</c:v>
                </c:pt>
                <c:pt idx="7">
                  <c:v>3.74</c:v>
                </c:pt>
              </c:numCache>
            </c:numRef>
          </c:val>
          <c:extLst>
            <c:ext xmlns:c16="http://schemas.microsoft.com/office/drawing/2014/chart" uri="{C3380CC4-5D6E-409C-BE32-E72D297353CC}">
              <c16:uniqueId val="{00000003-FE27-4FC8-AA34-3880EC939D10}"/>
            </c:ext>
          </c:extLst>
        </c:ser>
        <c:ser>
          <c:idx val="4"/>
          <c:order val="3"/>
          <c:tx>
            <c:strRef>
              <c:f>'3rd level radar charts '!$G$16</c:f>
              <c:strCache>
                <c:ptCount val="1"/>
                <c:pt idx="0">
                  <c:v>Rural Poorest Province 5</c:v>
                </c:pt>
              </c:strCache>
            </c:strRef>
          </c:tx>
          <c:spPr>
            <a:ln w="28575" cap="rnd">
              <a:solidFill>
                <a:srgbClr val="FFFF00"/>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'!$G$17:$G$24</c:f>
              <c:numCache>
                <c:formatCode>General</c:formatCode>
                <c:ptCount val="8"/>
                <c:pt idx="0">
                  <c:v>15.67</c:v>
                </c:pt>
                <c:pt idx="1">
                  <c:v>74.010000000000005</c:v>
                </c:pt>
                <c:pt idx="2">
                  <c:v>64.27</c:v>
                </c:pt>
                <c:pt idx="3">
                  <c:v>19.739999999999998</c:v>
                </c:pt>
                <c:pt idx="4">
                  <c:v>21.73</c:v>
                </c:pt>
                <c:pt idx="5">
                  <c:v>12.83</c:v>
                </c:pt>
                <c:pt idx="6">
                  <c:v>65.760000000000005</c:v>
                </c:pt>
                <c:pt idx="7">
                  <c:v>13.24</c:v>
                </c:pt>
              </c:numCache>
            </c:numRef>
          </c:val>
          <c:extLst>
            <c:ext xmlns:c16="http://schemas.microsoft.com/office/drawing/2014/chart" uri="{C3380CC4-5D6E-409C-BE32-E72D297353CC}">
              <c16:uniqueId val="{00000004-FE27-4FC8-AA34-3880EC939D10}"/>
            </c:ext>
          </c:extLst>
        </c:ser>
        <c:ser>
          <c:idx val="5"/>
          <c:order val="4"/>
          <c:tx>
            <c:strRef>
              <c:f>'3rd level radar charts '!$H$16</c:f>
              <c:strCache>
                <c:ptCount val="1"/>
                <c:pt idx="0">
                  <c:v>Poorest Hill Dalit</c:v>
                </c:pt>
              </c:strCache>
            </c:strRef>
          </c:tx>
          <c:spPr>
            <a:ln w="28575" cap="rnd">
              <a:solidFill>
                <a:srgbClr val="FC9D23"/>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'!$H$17:$H$24</c:f>
              <c:numCache>
                <c:formatCode>General</c:formatCode>
                <c:ptCount val="8"/>
                <c:pt idx="0">
                  <c:v>17.61</c:v>
                </c:pt>
                <c:pt idx="1">
                  <c:v>77.62</c:v>
                </c:pt>
                <c:pt idx="2">
                  <c:v>66.44</c:v>
                </c:pt>
                <c:pt idx="3">
                  <c:v>30.77</c:v>
                </c:pt>
                <c:pt idx="4">
                  <c:v>31.99</c:v>
                </c:pt>
                <c:pt idx="5">
                  <c:v>24.32</c:v>
                </c:pt>
                <c:pt idx="6">
                  <c:v>58.89</c:v>
                </c:pt>
                <c:pt idx="7">
                  <c:v>54.53</c:v>
                </c:pt>
              </c:numCache>
            </c:numRef>
          </c:val>
          <c:extLst>
            <c:ext xmlns:c16="http://schemas.microsoft.com/office/drawing/2014/chart" uri="{C3380CC4-5D6E-409C-BE32-E72D297353CC}">
              <c16:uniqueId val="{00000005-FE27-4FC8-AA34-3880EC939D10}"/>
            </c:ext>
          </c:extLst>
        </c:ser>
        <c:ser>
          <c:idx val="7"/>
          <c:order val="5"/>
          <c:tx>
            <c:strRef>
              <c:f>'3rd level radar charts '!$J$16</c:f>
              <c:strCache>
                <c:ptCount val="1"/>
                <c:pt idx="0">
                  <c:v>Rural Muslim</c:v>
                </c:pt>
              </c:strCache>
            </c:strRef>
          </c:tx>
          <c:spPr>
            <a:ln w="28575" cap="rnd">
              <a:solidFill>
                <a:srgbClr val="0070C0"/>
              </a:solidFill>
              <a:prstDash val="sysDot"/>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'!$J$17:$J$24</c:f>
              <c:numCache>
                <c:formatCode>General</c:formatCode>
                <c:ptCount val="8"/>
                <c:pt idx="0">
                  <c:v>34.520000000000003</c:v>
                </c:pt>
                <c:pt idx="1">
                  <c:v>91.35</c:v>
                </c:pt>
                <c:pt idx="2">
                  <c:v>74.48</c:v>
                </c:pt>
                <c:pt idx="3">
                  <c:v>0.28000000000000003</c:v>
                </c:pt>
                <c:pt idx="4">
                  <c:v>44.06</c:v>
                </c:pt>
                <c:pt idx="5">
                  <c:v>65.75</c:v>
                </c:pt>
                <c:pt idx="6">
                  <c:v>58.68</c:v>
                </c:pt>
                <c:pt idx="7">
                  <c:v>42.62</c:v>
                </c:pt>
              </c:numCache>
            </c:numRef>
          </c:val>
          <c:extLst>
            <c:ext xmlns:c16="http://schemas.microsoft.com/office/drawing/2014/chart" uri="{C3380CC4-5D6E-409C-BE32-E72D297353CC}">
              <c16:uniqueId val="{00000007-FE27-4FC8-AA34-3880EC939D10}"/>
            </c:ext>
          </c:extLst>
        </c:ser>
        <c:dLbls>
          <c:showLegendKey val="0"/>
          <c:showVal val="0"/>
          <c:showCatName val="0"/>
          <c:showSerName val="0"/>
          <c:showPercent val="0"/>
          <c:showBubbleSize val="0"/>
        </c:dLbls>
        <c:axId val="501740840"/>
        <c:axId val="501742480"/>
      </c:radarChart>
      <c:catAx>
        <c:axId val="50174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1742480"/>
        <c:crosses val="autoZero"/>
        <c:auto val="1"/>
        <c:lblAlgn val="ctr"/>
        <c:lblOffset val="100"/>
        <c:noMultiLvlLbl val="0"/>
      </c:catAx>
      <c:valAx>
        <c:axId val="50174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1740840"/>
        <c:crosses val="autoZero"/>
        <c:crossBetween val="between"/>
      </c:valAx>
      <c:spPr>
        <a:noFill/>
        <a:ln>
          <a:noFill/>
        </a:ln>
        <a:effectLst/>
      </c:spPr>
    </c:plotArea>
    <c:legend>
      <c:legendPos val="r"/>
      <c:layout>
        <c:manualLayout>
          <c:xMode val="edge"/>
          <c:yMode val="edge"/>
          <c:x val="0.83538143438829604"/>
          <c:y val="0.18813214172488779"/>
          <c:w val="0.16332224467156845"/>
          <c:h val="0.29314992264214218"/>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A89ED-6917-474F-A815-1AFAE359DC2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6704DFE-9B22-4FA6-97C9-44BC1CDFF85F}">
      <dgm:prSet phldrT="[Text]" custT="1"/>
      <dgm:spPr/>
      <dgm:t>
        <a:bodyPr/>
        <a:lstStyle/>
        <a:p>
          <a:r>
            <a:rPr lang="en-US" sz="2400" dirty="0"/>
            <a:t>Get the right raw data</a:t>
          </a:r>
        </a:p>
      </dgm:t>
    </dgm:pt>
    <dgm:pt modelId="{D4E2C97F-CF3F-4F75-8600-0CAE43C9D6B5}" type="parTrans" cxnId="{3FEF82EA-B50C-473F-9FC5-5C6CC32A4349}">
      <dgm:prSet/>
      <dgm:spPr/>
      <dgm:t>
        <a:bodyPr/>
        <a:lstStyle/>
        <a:p>
          <a:endParaRPr lang="en-US" sz="2800"/>
        </a:p>
      </dgm:t>
    </dgm:pt>
    <dgm:pt modelId="{E6CA395E-BAD1-41C2-B568-AD1086133A0A}" type="sibTrans" cxnId="{3FEF82EA-B50C-473F-9FC5-5C6CC32A4349}">
      <dgm:prSet/>
      <dgm:spPr/>
      <dgm:t>
        <a:bodyPr/>
        <a:lstStyle/>
        <a:p>
          <a:endParaRPr lang="en-US" sz="2800"/>
        </a:p>
      </dgm:t>
    </dgm:pt>
    <dgm:pt modelId="{D6E5CB31-0030-4445-8F34-67DE292E7A10}">
      <dgm:prSet phldrT="[Text]" custT="1"/>
      <dgm:spPr/>
      <dgm:t>
        <a:bodyPr/>
        <a:lstStyle/>
        <a:p>
          <a:r>
            <a:rPr lang="en-US" sz="2800" dirty="0"/>
            <a:t>Microdata</a:t>
          </a:r>
        </a:p>
      </dgm:t>
    </dgm:pt>
    <dgm:pt modelId="{4E48BE9A-4985-4257-AA12-4897F9006FDD}" type="parTrans" cxnId="{733C2611-9890-46EC-AA9E-A6F3DE202B87}">
      <dgm:prSet/>
      <dgm:spPr/>
      <dgm:t>
        <a:bodyPr/>
        <a:lstStyle/>
        <a:p>
          <a:endParaRPr lang="en-US" sz="2800"/>
        </a:p>
      </dgm:t>
    </dgm:pt>
    <dgm:pt modelId="{56BB6EBB-22B8-42B7-8C05-5B2D0D852882}" type="sibTrans" cxnId="{733C2611-9890-46EC-AA9E-A6F3DE202B87}">
      <dgm:prSet/>
      <dgm:spPr/>
      <dgm:t>
        <a:bodyPr/>
        <a:lstStyle/>
        <a:p>
          <a:endParaRPr lang="en-US" sz="2800"/>
        </a:p>
      </dgm:t>
    </dgm:pt>
    <dgm:pt modelId="{ECF50436-6FD5-4D3F-8C21-57C8D7A9A330}">
      <dgm:prSet phldrT="[Text]" custT="1"/>
      <dgm:spPr/>
      <dgm:t>
        <a:bodyPr/>
        <a:lstStyle/>
        <a:p>
          <a:r>
            <a:rPr lang="en-US" sz="2800" dirty="0"/>
            <a:t>Sample representative of all groups</a:t>
          </a:r>
        </a:p>
      </dgm:t>
    </dgm:pt>
    <dgm:pt modelId="{69346251-C10C-423A-9818-26946168248D}" type="parTrans" cxnId="{E58314E8-0159-41C3-B93B-2E7753A2F3F8}">
      <dgm:prSet/>
      <dgm:spPr/>
      <dgm:t>
        <a:bodyPr/>
        <a:lstStyle/>
        <a:p>
          <a:endParaRPr lang="en-US" sz="2800"/>
        </a:p>
      </dgm:t>
    </dgm:pt>
    <dgm:pt modelId="{0A05AA43-5DE0-4809-85FB-009CC9808B5B}" type="sibTrans" cxnId="{E58314E8-0159-41C3-B93B-2E7753A2F3F8}">
      <dgm:prSet/>
      <dgm:spPr/>
      <dgm:t>
        <a:bodyPr/>
        <a:lstStyle/>
        <a:p>
          <a:endParaRPr lang="en-US" sz="2800"/>
        </a:p>
      </dgm:t>
    </dgm:pt>
    <dgm:pt modelId="{3520CDFF-B1D2-4D23-9DBC-4C3B8FB31B21}">
      <dgm:prSet phldrT="[Text]" custT="1"/>
      <dgm:spPr/>
      <dgm:t>
        <a:bodyPr/>
        <a:lstStyle/>
        <a:p>
          <a:r>
            <a:rPr lang="en-US" sz="2400" dirty="0"/>
            <a:t>Select disaggregation variables</a:t>
          </a:r>
        </a:p>
      </dgm:t>
    </dgm:pt>
    <dgm:pt modelId="{EC8ED606-12FD-4C41-BF99-34BCB1A790CE}" type="parTrans" cxnId="{B193ED05-65C4-4477-9FE7-AF0A36F50EF1}">
      <dgm:prSet/>
      <dgm:spPr/>
      <dgm:t>
        <a:bodyPr/>
        <a:lstStyle/>
        <a:p>
          <a:endParaRPr lang="en-US" sz="2800"/>
        </a:p>
      </dgm:t>
    </dgm:pt>
    <dgm:pt modelId="{D4661D85-FDFF-4C40-8E2E-2D3FA3A36428}" type="sibTrans" cxnId="{B193ED05-65C4-4477-9FE7-AF0A36F50EF1}">
      <dgm:prSet/>
      <dgm:spPr/>
      <dgm:t>
        <a:bodyPr/>
        <a:lstStyle/>
        <a:p>
          <a:endParaRPr lang="en-US" sz="2800"/>
        </a:p>
      </dgm:t>
    </dgm:pt>
    <dgm:pt modelId="{5C365D53-6AF2-4928-BDF7-A4CB67890261}">
      <dgm:prSet phldrT="[Text]" custT="1"/>
      <dgm:spPr/>
      <dgm:t>
        <a:bodyPr/>
        <a:lstStyle/>
        <a:p>
          <a:r>
            <a:rPr lang="en-US" sz="2800" dirty="0"/>
            <a:t>Based on previous knowledge of disadvantages</a:t>
          </a:r>
        </a:p>
      </dgm:t>
    </dgm:pt>
    <dgm:pt modelId="{AF355E95-8199-4C9F-95A3-CBAAFF0C005A}" type="parTrans" cxnId="{E0011585-8549-47C4-8E9F-96B5B599F677}">
      <dgm:prSet/>
      <dgm:spPr/>
      <dgm:t>
        <a:bodyPr/>
        <a:lstStyle/>
        <a:p>
          <a:endParaRPr lang="en-US" sz="2800"/>
        </a:p>
      </dgm:t>
    </dgm:pt>
    <dgm:pt modelId="{8FF10200-FB2C-4C20-B790-EAEAD2EF4758}" type="sibTrans" cxnId="{E0011585-8549-47C4-8E9F-96B5B599F677}">
      <dgm:prSet/>
      <dgm:spPr/>
      <dgm:t>
        <a:bodyPr/>
        <a:lstStyle/>
        <a:p>
          <a:endParaRPr lang="en-US" sz="2800"/>
        </a:p>
      </dgm:t>
    </dgm:pt>
    <dgm:pt modelId="{2CB5E36D-AE2A-43C9-B7D3-FE4B9A259AAA}">
      <dgm:prSet phldrT="[Text]" custT="1"/>
      <dgm:spPr/>
      <dgm:t>
        <a:bodyPr/>
        <a:lstStyle/>
        <a:p>
          <a:r>
            <a:rPr lang="en-US" sz="2800" dirty="0"/>
            <a:t>Based on trial for different indicators</a:t>
          </a:r>
        </a:p>
      </dgm:t>
    </dgm:pt>
    <dgm:pt modelId="{5D82267C-0936-48B5-998F-BE3030FB36DA}" type="parTrans" cxnId="{353DD79B-0935-43F4-BED8-C645311ED45B}">
      <dgm:prSet/>
      <dgm:spPr/>
      <dgm:t>
        <a:bodyPr/>
        <a:lstStyle/>
        <a:p>
          <a:endParaRPr lang="en-US" sz="2800"/>
        </a:p>
      </dgm:t>
    </dgm:pt>
    <dgm:pt modelId="{DE691273-895B-457C-8757-3D8794146240}" type="sibTrans" cxnId="{353DD79B-0935-43F4-BED8-C645311ED45B}">
      <dgm:prSet/>
      <dgm:spPr/>
      <dgm:t>
        <a:bodyPr/>
        <a:lstStyle/>
        <a:p>
          <a:endParaRPr lang="en-US" sz="2800"/>
        </a:p>
      </dgm:t>
    </dgm:pt>
    <dgm:pt modelId="{E4607FA2-1052-48E2-A4B5-4EF753E63E6C}">
      <dgm:prSet phldrT="[Text]" custT="1"/>
      <dgm:spPr/>
      <dgm:t>
        <a:bodyPr/>
        <a:lstStyle/>
        <a:p>
          <a:r>
            <a:rPr lang="en-US" sz="2400" dirty="0"/>
            <a:t>Conduct analysis</a:t>
          </a:r>
        </a:p>
      </dgm:t>
    </dgm:pt>
    <dgm:pt modelId="{0AF01FD3-71A2-48B1-9A4A-524D6E0372E5}" type="parTrans" cxnId="{8CF04150-598D-4876-B3B7-D53157C2CB9C}">
      <dgm:prSet/>
      <dgm:spPr/>
      <dgm:t>
        <a:bodyPr/>
        <a:lstStyle/>
        <a:p>
          <a:endParaRPr lang="en-US" sz="2800"/>
        </a:p>
      </dgm:t>
    </dgm:pt>
    <dgm:pt modelId="{C49C4B33-DC08-4EB3-8212-847C8A8FAFDE}" type="sibTrans" cxnId="{8CF04150-598D-4876-B3B7-D53157C2CB9C}">
      <dgm:prSet/>
      <dgm:spPr/>
      <dgm:t>
        <a:bodyPr/>
        <a:lstStyle/>
        <a:p>
          <a:endParaRPr lang="en-US" sz="2800"/>
        </a:p>
      </dgm:t>
    </dgm:pt>
    <dgm:pt modelId="{5C58EBCC-4B95-45B2-ACA9-21DE8FBAE7EA}">
      <dgm:prSet phldrT="[Text]" custT="1"/>
      <dgm:spPr/>
      <dgm:t>
        <a:bodyPr/>
        <a:lstStyle/>
        <a:p>
          <a:r>
            <a:rPr lang="en-US" sz="2800" dirty="0"/>
            <a:t>Calculate SDG indicators (or similar)</a:t>
          </a:r>
        </a:p>
      </dgm:t>
    </dgm:pt>
    <dgm:pt modelId="{F563DF93-43A2-4637-A952-1006130307AD}" type="parTrans" cxnId="{A59374B8-A1C3-4D80-932E-6D03B71E511C}">
      <dgm:prSet/>
      <dgm:spPr/>
      <dgm:t>
        <a:bodyPr/>
        <a:lstStyle/>
        <a:p>
          <a:endParaRPr lang="en-US" sz="2800"/>
        </a:p>
      </dgm:t>
    </dgm:pt>
    <dgm:pt modelId="{B9C7FB85-E5AA-40AF-A698-E977803B8A5A}" type="sibTrans" cxnId="{A59374B8-A1C3-4D80-932E-6D03B71E511C}">
      <dgm:prSet/>
      <dgm:spPr/>
      <dgm:t>
        <a:bodyPr/>
        <a:lstStyle/>
        <a:p>
          <a:endParaRPr lang="en-US" sz="2800"/>
        </a:p>
      </dgm:t>
    </dgm:pt>
    <dgm:pt modelId="{33196A07-9643-46C0-86B3-12A8D5550721}">
      <dgm:prSet phldrT="[Text]" custT="1"/>
      <dgm:spPr/>
      <dgm:t>
        <a:bodyPr/>
        <a:lstStyle/>
        <a:p>
          <a:r>
            <a:rPr lang="en-US" sz="2800" dirty="0"/>
            <a:t>Simultaneously disaggregate data using selected variables</a:t>
          </a:r>
        </a:p>
      </dgm:t>
    </dgm:pt>
    <dgm:pt modelId="{5D1CDD5E-2F64-4C83-AAC5-606D0D5A1814}" type="parTrans" cxnId="{3D99F205-C18A-4559-85F4-2B924BF57A87}">
      <dgm:prSet/>
      <dgm:spPr/>
      <dgm:t>
        <a:bodyPr/>
        <a:lstStyle/>
        <a:p>
          <a:endParaRPr lang="en-US" sz="2800"/>
        </a:p>
      </dgm:t>
    </dgm:pt>
    <dgm:pt modelId="{0FB2998D-25A3-4D05-B41B-DB32E29FCE59}" type="sibTrans" cxnId="{3D99F205-C18A-4559-85F4-2B924BF57A87}">
      <dgm:prSet/>
      <dgm:spPr/>
      <dgm:t>
        <a:bodyPr/>
        <a:lstStyle/>
        <a:p>
          <a:endParaRPr lang="en-US" sz="2800"/>
        </a:p>
      </dgm:t>
    </dgm:pt>
    <dgm:pt modelId="{97261235-2340-454A-A28A-04C83D2E3636}">
      <dgm:prSet phldrT="[Text]" custT="1"/>
      <dgm:spPr/>
      <dgm:t>
        <a:bodyPr/>
        <a:lstStyle/>
        <a:p>
          <a:r>
            <a:rPr lang="en-US" sz="2800" dirty="0"/>
            <a:t>Large enough sample size</a:t>
          </a:r>
        </a:p>
      </dgm:t>
    </dgm:pt>
    <dgm:pt modelId="{2F5275A9-C585-401B-A8AB-F4B02E4B33F8}" type="parTrans" cxnId="{3C061899-8FF7-4C52-AA8E-F483AE064A92}">
      <dgm:prSet/>
      <dgm:spPr/>
      <dgm:t>
        <a:bodyPr/>
        <a:lstStyle/>
        <a:p>
          <a:endParaRPr lang="en-US" sz="2800"/>
        </a:p>
      </dgm:t>
    </dgm:pt>
    <dgm:pt modelId="{899DFEB7-5EC1-462E-8A07-8409065D4223}" type="sibTrans" cxnId="{3C061899-8FF7-4C52-AA8E-F483AE064A92}">
      <dgm:prSet/>
      <dgm:spPr/>
      <dgm:t>
        <a:bodyPr/>
        <a:lstStyle/>
        <a:p>
          <a:endParaRPr lang="en-US" sz="2800"/>
        </a:p>
      </dgm:t>
    </dgm:pt>
    <dgm:pt modelId="{157AB8F2-11C2-4E31-B3EE-35536AB9F2F5}">
      <dgm:prSet custT="1"/>
      <dgm:spPr/>
      <dgm:t>
        <a:bodyPr/>
        <a:lstStyle/>
        <a:p>
          <a:r>
            <a:rPr lang="en-US" sz="2400" dirty="0"/>
            <a:t>Use the results </a:t>
          </a:r>
        </a:p>
      </dgm:t>
    </dgm:pt>
    <dgm:pt modelId="{AB1F3B39-5067-405D-A4E7-389366867574}" type="parTrans" cxnId="{36A755F1-B3D2-4455-8938-C8C8C29822B0}">
      <dgm:prSet/>
      <dgm:spPr/>
      <dgm:t>
        <a:bodyPr/>
        <a:lstStyle/>
        <a:p>
          <a:endParaRPr lang="en-US" sz="2800"/>
        </a:p>
      </dgm:t>
    </dgm:pt>
    <dgm:pt modelId="{2E7E39CD-3B56-4D21-BA0D-18BDF9BEBBD5}" type="sibTrans" cxnId="{36A755F1-B3D2-4455-8938-C8C8C29822B0}">
      <dgm:prSet/>
      <dgm:spPr/>
      <dgm:t>
        <a:bodyPr/>
        <a:lstStyle/>
        <a:p>
          <a:endParaRPr lang="en-US" sz="2800"/>
        </a:p>
      </dgm:t>
    </dgm:pt>
    <dgm:pt modelId="{E15FF9AF-9B8A-4E25-AEC2-C8A747C97EBF}">
      <dgm:prSet custT="1"/>
      <dgm:spPr/>
      <dgm:t>
        <a:bodyPr/>
        <a:lstStyle/>
        <a:p>
          <a:r>
            <a:rPr lang="en-US" sz="2800" dirty="0"/>
            <a:t>Design universal policies that ensure reach to the most disadvantaged</a:t>
          </a:r>
        </a:p>
      </dgm:t>
    </dgm:pt>
    <dgm:pt modelId="{C8461DD4-A566-49D2-8619-6424D4156113}" type="parTrans" cxnId="{ABADE2AD-1B6D-4F5F-B1E1-4F887F75B011}">
      <dgm:prSet/>
      <dgm:spPr/>
      <dgm:t>
        <a:bodyPr/>
        <a:lstStyle/>
        <a:p>
          <a:endParaRPr lang="en-US" sz="2800"/>
        </a:p>
      </dgm:t>
    </dgm:pt>
    <dgm:pt modelId="{FC8AC4B5-71E2-42E8-96C8-CC9DA8DEF971}" type="sibTrans" cxnId="{ABADE2AD-1B6D-4F5F-B1E1-4F887F75B011}">
      <dgm:prSet/>
      <dgm:spPr/>
      <dgm:t>
        <a:bodyPr/>
        <a:lstStyle/>
        <a:p>
          <a:endParaRPr lang="en-US" sz="2800"/>
        </a:p>
      </dgm:t>
    </dgm:pt>
    <dgm:pt modelId="{3F46BE63-9C07-406B-8471-503BC1A3F4D8}">
      <dgm:prSet custT="1"/>
      <dgm:spPr/>
      <dgm:t>
        <a:bodyPr/>
        <a:lstStyle/>
        <a:p>
          <a:r>
            <a:rPr lang="en-US" sz="2800" dirty="0"/>
            <a:t>Knock-on effect on SDG achievement</a:t>
          </a:r>
        </a:p>
      </dgm:t>
    </dgm:pt>
    <dgm:pt modelId="{AA7D312E-8C54-49CA-BF74-74105E40B80C}" type="parTrans" cxnId="{11B49967-AE91-4D04-9B8F-3D51CB0344B4}">
      <dgm:prSet/>
      <dgm:spPr/>
      <dgm:t>
        <a:bodyPr/>
        <a:lstStyle/>
        <a:p>
          <a:endParaRPr lang="en-US" sz="2800"/>
        </a:p>
      </dgm:t>
    </dgm:pt>
    <dgm:pt modelId="{A871D29F-FBDE-4A8A-9C4D-CF26364F9A7D}" type="sibTrans" cxnId="{11B49967-AE91-4D04-9B8F-3D51CB0344B4}">
      <dgm:prSet/>
      <dgm:spPr/>
      <dgm:t>
        <a:bodyPr/>
        <a:lstStyle/>
        <a:p>
          <a:endParaRPr lang="en-US" sz="2800"/>
        </a:p>
      </dgm:t>
    </dgm:pt>
    <dgm:pt modelId="{D21D9F78-E00C-437E-9C77-BD958BD47A00}">
      <dgm:prSet custT="1"/>
      <dgm:spPr/>
      <dgm:t>
        <a:bodyPr/>
        <a:lstStyle/>
        <a:p>
          <a:r>
            <a:rPr lang="en-US" sz="2800" dirty="0"/>
            <a:t>Measure again</a:t>
          </a:r>
        </a:p>
      </dgm:t>
    </dgm:pt>
    <dgm:pt modelId="{819CAD7D-BD0D-4598-9856-045483623F74}" type="parTrans" cxnId="{642D305F-E18A-49DB-A423-1D19565879AF}">
      <dgm:prSet/>
      <dgm:spPr/>
      <dgm:t>
        <a:bodyPr/>
        <a:lstStyle/>
        <a:p>
          <a:endParaRPr lang="en-US" sz="2800"/>
        </a:p>
      </dgm:t>
    </dgm:pt>
    <dgm:pt modelId="{FB676FC0-01B3-46E2-B1A1-0C8402D01C2F}" type="sibTrans" cxnId="{642D305F-E18A-49DB-A423-1D19565879AF}">
      <dgm:prSet/>
      <dgm:spPr/>
      <dgm:t>
        <a:bodyPr/>
        <a:lstStyle/>
        <a:p>
          <a:endParaRPr lang="en-US" sz="2800"/>
        </a:p>
      </dgm:t>
    </dgm:pt>
    <dgm:pt modelId="{E1370E71-8D45-4D17-947D-D891044FF4A1}">
      <dgm:prSet phldrT="[Text]" custT="1"/>
      <dgm:spPr/>
      <dgm:t>
        <a:bodyPr/>
        <a:lstStyle/>
        <a:p>
          <a:r>
            <a:rPr lang="en-US" sz="2800" dirty="0"/>
            <a:t>Content analysis of policy documents </a:t>
          </a:r>
        </a:p>
      </dgm:t>
    </dgm:pt>
    <dgm:pt modelId="{A40A41F8-FC6F-452F-967E-793DDB3DD1FB}" type="parTrans" cxnId="{ABE82EBB-2FCD-4C51-AAD4-D329EA470BD6}">
      <dgm:prSet/>
      <dgm:spPr/>
      <dgm:t>
        <a:bodyPr/>
        <a:lstStyle/>
        <a:p>
          <a:endParaRPr lang="en-US" sz="2400"/>
        </a:p>
      </dgm:t>
    </dgm:pt>
    <dgm:pt modelId="{F0275B97-159A-4DED-981C-A2DB0842404A}" type="sibTrans" cxnId="{ABE82EBB-2FCD-4C51-AAD4-D329EA470BD6}">
      <dgm:prSet/>
      <dgm:spPr/>
      <dgm:t>
        <a:bodyPr/>
        <a:lstStyle/>
        <a:p>
          <a:endParaRPr lang="en-US" sz="2400"/>
        </a:p>
      </dgm:t>
    </dgm:pt>
    <dgm:pt modelId="{85E5DD0A-8D6E-4C31-A6C5-7ECF263019DF}" type="pres">
      <dgm:prSet presAssocID="{B56A89ED-6917-474F-A815-1AFAE359DC2D}" presName="linearFlow" presStyleCnt="0">
        <dgm:presLayoutVars>
          <dgm:dir/>
          <dgm:animLvl val="lvl"/>
          <dgm:resizeHandles val="exact"/>
        </dgm:presLayoutVars>
      </dgm:prSet>
      <dgm:spPr/>
    </dgm:pt>
    <dgm:pt modelId="{2FEF1645-D727-4F81-87DF-6CB5B7955507}" type="pres">
      <dgm:prSet presAssocID="{D6704DFE-9B22-4FA6-97C9-44BC1CDFF85F}" presName="composite" presStyleCnt="0"/>
      <dgm:spPr/>
    </dgm:pt>
    <dgm:pt modelId="{63F8A5EE-B420-4CCB-9316-11CA52C692FF}" type="pres">
      <dgm:prSet presAssocID="{D6704DFE-9B22-4FA6-97C9-44BC1CDFF85F}" presName="parentText" presStyleLbl="alignNode1" presStyleIdx="0" presStyleCnt="4">
        <dgm:presLayoutVars>
          <dgm:chMax val="1"/>
          <dgm:bulletEnabled val="1"/>
        </dgm:presLayoutVars>
      </dgm:prSet>
      <dgm:spPr/>
    </dgm:pt>
    <dgm:pt modelId="{DF164AE2-B655-4D10-B886-79910C012F28}" type="pres">
      <dgm:prSet presAssocID="{D6704DFE-9B22-4FA6-97C9-44BC1CDFF85F}" presName="descendantText" presStyleLbl="alignAcc1" presStyleIdx="0" presStyleCnt="4">
        <dgm:presLayoutVars>
          <dgm:bulletEnabled val="1"/>
        </dgm:presLayoutVars>
      </dgm:prSet>
      <dgm:spPr/>
    </dgm:pt>
    <dgm:pt modelId="{531637B7-1F3B-47E8-8072-31D6E7D30C86}" type="pres">
      <dgm:prSet presAssocID="{E6CA395E-BAD1-41C2-B568-AD1086133A0A}" presName="sp" presStyleCnt="0"/>
      <dgm:spPr/>
    </dgm:pt>
    <dgm:pt modelId="{7A41F1D1-53A8-4A1C-BAAB-A0A23909E21F}" type="pres">
      <dgm:prSet presAssocID="{3520CDFF-B1D2-4D23-9DBC-4C3B8FB31B21}" presName="composite" presStyleCnt="0"/>
      <dgm:spPr/>
    </dgm:pt>
    <dgm:pt modelId="{7EBE93BA-C0D8-4A35-8F6A-C962509CE792}" type="pres">
      <dgm:prSet presAssocID="{3520CDFF-B1D2-4D23-9DBC-4C3B8FB31B21}" presName="parentText" presStyleLbl="alignNode1" presStyleIdx="1" presStyleCnt="4">
        <dgm:presLayoutVars>
          <dgm:chMax val="1"/>
          <dgm:bulletEnabled val="1"/>
        </dgm:presLayoutVars>
      </dgm:prSet>
      <dgm:spPr/>
    </dgm:pt>
    <dgm:pt modelId="{2FC1E4FC-CA0D-47B9-872E-614528C9EAF7}" type="pres">
      <dgm:prSet presAssocID="{3520CDFF-B1D2-4D23-9DBC-4C3B8FB31B21}" presName="descendantText" presStyleLbl="alignAcc1" presStyleIdx="1" presStyleCnt="4">
        <dgm:presLayoutVars>
          <dgm:bulletEnabled val="1"/>
        </dgm:presLayoutVars>
      </dgm:prSet>
      <dgm:spPr/>
    </dgm:pt>
    <dgm:pt modelId="{854FEEE7-CF5A-45C8-81B5-97465C750AE3}" type="pres">
      <dgm:prSet presAssocID="{D4661D85-FDFF-4C40-8E2E-2D3FA3A36428}" presName="sp" presStyleCnt="0"/>
      <dgm:spPr/>
    </dgm:pt>
    <dgm:pt modelId="{D4ACABB1-746B-42D7-9D12-EAB82FB343EF}" type="pres">
      <dgm:prSet presAssocID="{E4607FA2-1052-48E2-A4B5-4EF753E63E6C}" presName="composite" presStyleCnt="0"/>
      <dgm:spPr/>
    </dgm:pt>
    <dgm:pt modelId="{40661B11-3693-4330-92C2-79C744F4D78E}" type="pres">
      <dgm:prSet presAssocID="{E4607FA2-1052-48E2-A4B5-4EF753E63E6C}" presName="parentText" presStyleLbl="alignNode1" presStyleIdx="2" presStyleCnt="4">
        <dgm:presLayoutVars>
          <dgm:chMax val="1"/>
          <dgm:bulletEnabled val="1"/>
        </dgm:presLayoutVars>
      </dgm:prSet>
      <dgm:spPr/>
    </dgm:pt>
    <dgm:pt modelId="{C8EE7D45-2289-4124-A646-F20EEFC3F82C}" type="pres">
      <dgm:prSet presAssocID="{E4607FA2-1052-48E2-A4B5-4EF753E63E6C}" presName="descendantText" presStyleLbl="alignAcc1" presStyleIdx="2" presStyleCnt="4">
        <dgm:presLayoutVars>
          <dgm:bulletEnabled val="1"/>
        </dgm:presLayoutVars>
      </dgm:prSet>
      <dgm:spPr/>
    </dgm:pt>
    <dgm:pt modelId="{CD45AF56-0FCA-4C6E-A779-60DDE2D57112}" type="pres">
      <dgm:prSet presAssocID="{C49C4B33-DC08-4EB3-8212-847C8A8FAFDE}" presName="sp" presStyleCnt="0"/>
      <dgm:spPr/>
    </dgm:pt>
    <dgm:pt modelId="{F063D5B7-2B86-41EB-8378-AA92473C4606}" type="pres">
      <dgm:prSet presAssocID="{157AB8F2-11C2-4E31-B3EE-35536AB9F2F5}" presName="composite" presStyleCnt="0"/>
      <dgm:spPr/>
    </dgm:pt>
    <dgm:pt modelId="{4A9F0AEE-246F-4B47-BC84-2EA6133BC7BC}" type="pres">
      <dgm:prSet presAssocID="{157AB8F2-11C2-4E31-B3EE-35536AB9F2F5}" presName="parentText" presStyleLbl="alignNode1" presStyleIdx="3" presStyleCnt="4">
        <dgm:presLayoutVars>
          <dgm:chMax val="1"/>
          <dgm:bulletEnabled val="1"/>
        </dgm:presLayoutVars>
      </dgm:prSet>
      <dgm:spPr/>
    </dgm:pt>
    <dgm:pt modelId="{B0D33CC3-862E-41FA-8F13-A125FFB328F8}" type="pres">
      <dgm:prSet presAssocID="{157AB8F2-11C2-4E31-B3EE-35536AB9F2F5}" presName="descendantText" presStyleLbl="alignAcc1" presStyleIdx="3" presStyleCnt="4">
        <dgm:presLayoutVars>
          <dgm:bulletEnabled val="1"/>
        </dgm:presLayoutVars>
      </dgm:prSet>
      <dgm:spPr/>
    </dgm:pt>
  </dgm:ptLst>
  <dgm:cxnLst>
    <dgm:cxn modelId="{560EA204-73D3-4526-B331-638FB2C08910}" type="presOf" srcId="{ECF50436-6FD5-4D3F-8C21-57C8D7A9A330}" destId="{DF164AE2-B655-4D10-B886-79910C012F28}" srcOrd="0" destOrd="2" presId="urn:microsoft.com/office/officeart/2005/8/layout/chevron2"/>
    <dgm:cxn modelId="{B193ED05-65C4-4477-9FE7-AF0A36F50EF1}" srcId="{B56A89ED-6917-474F-A815-1AFAE359DC2D}" destId="{3520CDFF-B1D2-4D23-9DBC-4C3B8FB31B21}" srcOrd="1" destOrd="0" parTransId="{EC8ED606-12FD-4C41-BF99-34BCB1A790CE}" sibTransId="{D4661D85-FDFF-4C40-8E2E-2D3FA3A36428}"/>
    <dgm:cxn modelId="{3D99F205-C18A-4559-85F4-2B924BF57A87}" srcId="{E4607FA2-1052-48E2-A4B5-4EF753E63E6C}" destId="{33196A07-9643-46C0-86B3-12A8D5550721}" srcOrd="1" destOrd="0" parTransId="{5D1CDD5E-2F64-4C83-AAC5-606D0D5A1814}" sibTransId="{0FB2998D-25A3-4D05-B41B-DB32E29FCE59}"/>
    <dgm:cxn modelId="{733C2611-9890-46EC-AA9E-A6F3DE202B87}" srcId="{D6704DFE-9B22-4FA6-97C9-44BC1CDFF85F}" destId="{D6E5CB31-0030-4445-8F34-67DE292E7A10}" srcOrd="0" destOrd="0" parTransId="{4E48BE9A-4985-4257-AA12-4897F9006FDD}" sibTransId="{56BB6EBB-22B8-42B7-8C05-5B2D0D852882}"/>
    <dgm:cxn modelId="{DFB5F52A-54C9-494A-8498-69CDADBC6EAA}" type="presOf" srcId="{E15FF9AF-9B8A-4E25-AEC2-C8A747C97EBF}" destId="{B0D33CC3-862E-41FA-8F13-A125FFB328F8}" srcOrd="0" destOrd="0" presId="urn:microsoft.com/office/officeart/2005/8/layout/chevron2"/>
    <dgm:cxn modelId="{95817535-EB3E-400B-9D38-709BA72F48C2}" type="presOf" srcId="{3F46BE63-9C07-406B-8471-503BC1A3F4D8}" destId="{B0D33CC3-862E-41FA-8F13-A125FFB328F8}" srcOrd="0" destOrd="1" presId="urn:microsoft.com/office/officeart/2005/8/layout/chevron2"/>
    <dgm:cxn modelId="{20AC3D38-5FD2-4B50-8478-698757DF2DD8}" type="presOf" srcId="{E4607FA2-1052-48E2-A4B5-4EF753E63E6C}" destId="{40661B11-3693-4330-92C2-79C744F4D78E}" srcOrd="0" destOrd="0" presId="urn:microsoft.com/office/officeart/2005/8/layout/chevron2"/>
    <dgm:cxn modelId="{E813CA39-F714-4722-9B7E-976644256AEB}" type="presOf" srcId="{5C58EBCC-4B95-45B2-ACA9-21DE8FBAE7EA}" destId="{C8EE7D45-2289-4124-A646-F20EEFC3F82C}" srcOrd="0" destOrd="0" presId="urn:microsoft.com/office/officeart/2005/8/layout/chevron2"/>
    <dgm:cxn modelId="{642D305F-E18A-49DB-A423-1D19565879AF}" srcId="{157AB8F2-11C2-4E31-B3EE-35536AB9F2F5}" destId="{D21D9F78-E00C-437E-9C77-BD958BD47A00}" srcOrd="2" destOrd="0" parTransId="{819CAD7D-BD0D-4598-9856-045483623F74}" sibTransId="{FB676FC0-01B3-46E2-B1A1-0C8402D01C2F}"/>
    <dgm:cxn modelId="{11B49967-AE91-4D04-9B8F-3D51CB0344B4}" srcId="{157AB8F2-11C2-4E31-B3EE-35536AB9F2F5}" destId="{3F46BE63-9C07-406B-8471-503BC1A3F4D8}" srcOrd="1" destOrd="0" parTransId="{AA7D312E-8C54-49CA-BF74-74105E40B80C}" sibTransId="{A871D29F-FBDE-4A8A-9C4D-CF26364F9A7D}"/>
    <dgm:cxn modelId="{C1CB1F48-3453-4064-9839-6C677DC482DC}" type="presOf" srcId="{5C365D53-6AF2-4928-BDF7-A4CB67890261}" destId="{2FC1E4FC-CA0D-47B9-872E-614528C9EAF7}" srcOrd="0" destOrd="0" presId="urn:microsoft.com/office/officeart/2005/8/layout/chevron2"/>
    <dgm:cxn modelId="{9B5B7A4E-027D-47E0-9B01-FB55BDAFDF32}" type="presOf" srcId="{D6E5CB31-0030-4445-8F34-67DE292E7A10}" destId="{DF164AE2-B655-4D10-B886-79910C012F28}" srcOrd="0" destOrd="0" presId="urn:microsoft.com/office/officeart/2005/8/layout/chevron2"/>
    <dgm:cxn modelId="{8CF04150-598D-4876-B3B7-D53157C2CB9C}" srcId="{B56A89ED-6917-474F-A815-1AFAE359DC2D}" destId="{E4607FA2-1052-48E2-A4B5-4EF753E63E6C}" srcOrd="2" destOrd="0" parTransId="{0AF01FD3-71A2-48B1-9A4A-524D6E0372E5}" sibTransId="{C49C4B33-DC08-4EB3-8212-847C8A8FAFDE}"/>
    <dgm:cxn modelId="{A36F5E76-8C14-4CB0-926F-35CD9F38DBBF}" type="presOf" srcId="{D21D9F78-E00C-437E-9C77-BD958BD47A00}" destId="{B0D33CC3-862E-41FA-8F13-A125FFB328F8}" srcOrd="0" destOrd="2" presId="urn:microsoft.com/office/officeart/2005/8/layout/chevron2"/>
    <dgm:cxn modelId="{94FC0C5A-510D-4297-9E2B-E22FD28B3FB2}" type="presOf" srcId="{D6704DFE-9B22-4FA6-97C9-44BC1CDFF85F}" destId="{63F8A5EE-B420-4CCB-9316-11CA52C692FF}" srcOrd="0" destOrd="0" presId="urn:microsoft.com/office/officeart/2005/8/layout/chevron2"/>
    <dgm:cxn modelId="{E0011585-8549-47C4-8E9F-96B5B599F677}" srcId="{3520CDFF-B1D2-4D23-9DBC-4C3B8FB31B21}" destId="{5C365D53-6AF2-4928-BDF7-A4CB67890261}" srcOrd="0" destOrd="0" parTransId="{AF355E95-8199-4C9F-95A3-CBAAFF0C005A}" sibTransId="{8FF10200-FB2C-4C20-B790-EAEAD2EF4758}"/>
    <dgm:cxn modelId="{B3B83998-8048-422E-B71D-6FBFE0B19BAD}" type="presOf" srcId="{2CB5E36D-AE2A-43C9-B7D3-FE4B9A259AAA}" destId="{2FC1E4FC-CA0D-47B9-872E-614528C9EAF7}" srcOrd="0" destOrd="1" presId="urn:microsoft.com/office/officeart/2005/8/layout/chevron2"/>
    <dgm:cxn modelId="{3C061899-8FF7-4C52-AA8E-F483AE064A92}" srcId="{D6704DFE-9B22-4FA6-97C9-44BC1CDFF85F}" destId="{97261235-2340-454A-A28A-04C83D2E3636}" srcOrd="1" destOrd="0" parTransId="{2F5275A9-C585-401B-A8AB-F4B02E4B33F8}" sibTransId="{899DFEB7-5EC1-462E-8A07-8409065D4223}"/>
    <dgm:cxn modelId="{353DD79B-0935-43F4-BED8-C645311ED45B}" srcId="{3520CDFF-B1D2-4D23-9DBC-4C3B8FB31B21}" destId="{2CB5E36D-AE2A-43C9-B7D3-FE4B9A259AAA}" srcOrd="1" destOrd="0" parTransId="{5D82267C-0936-48B5-998F-BE3030FB36DA}" sibTransId="{DE691273-895B-457C-8757-3D8794146240}"/>
    <dgm:cxn modelId="{550BF9A0-3043-4F55-85DD-92B2E93D57CE}" type="presOf" srcId="{97261235-2340-454A-A28A-04C83D2E3636}" destId="{DF164AE2-B655-4D10-B886-79910C012F28}" srcOrd="0" destOrd="1" presId="urn:microsoft.com/office/officeart/2005/8/layout/chevron2"/>
    <dgm:cxn modelId="{4AE159AC-4F24-40CE-A2FF-176105F7AA11}" type="presOf" srcId="{B56A89ED-6917-474F-A815-1AFAE359DC2D}" destId="{85E5DD0A-8D6E-4C31-A6C5-7ECF263019DF}" srcOrd="0" destOrd="0" presId="urn:microsoft.com/office/officeart/2005/8/layout/chevron2"/>
    <dgm:cxn modelId="{3271FCAC-B67F-460E-B75B-93FCBD90D48C}" type="presOf" srcId="{157AB8F2-11C2-4E31-B3EE-35536AB9F2F5}" destId="{4A9F0AEE-246F-4B47-BC84-2EA6133BC7BC}" srcOrd="0" destOrd="0" presId="urn:microsoft.com/office/officeart/2005/8/layout/chevron2"/>
    <dgm:cxn modelId="{ABADE2AD-1B6D-4F5F-B1E1-4F887F75B011}" srcId="{157AB8F2-11C2-4E31-B3EE-35536AB9F2F5}" destId="{E15FF9AF-9B8A-4E25-AEC2-C8A747C97EBF}" srcOrd="0" destOrd="0" parTransId="{C8461DD4-A566-49D2-8619-6424D4156113}" sibTransId="{FC8AC4B5-71E2-42E8-96C8-CC9DA8DEF971}"/>
    <dgm:cxn modelId="{C97F3BAF-F21D-4047-8012-0CC6A817BBF3}" type="presOf" srcId="{33196A07-9643-46C0-86B3-12A8D5550721}" destId="{C8EE7D45-2289-4124-A646-F20EEFC3F82C}" srcOrd="0" destOrd="1" presId="urn:microsoft.com/office/officeart/2005/8/layout/chevron2"/>
    <dgm:cxn modelId="{3D1780B5-F322-4717-A954-165C987004D2}" type="presOf" srcId="{3520CDFF-B1D2-4D23-9DBC-4C3B8FB31B21}" destId="{7EBE93BA-C0D8-4A35-8F6A-C962509CE792}" srcOrd="0" destOrd="0" presId="urn:microsoft.com/office/officeart/2005/8/layout/chevron2"/>
    <dgm:cxn modelId="{A59374B8-A1C3-4D80-932E-6D03B71E511C}" srcId="{E4607FA2-1052-48E2-A4B5-4EF753E63E6C}" destId="{5C58EBCC-4B95-45B2-ACA9-21DE8FBAE7EA}" srcOrd="0" destOrd="0" parTransId="{F563DF93-43A2-4637-A952-1006130307AD}" sibTransId="{B9C7FB85-E5AA-40AF-A698-E977803B8A5A}"/>
    <dgm:cxn modelId="{ABE82EBB-2FCD-4C51-AAD4-D329EA470BD6}" srcId="{3520CDFF-B1D2-4D23-9DBC-4C3B8FB31B21}" destId="{E1370E71-8D45-4D17-947D-D891044FF4A1}" srcOrd="2" destOrd="0" parTransId="{A40A41F8-FC6F-452F-967E-793DDB3DD1FB}" sibTransId="{F0275B97-159A-4DED-981C-A2DB0842404A}"/>
    <dgm:cxn modelId="{710A0CE8-C9B0-4B04-944C-5402F726B053}" type="presOf" srcId="{E1370E71-8D45-4D17-947D-D891044FF4A1}" destId="{2FC1E4FC-CA0D-47B9-872E-614528C9EAF7}" srcOrd="0" destOrd="2" presId="urn:microsoft.com/office/officeart/2005/8/layout/chevron2"/>
    <dgm:cxn modelId="{E58314E8-0159-41C3-B93B-2E7753A2F3F8}" srcId="{D6704DFE-9B22-4FA6-97C9-44BC1CDFF85F}" destId="{ECF50436-6FD5-4D3F-8C21-57C8D7A9A330}" srcOrd="2" destOrd="0" parTransId="{69346251-C10C-423A-9818-26946168248D}" sibTransId="{0A05AA43-5DE0-4809-85FB-009CC9808B5B}"/>
    <dgm:cxn modelId="{3FEF82EA-B50C-473F-9FC5-5C6CC32A4349}" srcId="{B56A89ED-6917-474F-A815-1AFAE359DC2D}" destId="{D6704DFE-9B22-4FA6-97C9-44BC1CDFF85F}" srcOrd="0" destOrd="0" parTransId="{D4E2C97F-CF3F-4F75-8600-0CAE43C9D6B5}" sibTransId="{E6CA395E-BAD1-41C2-B568-AD1086133A0A}"/>
    <dgm:cxn modelId="{36A755F1-B3D2-4455-8938-C8C8C29822B0}" srcId="{B56A89ED-6917-474F-A815-1AFAE359DC2D}" destId="{157AB8F2-11C2-4E31-B3EE-35536AB9F2F5}" srcOrd="3" destOrd="0" parTransId="{AB1F3B39-5067-405D-A4E7-389366867574}" sibTransId="{2E7E39CD-3B56-4D21-BA0D-18BDF9BEBBD5}"/>
    <dgm:cxn modelId="{FF42BDD2-AEB1-4D57-8FEC-F63B1617F714}" type="presParOf" srcId="{85E5DD0A-8D6E-4C31-A6C5-7ECF263019DF}" destId="{2FEF1645-D727-4F81-87DF-6CB5B7955507}" srcOrd="0" destOrd="0" presId="urn:microsoft.com/office/officeart/2005/8/layout/chevron2"/>
    <dgm:cxn modelId="{21B0DBBA-842D-471F-A2A1-F280E0B1F128}" type="presParOf" srcId="{2FEF1645-D727-4F81-87DF-6CB5B7955507}" destId="{63F8A5EE-B420-4CCB-9316-11CA52C692FF}" srcOrd="0" destOrd="0" presId="urn:microsoft.com/office/officeart/2005/8/layout/chevron2"/>
    <dgm:cxn modelId="{30A28133-E822-4D44-8223-BA47B7085729}" type="presParOf" srcId="{2FEF1645-D727-4F81-87DF-6CB5B7955507}" destId="{DF164AE2-B655-4D10-B886-79910C012F28}" srcOrd="1" destOrd="0" presId="urn:microsoft.com/office/officeart/2005/8/layout/chevron2"/>
    <dgm:cxn modelId="{2A33F22D-DA4A-4807-B1A2-734AFCE5E175}" type="presParOf" srcId="{85E5DD0A-8D6E-4C31-A6C5-7ECF263019DF}" destId="{531637B7-1F3B-47E8-8072-31D6E7D30C86}" srcOrd="1" destOrd="0" presId="urn:microsoft.com/office/officeart/2005/8/layout/chevron2"/>
    <dgm:cxn modelId="{1CD5D4A3-E238-401E-A409-77D04B88E673}" type="presParOf" srcId="{85E5DD0A-8D6E-4C31-A6C5-7ECF263019DF}" destId="{7A41F1D1-53A8-4A1C-BAAB-A0A23909E21F}" srcOrd="2" destOrd="0" presId="urn:microsoft.com/office/officeart/2005/8/layout/chevron2"/>
    <dgm:cxn modelId="{E9A0B158-8DDD-4523-87FF-D7184A900992}" type="presParOf" srcId="{7A41F1D1-53A8-4A1C-BAAB-A0A23909E21F}" destId="{7EBE93BA-C0D8-4A35-8F6A-C962509CE792}" srcOrd="0" destOrd="0" presId="urn:microsoft.com/office/officeart/2005/8/layout/chevron2"/>
    <dgm:cxn modelId="{7D943F8F-8F81-4ABD-859D-F5980BDA2597}" type="presParOf" srcId="{7A41F1D1-53A8-4A1C-BAAB-A0A23909E21F}" destId="{2FC1E4FC-CA0D-47B9-872E-614528C9EAF7}" srcOrd="1" destOrd="0" presId="urn:microsoft.com/office/officeart/2005/8/layout/chevron2"/>
    <dgm:cxn modelId="{626FE431-0A8A-44EF-97A7-A4F4F8C2286C}" type="presParOf" srcId="{85E5DD0A-8D6E-4C31-A6C5-7ECF263019DF}" destId="{854FEEE7-CF5A-45C8-81B5-97465C750AE3}" srcOrd="3" destOrd="0" presId="urn:microsoft.com/office/officeart/2005/8/layout/chevron2"/>
    <dgm:cxn modelId="{948A1113-1816-420B-9016-8D52D0E27DE3}" type="presParOf" srcId="{85E5DD0A-8D6E-4C31-A6C5-7ECF263019DF}" destId="{D4ACABB1-746B-42D7-9D12-EAB82FB343EF}" srcOrd="4" destOrd="0" presId="urn:microsoft.com/office/officeart/2005/8/layout/chevron2"/>
    <dgm:cxn modelId="{61129FA0-C260-465D-8D74-92EAA880606E}" type="presParOf" srcId="{D4ACABB1-746B-42D7-9D12-EAB82FB343EF}" destId="{40661B11-3693-4330-92C2-79C744F4D78E}" srcOrd="0" destOrd="0" presId="urn:microsoft.com/office/officeart/2005/8/layout/chevron2"/>
    <dgm:cxn modelId="{35084629-0CB2-436F-B21C-A16DEB366BA1}" type="presParOf" srcId="{D4ACABB1-746B-42D7-9D12-EAB82FB343EF}" destId="{C8EE7D45-2289-4124-A646-F20EEFC3F82C}" srcOrd="1" destOrd="0" presId="urn:microsoft.com/office/officeart/2005/8/layout/chevron2"/>
    <dgm:cxn modelId="{BF178DB9-C495-48B3-A957-BCC695721595}" type="presParOf" srcId="{85E5DD0A-8D6E-4C31-A6C5-7ECF263019DF}" destId="{CD45AF56-0FCA-4C6E-A779-60DDE2D57112}" srcOrd="5" destOrd="0" presId="urn:microsoft.com/office/officeart/2005/8/layout/chevron2"/>
    <dgm:cxn modelId="{6D5D35F1-ABCE-42E5-B525-50370B758FD7}" type="presParOf" srcId="{85E5DD0A-8D6E-4C31-A6C5-7ECF263019DF}" destId="{F063D5B7-2B86-41EB-8378-AA92473C4606}" srcOrd="6" destOrd="0" presId="urn:microsoft.com/office/officeart/2005/8/layout/chevron2"/>
    <dgm:cxn modelId="{6C968FFF-42AA-4BA2-A24D-35F69B067238}" type="presParOf" srcId="{F063D5B7-2B86-41EB-8378-AA92473C4606}" destId="{4A9F0AEE-246F-4B47-BC84-2EA6133BC7BC}" srcOrd="0" destOrd="0" presId="urn:microsoft.com/office/officeart/2005/8/layout/chevron2"/>
    <dgm:cxn modelId="{B2EE44C4-56D5-4A15-A0FB-6C219AC68F76}" type="presParOf" srcId="{F063D5B7-2B86-41EB-8378-AA92473C4606}" destId="{B0D33CC3-862E-41FA-8F13-A125FFB328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800">
              <a:solidFill>
                <a:sysClr val="windowText" lastClr="000000"/>
              </a:solidFill>
              <a:latin typeface="+mn-lt"/>
              <a:ea typeface="Cambria" panose="02040503050406030204" pitchFamily="18" charset="0"/>
            </a:rPr>
            <a:t>Location</a:t>
          </a:r>
        </a:p>
      </dgm:t>
    </dgm:pt>
    <dgm:pt modelId="{0E3691B4-D775-4960-B04B-6B8B83DCF7F5}" type="parTrans" cxnId="{DB4A97FF-FC27-4418-A2B0-715ABDBED2D2}">
      <dgm:prSet/>
      <dgm:spPr/>
      <dgm:t>
        <a:bodyPr/>
        <a:lstStyle/>
        <a:p>
          <a:endParaRPr lang="en-US" sz="2800">
            <a:solidFill>
              <a:sysClr val="windowText" lastClr="000000"/>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800">
            <a:solidFill>
              <a:sysClr val="windowText" lastClr="000000"/>
            </a:solidFill>
            <a:latin typeface="+mn-lt"/>
            <a:ea typeface="Cambria" panose="02040503050406030204" pitchFamily="18" charset="0"/>
          </a:endParaRPr>
        </a:p>
      </dgm:t>
    </dgm:pt>
    <dgm:pt modelId="{4A9AD7D3-D299-4E12-A644-FA17688D4DA3}">
      <dgm:prSet phldrT="[Text]" custT="1"/>
      <dgm:spPr/>
      <dgm:t>
        <a:bodyPr/>
        <a:lstStyle/>
        <a:p>
          <a:r>
            <a:rPr lang="en-US" sz="2800">
              <a:solidFill>
                <a:sysClr val="windowText" lastClr="000000"/>
              </a:solidFill>
              <a:latin typeface="+mn-lt"/>
              <a:ea typeface="Cambria" panose="02040503050406030204" pitchFamily="18" charset="0"/>
            </a:rPr>
            <a:t>Rural </a:t>
          </a:r>
        </a:p>
      </dgm:t>
    </dgm:pt>
    <dgm:pt modelId="{658259C0-F9CD-40A8-8029-CA0778418510}" type="parTrans" cxnId="{85B7BAC6-1C0E-4E3E-958B-C17AFF21DB71}">
      <dgm:prSet/>
      <dgm:spPr/>
      <dgm:t>
        <a:bodyPr/>
        <a:lstStyle/>
        <a:p>
          <a:endParaRPr lang="en-US" sz="2800">
            <a:solidFill>
              <a:sysClr val="windowText" lastClr="000000"/>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800">
            <a:solidFill>
              <a:sysClr val="windowText" lastClr="000000"/>
            </a:solidFill>
            <a:latin typeface="+mn-lt"/>
            <a:ea typeface="Cambria" panose="02040503050406030204" pitchFamily="18" charset="0"/>
          </a:endParaRPr>
        </a:p>
      </dgm:t>
    </dgm:pt>
    <dgm:pt modelId="{0DCA4564-C1FF-47BD-8315-7B97262EDC0B}">
      <dgm:prSet phldrT="[Text]" custT="1"/>
      <dgm:spPr/>
      <dgm:t>
        <a:bodyPr/>
        <a:lstStyle/>
        <a:p>
          <a:r>
            <a:rPr lang="en-US" sz="2800">
              <a:solidFill>
                <a:sysClr val="windowText" lastClr="000000"/>
              </a:solidFill>
              <a:latin typeface="+mn-lt"/>
              <a:ea typeface="Cambria" panose="02040503050406030204" pitchFamily="18" charset="0"/>
            </a:rPr>
            <a:t>Urban </a:t>
          </a:r>
        </a:p>
      </dgm:t>
    </dgm:pt>
    <dgm:pt modelId="{B73C98AF-54F2-45E0-842B-C383926689B0}" type="parTrans" cxnId="{BB3BD2B4-9A49-4FE3-80CC-F76323A08029}">
      <dgm:prSet/>
      <dgm:spPr/>
      <dgm:t>
        <a:bodyPr/>
        <a:lstStyle/>
        <a:p>
          <a:endParaRPr lang="en-US" sz="2800">
            <a:solidFill>
              <a:sysClr val="windowText" lastClr="000000"/>
            </a:solidFill>
            <a:latin typeface="+mn-lt"/>
            <a:ea typeface="Cambria" panose="02040503050406030204" pitchFamily="18" charset="0"/>
          </a:endParaRPr>
        </a:p>
      </dgm:t>
    </dgm:pt>
    <dgm:pt modelId="{DC510838-BC6D-4BAE-B6F5-4010A27CE73E}" type="sibTrans" cxnId="{BB3BD2B4-9A49-4FE3-80CC-F76323A08029}">
      <dgm:prSet/>
      <dgm:spPr/>
      <dgm:t>
        <a:bodyPr/>
        <a:lstStyle/>
        <a:p>
          <a:endParaRPr lang="en-US" sz="2800">
            <a:solidFill>
              <a:sysClr val="windowText" lastClr="000000"/>
            </a:solidFill>
            <a:latin typeface="+mn-lt"/>
            <a:ea typeface="Cambria" panose="02040503050406030204" pitchFamily="18" charset="0"/>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2"/>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2">
        <dgm:presLayoutVars>
          <dgm:chPref val="3"/>
        </dgm:presLayoutVars>
      </dgm:prSet>
      <dgm:spPr/>
    </dgm:pt>
    <dgm:pt modelId="{07AAAE0E-D2EC-4A07-A2DC-924ABF961CB4}" type="pres">
      <dgm:prSet presAssocID="{4A9AD7D3-D299-4E12-A644-FA17688D4DA3}" presName="rootConnector" presStyleLbl="node2" presStyleIdx="0" presStyleCnt="2"/>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47C41681-EC1E-4F54-B8A0-1E3B35C8FA79}" type="pres">
      <dgm:prSet presAssocID="{B73C98AF-54F2-45E0-842B-C383926689B0}" presName="Name37" presStyleLbl="parChTrans1D2" presStyleIdx="1" presStyleCnt="2"/>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1" presStyleCnt="2" custLinFactNeighborX="1770" custLinFactNeighborY="142">
        <dgm:presLayoutVars>
          <dgm:chPref val="3"/>
        </dgm:presLayoutVars>
      </dgm:prSet>
      <dgm:spPr/>
    </dgm:pt>
    <dgm:pt modelId="{13E4CE6A-6171-4275-990A-6968F48794F0}" type="pres">
      <dgm:prSet presAssocID="{0DCA4564-C1FF-47BD-8315-7B97262EDC0B}" presName="rootConnector" presStyleLbl="node2" presStyleIdx="1" presStyleCnt="2"/>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63601379-BB04-4F7A-ADB1-EC2A2D1FFCE4}" type="pres">
      <dgm:prSet presAssocID="{68F5E09E-1BDE-407F-8C32-C19EBC7FA5DD}" presName="hierChild3" presStyleCnt="0"/>
      <dgm:spPr/>
    </dgm:pt>
  </dgm:ptLst>
  <dgm:cxnLst>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BB3BD2B4-9A49-4FE3-80CC-F76323A08029}" srcId="{68F5E09E-1BDE-407F-8C32-C19EBC7FA5DD}" destId="{0DCA4564-C1FF-47BD-8315-7B97262EDC0B}" srcOrd="1" destOrd="0" parTransId="{B73C98AF-54F2-45E0-842B-C383926689B0}" sibTransId="{DC510838-BC6D-4BAE-B6F5-4010A27CE73E}"/>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19C3DC1D-8F94-4C6E-947F-EC9B7B5B891E}" type="presParOf" srcId="{228F104D-FFD6-4416-97C8-1F4D310AAA19}" destId="{47C41681-EC1E-4F54-B8A0-1E3B35C8FA79}" srcOrd="2" destOrd="0" presId="urn:microsoft.com/office/officeart/2005/8/layout/orgChart1"/>
    <dgm:cxn modelId="{6CF3B179-CAFE-47E1-A918-ABFD61D097FA}" type="presParOf" srcId="{228F104D-FFD6-4416-97C8-1F4D310AAA19}" destId="{584EB7B1-04CB-469B-84AE-D83A312E97A5}" srcOrd="3"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400">
              <a:solidFill>
                <a:schemeClr val="accent3"/>
              </a:solidFill>
              <a:latin typeface="+mn-lt"/>
              <a:ea typeface="Cambria" panose="02040503050406030204" pitchFamily="18" charset="0"/>
            </a:rPr>
            <a:t>Region </a:t>
          </a:r>
        </a:p>
      </dgm:t>
    </dgm:pt>
    <dgm:pt modelId="{0E3691B4-D775-4960-B04B-6B8B83DCF7F5}" type="par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4A9AD7D3-D299-4E12-A644-FA17688D4DA3}">
      <dgm:prSet phldrT="[Text]" custT="1"/>
      <dgm:spPr/>
      <dgm:t>
        <a:bodyPr/>
        <a:lstStyle/>
        <a:p>
          <a:r>
            <a:rPr lang="en-US" sz="2400">
              <a:solidFill>
                <a:schemeClr val="accent3"/>
              </a:solidFill>
              <a:latin typeface="+mn-lt"/>
              <a:ea typeface="Cambria" panose="02040503050406030204" pitchFamily="18" charset="0"/>
            </a:rPr>
            <a:t>Province 1 </a:t>
          </a:r>
        </a:p>
      </dgm:t>
    </dgm:pt>
    <dgm:pt modelId="{658259C0-F9CD-40A8-8029-CA0778418510}" type="par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49476C70-4B09-4A39-8C3B-8BED0EE9778A}">
      <dgm:prSet phldrT="[Text]" custT="1"/>
      <dgm:spPr/>
      <dgm:t>
        <a:bodyPr/>
        <a:lstStyle/>
        <a:p>
          <a:r>
            <a:rPr lang="en-US" sz="2400">
              <a:solidFill>
                <a:schemeClr val="accent3"/>
              </a:solidFill>
              <a:latin typeface="+mn-lt"/>
              <a:ea typeface="Cambria" panose="02040503050406030204" pitchFamily="18" charset="0"/>
            </a:rPr>
            <a:t>Province 2 </a:t>
          </a:r>
        </a:p>
      </dgm:t>
    </dgm:pt>
    <dgm:pt modelId="{5022D72C-215E-41C3-8C32-0EB36F5906AD}" type="parTrans" cxnId="{51222CA8-BA53-4F0B-9901-991774CC9C85}">
      <dgm:prSet/>
      <dgm:spPr/>
      <dgm:t>
        <a:bodyPr/>
        <a:lstStyle/>
        <a:p>
          <a:endParaRPr lang="en-US" sz="2400">
            <a:solidFill>
              <a:schemeClr val="accent3"/>
            </a:solidFill>
            <a:latin typeface="+mn-lt"/>
          </a:endParaRPr>
        </a:p>
      </dgm:t>
    </dgm:pt>
    <dgm:pt modelId="{2BADE472-1859-40D1-ADB1-668CACBEA74A}" type="sibTrans" cxnId="{51222CA8-BA53-4F0B-9901-991774CC9C85}">
      <dgm:prSet/>
      <dgm:spPr/>
      <dgm:t>
        <a:bodyPr/>
        <a:lstStyle/>
        <a:p>
          <a:endParaRPr lang="en-US" sz="2400">
            <a:solidFill>
              <a:schemeClr val="accent3"/>
            </a:solidFill>
            <a:latin typeface="+mn-lt"/>
          </a:endParaRPr>
        </a:p>
      </dgm:t>
    </dgm:pt>
    <dgm:pt modelId="{EF3218F0-5872-4D94-A810-350C6F78A267}">
      <dgm:prSet phldrT="[Text]" custT="1"/>
      <dgm:spPr/>
      <dgm:t>
        <a:bodyPr/>
        <a:lstStyle/>
        <a:p>
          <a:r>
            <a:rPr lang="en-US" sz="2400">
              <a:solidFill>
                <a:schemeClr val="accent3"/>
              </a:solidFill>
              <a:latin typeface="+mn-lt"/>
              <a:ea typeface="Cambria" panose="02040503050406030204" pitchFamily="18" charset="0"/>
            </a:rPr>
            <a:t>Province 3 </a:t>
          </a:r>
        </a:p>
      </dgm:t>
    </dgm:pt>
    <dgm:pt modelId="{1732EC2E-81F9-416E-9E17-D8215A548DE6}" type="parTrans" cxnId="{065DD21E-4110-46A8-AD63-05AB9FDD48A4}">
      <dgm:prSet/>
      <dgm:spPr/>
      <dgm:t>
        <a:bodyPr/>
        <a:lstStyle/>
        <a:p>
          <a:endParaRPr lang="en-US" sz="2400">
            <a:solidFill>
              <a:schemeClr val="accent3"/>
            </a:solidFill>
            <a:latin typeface="+mn-lt"/>
          </a:endParaRPr>
        </a:p>
      </dgm:t>
    </dgm:pt>
    <dgm:pt modelId="{6C5CAF0E-D0CB-41B3-90D4-25F100280819}" type="sibTrans" cxnId="{065DD21E-4110-46A8-AD63-05AB9FDD48A4}">
      <dgm:prSet/>
      <dgm:spPr/>
      <dgm:t>
        <a:bodyPr/>
        <a:lstStyle/>
        <a:p>
          <a:endParaRPr lang="en-US" sz="2400">
            <a:solidFill>
              <a:schemeClr val="accent3"/>
            </a:solidFill>
            <a:latin typeface="+mn-lt"/>
          </a:endParaRPr>
        </a:p>
      </dgm:t>
    </dgm:pt>
    <dgm:pt modelId="{09066553-D69E-4BC9-8BAD-61EE18E88374}">
      <dgm:prSet phldrT="[Text]" custT="1"/>
      <dgm:spPr/>
      <dgm:t>
        <a:bodyPr/>
        <a:lstStyle/>
        <a:p>
          <a:r>
            <a:rPr lang="en-US" sz="2400">
              <a:solidFill>
                <a:schemeClr val="accent3"/>
              </a:solidFill>
              <a:latin typeface="+mn-lt"/>
              <a:ea typeface="Cambria" panose="02040503050406030204" pitchFamily="18" charset="0"/>
            </a:rPr>
            <a:t>Province 4 </a:t>
          </a:r>
        </a:p>
      </dgm:t>
    </dgm:pt>
    <dgm:pt modelId="{F7C754C5-10FD-4E3B-9D81-CFC22E5A2449}" type="parTrans" cxnId="{67626A7E-4BDC-4E22-8A78-36DEA3968BBE}">
      <dgm:prSet/>
      <dgm:spPr/>
      <dgm:t>
        <a:bodyPr/>
        <a:lstStyle/>
        <a:p>
          <a:endParaRPr lang="en-US" sz="2400">
            <a:solidFill>
              <a:schemeClr val="accent3"/>
            </a:solidFill>
            <a:latin typeface="+mn-lt"/>
          </a:endParaRPr>
        </a:p>
      </dgm:t>
    </dgm:pt>
    <dgm:pt modelId="{989EBAF1-68B1-41D9-AE10-C407CF4215AE}" type="sibTrans" cxnId="{67626A7E-4BDC-4E22-8A78-36DEA3968BBE}">
      <dgm:prSet/>
      <dgm:spPr/>
      <dgm:t>
        <a:bodyPr/>
        <a:lstStyle/>
        <a:p>
          <a:endParaRPr lang="en-US" sz="2400">
            <a:solidFill>
              <a:schemeClr val="accent3"/>
            </a:solidFill>
            <a:latin typeface="+mn-lt"/>
          </a:endParaRPr>
        </a:p>
      </dgm:t>
    </dgm:pt>
    <dgm:pt modelId="{D821EF6D-40EC-4E69-B3EC-AC0F18C35CEB}">
      <dgm:prSet phldrT="[Text]" custT="1"/>
      <dgm:spPr/>
      <dgm:t>
        <a:bodyPr/>
        <a:lstStyle/>
        <a:p>
          <a:r>
            <a:rPr lang="en-US" sz="2400">
              <a:solidFill>
                <a:schemeClr val="accent3"/>
              </a:solidFill>
              <a:latin typeface="+mn-lt"/>
              <a:ea typeface="Cambria" panose="02040503050406030204" pitchFamily="18" charset="0"/>
            </a:rPr>
            <a:t>Province 5 </a:t>
          </a:r>
        </a:p>
      </dgm:t>
    </dgm:pt>
    <dgm:pt modelId="{6CCA1DD6-A82B-455F-9EAD-927212ACDE8D}" type="parTrans" cxnId="{53253CF6-5F85-4745-8A68-899AEC91487F}">
      <dgm:prSet/>
      <dgm:spPr/>
      <dgm:t>
        <a:bodyPr/>
        <a:lstStyle/>
        <a:p>
          <a:endParaRPr lang="en-US" sz="2400">
            <a:solidFill>
              <a:schemeClr val="accent3"/>
            </a:solidFill>
            <a:latin typeface="+mn-lt"/>
          </a:endParaRPr>
        </a:p>
      </dgm:t>
    </dgm:pt>
    <dgm:pt modelId="{E51B3D79-3F1D-4474-8141-2C25B3A33637}" type="sibTrans" cxnId="{53253CF6-5F85-4745-8A68-899AEC91487F}">
      <dgm:prSet/>
      <dgm:spPr/>
      <dgm:t>
        <a:bodyPr/>
        <a:lstStyle/>
        <a:p>
          <a:endParaRPr lang="en-US" sz="2400">
            <a:solidFill>
              <a:schemeClr val="accent3"/>
            </a:solidFill>
            <a:latin typeface="+mn-lt"/>
          </a:endParaRPr>
        </a:p>
      </dgm:t>
    </dgm:pt>
    <dgm:pt modelId="{F84C66E6-C84C-424B-80E9-FCB5B04812CA}">
      <dgm:prSet phldrT="[Text]" custT="1"/>
      <dgm:spPr/>
      <dgm:t>
        <a:bodyPr/>
        <a:lstStyle/>
        <a:p>
          <a:r>
            <a:rPr lang="en-US" sz="2400">
              <a:solidFill>
                <a:schemeClr val="accent3"/>
              </a:solidFill>
              <a:latin typeface="+mn-lt"/>
              <a:ea typeface="Cambria" panose="02040503050406030204" pitchFamily="18" charset="0"/>
            </a:rPr>
            <a:t>Province 6 </a:t>
          </a:r>
        </a:p>
      </dgm:t>
    </dgm:pt>
    <dgm:pt modelId="{BCF89133-ED47-40BC-B124-8412EAEB4431}" type="parTrans" cxnId="{C897BA8C-055B-4E04-84CF-4B7D0302234D}">
      <dgm:prSet/>
      <dgm:spPr/>
      <dgm:t>
        <a:bodyPr/>
        <a:lstStyle/>
        <a:p>
          <a:endParaRPr lang="en-US" sz="2400">
            <a:solidFill>
              <a:schemeClr val="accent3"/>
            </a:solidFill>
            <a:latin typeface="+mn-lt"/>
          </a:endParaRPr>
        </a:p>
      </dgm:t>
    </dgm:pt>
    <dgm:pt modelId="{60FD48A2-590D-4025-A885-1FC885834ABA}" type="sibTrans" cxnId="{C897BA8C-055B-4E04-84CF-4B7D0302234D}">
      <dgm:prSet/>
      <dgm:spPr/>
      <dgm:t>
        <a:bodyPr/>
        <a:lstStyle/>
        <a:p>
          <a:endParaRPr lang="en-US" sz="2400">
            <a:solidFill>
              <a:schemeClr val="accent3"/>
            </a:solidFill>
            <a:latin typeface="+mn-lt"/>
          </a:endParaRPr>
        </a:p>
      </dgm:t>
    </dgm:pt>
    <dgm:pt modelId="{2A64415B-6E8E-4F12-A714-FF70DC442E8A}">
      <dgm:prSet phldrT="[Text]" custT="1"/>
      <dgm:spPr/>
      <dgm:t>
        <a:bodyPr/>
        <a:lstStyle/>
        <a:p>
          <a:r>
            <a:rPr lang="en-US" sz="2400">
              <a:solidFill>
                <a:schemeClr val="accent3"/>
              </a:solidFill>
              <a:latin typeface="+mn-lt"/>
              <a:ea typeface="Cambria" panose="02040503050406030204" pitchFamily="18" charset="0"/>
            </a:rPr>
            <a:t>Province 7 </a:t>
          </a:r>
        </a:p>
      </dgm:t>
    </dgm:pt>
    <dgm:pt modelId="{0452B2C0-D18A-4DE2-A343-90C46222D49B}" type="parTrans" cxnId="{34834D2E-8742-48A1-9C3D-EEA8733715DF}">
      <dgm:prSet/>
      <dgm:spPr/>
      <dgm:t>
        <a:bodyPr/>
        <a:lstStyle/>
        <a:p>
          <a:endParaRPr lang="en-US" sz="2400">
            <a:solidFill>
              <a:schemeClr val="accent3"/>
            </a:solidFill>
            <a:latin typeface="+mn-lt"/>
          </a:endParaRPr>
        </a:p>
      </dgm:t>
    </dgm:pt>
    <dgm:pt modelId="{B36460A5-CD82-4BD8-B9EE-8A2FB35F1A54}" type="sibTrans" cxnId="{34834D2E-8742-48A1-9C3D-EEA8733715DF}">
      <dgm:prSet/>
      <dgm:spPr/>
      <dgm:t>
        <a:bodyPr/>
        <a:lstStyle/>
        <a:p>
          <a:endParaRPr lang="en-US" sz="2400">
            <a:solidFill>
              <a:schemeClr val="accent3"/>
            </a:solidFill>
            <a:latin typeface="+mn-lt"/>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7"/>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7">
        <dgm:presLayoutVars>
          <dgm:chPref val="3"/>
        </dgm:presLayoutVars>
      </dgm:prSet>
      <dgm:spPr/>
    </dgm:pt>
    <dgm:pt modelId="{07AAAE0E-D2EC-4A07-A2DC-924ABF961CB4}" type="pres">
      <dgm:prSet presAssocID="{4A9AD7D3-D299-4E12-A644-FA17688D4DA3}" presName="rootConnector" presStyleLbl="node2" presStyleIdx="0" presStyleCnt="7"/>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A178DE31-92BE-45AD-9E70-4A0018CB7942}" type="pres">
      <dgm:prSet presAssocID="{5022D72C-215E-41C3-8C32-0EB36F5906AD}" presName="Name37" presStyleLbl="parChTrans1D2" presStyleIdx="1" presStyleCnt="7"/>
      <dgm:spPr/>
    </dgm:pt>
    <dgm:pt modelId="{491C9EC8-88BD-4D91-A433-FBF2BF8970D5}" type="pres">
      <dgm:prSet presAssocID="{49476C70-4B09-4A39-8C3B-8BED0EE9778A}" presName="hierRoot2" presStyleCnt="0">
        <dgm:presLayoutVars>
          <dgm:hierBranch val="init"/>
        </dgm:presLayoutVars>
      </dgm:prSet>
      <dgm:spPr/>
    </dgm:pt>
    <dgm:pt modelId="{97086369-9ED4-40A2-BB54-3A9E1D4DA9DA}" type="pres">
      <dgm:prSet presAssocID="{49476C70-4B09-4A39-8C3B-8BED0EE9778A}" presName="rootComposite" presStyleCnt="0"/>
      <dgm:spPr/>
    </dgm:pt>
    <dgm:pt modelId="{45037E6A-2E5F-44F2-9B66-5C963B7F360B}" type="pres">
      <dgm:prSet presAssocID="{49476C70-4B09-4A39-8C3B-8BED0EE9778A}" presName="rootText" presStyleLbl="node2" presStyleIdx="1" presStyleCnt="7">
        <dgm:presLayoutVars>
          <dgm:chPref val="3"/>
        </dgm:presLayoutVars>
      </dgm:prSet>
      <dgm:spPr/>
    </dgm:pt>
    <dgm:pt modelId="{5030E77B-E113-4AC9-B56D-2337FEEC6B33}" type="pres">
      <dgm:prSet presAssocID="{49476C70-4B09-4A39-8C3B-8BED0EE9778A}" presName="rootConnector" presStyleLbl="node2" presStyleIdx="1" presStyleCnt="7"/>
      <dgm:spPr/>
    </dgm:pt>
    <dgm:pt modelId="{564DE648-C7CD-44C6-9E38-3A63FFC64A2A}" type="pres">
      <dgm:prSet presAssocID="{49476C70-4B09-4A39-8C3B-8BED0EE9778A}" presName="hierChild4" presStyleCnt="0"/>
      <dgm:spPr/>
    </dgm:pt>
    <dgm:pt modelId="{5A5D8E47-27C6-40CA-93C2-5F0E8E5645B4}" type="pres">
      <dgm:prSet presAssocID="{49476C70-4B09-4A39-8C3B-8BED0EE9778A}" presName="hierChild5" presStyleCnt="0"/>
      <dgm:spPr/>
    </dgm:pt>
    <dgm:pt modelId="{19B690DD-53B0-4ACB-AB66-7879AD1E2A72}" type="pres">
      <dgm:prSet presAssocID="{1732EC2E-81F9-416E-9E17-D8215A548DE6}" presName="Name37" presStyleLbl="parChTrans1D2" presStyleIdx="2" presStyleCnt="7"/>
      <dgm:spPr/>
    </dgm:pt>
    <dgm:pt modelId="{85C3220D-4D15-4CF4-B353-59EAE3C4D4D5}" type="pres">
      <dgm:prSet presAssocID="{EF3218F0-5872-4D94-A810-350C6F78A267}" presName="hierRoot2" presStyleCnt="0">
        <dgm:presLayoutVars>
          <dgm:hierBranch val="init"/>
        </dgm:presLayoutVars>
      </dgm:prSet>
      <dgm:spPr/>
    </dgm:pt>
    <dgm:pt modelId="{49E87ADC-465B-4312-9212-185CB4E3F81E}" type="pres">
      <dgm:prSet presAssocID="{EF3218F0-5872-4D94-A810-350C6F78A267}" presName="rootComposite" presStyleCnt="0"/>
      <dgm:spPr/>
    </dgm:pt>
    <dgm:pt modelId="{77DEE9B2-D1A1-4A2B-81C6-BD39659CA3F6}" type="pres">
      <dgm:prSet presAssocID="{EF3218F0-5872-4D94-A810-350C6F78A267}" presName="rootText" presStyleLbl="node2" presStyleIdx="2" presStyleCnt="7">
        <dgm:presLayoutVars>
          <dgm:chPref val="3"/>
        </dgm:presLayoutVars>
      </dgm:prSet>
      <dgm:spPr/>
    </dgm:pt>
    <dgm:pt modelId="{30600D1B-600E-4530-9488-981A7496C17E}" type="pres">
      <dgm:prSet presAssocID="{EF3218F0-5872-4D94-A810-350C6F78A267}" presName="rootConnector" presStyleLbl="node2" presStyleIdx="2" presStyleCnt="7"/>
      <dgm:spPr/>
    </dgm:pt>
    <dgm:pt modelId="{07FBE557-AB37-4438-9C50-9FFD4057E765}" type="pres">
      <dgm:prSet presAssocID="{EF3218F0-5872-4D94-A810-350C6F78A267}" presName="hierChild4" presStyleCnt="0"/>
      <dgm:spPr/>
    </dgm:pt>
    <dgm:pt modelId="{285455CA-7B70-4B6A-AA6E-E2748B1CC66D}" type="pres">
      <dgm:prSet presAssocID="{EF3218F0-5872-4D94-A810-350C6F78A267}" presName="hierChild5" presStyleCnt="0"/>
      <dgm:spPr/>
    </dgm:pt>
    <dgm:pt modelId="{B2A6AC1A-9DF3-4EEE-9D9F-D469FA36DD9C}" type="pres">
      <dgm:prSet presAssocID="{F7C754C5-10FD-4E3B-9D81-CFC22E5A2449}" presName="Name37" presStyleLbl="parChTrans1D2" presStyleIdx="3" presStyleCnt="7"/>
      <dgm:spPr/>
    </dgm:pt>
    <dgm:pt modelId="{6344522D-9E1A-4F7C-AECE-B331F36CEAA1}" type="pres">
      <dgm:prSet presAssocID="{09066553-D69E-4BC9-8BAD-61EE18E88374}" presName="hierRoot2" presStyleCnt="0">
        <dgm:presLayoutVars>
          <dgm:hierBranch val="init"/>
        </dgm:presLayoutVars>
      </dgm:prSet>
      <dgm:spPr/>
    </dgm:pt>
    <dgm:pt modelId="{648E0CA8-D725-42B6-952E-EB3174C2B5FA}" type="pres">
      <dgm:prSet presAssocID="{09066553-D69E-4BC9-8BAD-61EE18E88374}" presName="rootComposite" presStyleCnt="0"/>
      <dgm:spPr/>
    </dgm:pt>
    <dgm:pt modelId="{2E7E9DC4-9082-4487-8095-24623A70FB33}" type="pres">
      <dgm:prSet presAssocID="{09066553-D69E-4BC9-8BAD-61EE18E88374}" presName="rootText" presStyleLbl="node2" presStyleIdx="3" presStyleCnt="7">
        <dgm:presLayoutVars>
          <dgm:chPref val="3"/>
        </dgm:presLayoutVars>
      </dgm:prSet>
      <dgm:spPr/>
    </dgm:pt>
    <dgm:pt modelId="{8BE5DBBF-03C8-4D2C-833C-6C79329F1786}" type="pres">
      <dgm:prSet presAssocID="{09066553-D69E-4BC9-8BAD-61EE18E88374}" presName="rootConnector" presStyleLbl="node2" presStyleIdx="3" presStyleCnt="7"/>
      <dgm:spPr/>
    </dgm:pt>
    <dgm:pt modelId="{BFB2CEE1-57AC-437E-A2E5-D1FAB59AA6E9}" type="pres">
      <dgm:prSet presAssocID="{09066553-D69E-4BC9-8BAD-61EE18E88374}" presName="hierChild4" presStyleCnt="0"/>
      <dgm:spPr/>
    </dgm:pt>
    <dgm:pt modelId="{3A6F2DDB-E287-47FB-B2A7-CFCE9789FC70}" type="pres">
      <dgm:prSet presAssocID="{09066553-D69E-4BC9-8BAD-61EE18E88374}" presName="hierChild5" presStyleCnt="0"/>
      <dgm:spPr/>
    </dgm:pt>
    <dgm:pt modelId="{6F96ADBB-2699-48FC-AF5F-AD99EB9C6D1B}" type="pres">
      <dgm:prSet presAssocID="{6CCA1DD6-A82B-455F-9EAD-927212ACDE8D}" presName="Name37" presStyleLbl="parChTrans1D2" presStyleIdx="4" presStyleCnt="7"/>
      <dgm:spPr/>
    </dgm:pt>
    <dgm:pt modelId="{C18B83AD-C773-489F-9F94-18D21312E3D7}" type="pres">
      <dgm:prSet presAssocID="{D821EF6D-40EC-4E69-B3EC-AC0F18C35CEB}" presName="hierRoot2" presStyleCnt="0">
        <dgm:presLayoutVars>
          <dgm:hierBranch val="init"/>
        </dgm:presLayoutVars>
      </dgm:prSet>
      <dgm:spPr/>
    </dgm:pt>
    <dgm:pt modelId="{C953A4E3-639D-4183-9775-7BFC67F499F3}" type="pres">
      <dgm:prSet presAssocID="{D821EF6D-40EC-4E69-B3EC-AC0F18C35CEB}" presName="rootComposite" presStyleCnt="0"/>
      <dgm:spPr/>
    </dgm:pt>
    <dgm:pt modelId="{248F1999-4371-437A-985A-FA88D8A22A68}" type="pres">
      <dgm:prSet presAssocID="{D821EF6D-40EC-4E69-B3EC-AC0F18C35CEB}" presName="rootText" presStyleLbl="node2" presStyleIdx="4" presStyleCnt="7">
        <dgm:presLayoutVars>
          <dgm:chPref val="3"/>
        </dgm:presLayoutVars>
      </dgm:prSet>
      <dgm:spPr/>
    </dgm:pt>
    <dgm:pt modelId="{960189C9-D59D-4101-A4EC-BD3612DB1558}" type="pres">
      <dgm:prSet presAssocID="{D821EF6D-40EC-4E69-B3EC-AC0F18C35CEB}" presName="rootConnector" presStyleLbl="node2" presStyleIdx="4" presStyleCnt="7"/>
      <dgm:spPr/>
    </dgm:pt>
    <dgm:pt modelId="{6664B10A-6939-4BEF-A6F9-AD95D9009D4C}" type="pres">
      <dgm:prSet presAssocID="{D821EF6D-40EC-4E69-B3EC-AC0F18C35CEB}" presName="hierChild4" presStyleCnt="0"/>
      <dgm:spPr/>
    </dgm:pt>
    <dgm:pt modelId="{ABFF09C1-DFBF-468E-9D93-ECE87E3FEA86}" type="pres">
      <dgm:prSet presAssocID="{D821EF6D-40EC-4E69-B3EC-AC0F18C35CEB}" presName="hierChild5" presStyleCnt="0"/>
      <dgm:spPr/>
    </dgm:pt>
    <dgm:pt modelId="{BDDA192A-93F5-490C-82D3-B522C970D9B9}" type="pres">
      <dgm:prSet presAssocID="{BCF89133-ED47-40BC-B124-8412EAEB4431}" presName="Name37" presStyleLbl="parChTrans1D2" presStyleIdx="5" presStyleCnt="7"/>
      <dgm:spPr/>
    </dgm:pt>
    <dgm:pt modelId="{793F58D8-4E00-49F2-80DE-749233677CEA}" type="pres">
      <dgm:prSet presAssocID="{F84C66E6-C84C-424B-80E9-FCB5B04812CA}" presName="hierRoot2" presStyleCnt="0">
        <dgm:presLayoutVars>
          <dgm:hierBranch val="init"/>
        </dgm:presLayoutVars>
      </dgm:prSet>
      <dgm:spPr/>
    </dgm:pt>
    <dgm:pt modelId="{C5AFE778-BFD5-4BDA-9E69-555AFCBEE509}" type="pres">
      <dgm:prSet presAssocID="{F84C66E6-C84C-424B-80E9-FCB5B04812CA}" presName="rootComposite" presStyleCnt="0"/>
      <dgm:spPr/>
    </dgm:pt>
    <dgm:pt modelId="{581AC7DC-DCDD-4E1B-B896-C077BA0A6C6A}" type="pres">
      <dgm:prSet presAssocID="{F84C66E6-C84C-424B-80E9-FCB5B04812CA}" presName="rootText" presStyleLbl="node2" presStyleIdx="5" presStyleCnt="7">
        <dgm:presLayoutVars>
          <dgm:chPref val="3"/>
        </dgm:presLayoutVars>
      </dgm:prSet>
      <dgm:spPr/>
    </dgm:pt>
    <dgm:pt modelId="{1D397C6E-B798-4D6B-9C1E-BF206673A55F}" type="pres">
      <dgm:prSet presAssocID="{F84C66E6-C84C-424B-80E9-FCB5B04812CA}" presName="rootConnector" presStyleLbl="node2" presStyleIdx="5" presStyleCnt="7"/>
      <dgm:spPr/>
    </dgm:pt>
    <dgm:pt modelId="{09498DFC-12BD-4EE3-9D23-5C0642E9651A}" type="pres">
      <dgm:prSet presAssocID="{F84C66E6-C84C-424B-80E9-FCB5B04812CA}" presName="hierChild4" presStyleCnt="0"/>
      <dgm:spPr/>
    </dgm:pt>
    <dgm:pt modelId="{1316A9A2-ECE1-44AF-BA0E-128078FEEFAC}" type="pres">
      <dgm:prSet presAssocID="{F84C66E6-C84C-424B-80E9-FCB5B04812CA}" presName="hierChild5" presStyleCnt="0"/>
      <dgm:spPr/>
    </dgm:pt>
    <dgm:pt modelId="{E3ECD984-540F-40B1-B03C-626C228757AB}" type="pres">
      <dgm:prSet presAssocID="{0452B2C0-D18A-4DE2-A343-90C46222D49B}" presName="Name37" presStyleLbl="parChTrans1D2" presStyleIdx="6" presStyleCnt="7"/>
      <dgm:spPr/>
    </dgm:pt>
    <dgm:pt modelId="{62812D86-7536-4305-99A2-F389D37DFAF0}" type="pres">
      <dgm:prSet presAssocID="{2A64415B-6E8E-4F12-A714-FF70DC442E8A}" presName="hierRoot2" presStyleCnt="0">
        <dgm:presLayoutVars>
          <dgm:hierBranch val="init"/>
        </dgm:presLayoutVars>
      </dgm:prSet>
      <dgm:spPr/>
    </dgm:pt>
    <dgm:pt modelId="{91CE4071-B007-49AD-9FB5-7DDCE2B997FE}" type="pres">
      <dgm:prSet presAssocID="{2A64415B-6E8E-4F12-A714-FF70DC442E8A}" presName="rootComposite" presStyleCnt="0"/>
      <dgm:spPr/>
    </dgm:pt>
    <dgm:pt modelId="{18F8BC32-911B-483D-82A6-1CD6F017366D}" type="pres">
      <dgm:prSet presAssocID="{2A64415B-6E8E-4F12-A714-FF70DC442E8A}" presName="rootText" presStyleLbl="node2" presStyleIdx="6" presStyleCnt="7">
        <dgm:presLayoutVars>
          <dgm:chPref val="3"/>
        </dgm:presLayoutVars>
      </dgm:prSet>
      <dgm:spPr/>
    </dgm:pt>
    <dgm:pt modelId="{2B09DAB7-9918-48AB-89FF-74554C9C459D}" type="pres">
      <dgm:prSet presAssocID="{2A64415B-6E8E-4F12-A714-FF70DC442E8A}" presName="rootConnector" presStyleLbl="node2" presStyleIdx="6" presStyleCnt="7"/>
      <dgm:spPr/>
    </dgm:pt>
    <dgm:pt modelId="{01FFF6D5-4E9B-4270-806E-82870E354345}" type="pres">
      <dgm:prSet presAssocID="{2A64415B-6E8E-4F12-A714-FF70DC442E8A}" presName="hierChild4" presStyleCnt="0"/>
      <dgm:spPr/>
    </dgm:pt>
    <dgm:pt modelId="{3198BDB1-28EB-41C6-A763-B8A13299438B}" type="pres">
      <dgm:prSet presAssocID="{2A64415B-6E8E-4F12-A714-FF70DC442E8A}" presName="hierChild5" presStyleCnt="0"/>
      <dgm:spPr/>
    </dgm:pt>
    <dgm:pt modelId="{63601379-BB04-4F7A-ADB1-EC2A2D1FFCE4}" type="pres">
      <dgm:prSet presAssocID="{68F5E09E-1BDE-407F-8C32-C19EBC7FA5DD}" presName="hierChild3" presStyleCnt="0"/>
      <dgm:spPr/>
    </dgm:pt>
  </dgm:ptLst>
  <dgm:cxnLst>
    <dgm:cxn modelId="{ADD39F04-686D-443A-AAC6-9C028CD0B447}" type="presOf" srcId="{0452B2C0-D18A-4DE2-A343-90C46222D49B}" destId="{E3ECD984-540F-40B1-B03C-626C228757AB}" srcOrd="0" destOrd="0" presId="urn:microsoft.com/office/officeart/2005/8/layout/orgChart1"/>
    <dgm:cxn modelId="{D6D2E917-36C5-4961-88F2-25FB4ECBAD23}" type="presOf" srcId="{09066553-D69E-4BC9-8BAD-61EE18E88374}" destId="{8BE5DBBF-03C8-4D2C-833C-6C79329F1786}" srcOrd="1" destOrd="0" presId="urn:microsoft.com/office/officeart/2005/8/layout/orgChart1"/>
    <dgm:cxn modelId="{5F00D41B-885B-487C-BD4D-02F222D0F160}" type="presOf" srcId="{1732EC2E-81F9-416E-9E17-D8215A548DE6}" destId="{19B690DD-53B0-4ACB-AB66-7879AD1E2A72}" srcOrd="0" destOrd="0" presId="urn:microsoft.com/office/officeart/2005/8/layout/orgChart1"/>
    <dgm:cxn modelId="{065DD21E-4110-46A8-AD63-05AB9FDD48A4}" srcId="{68F5E09E-1BDE-407F-8C32-C19EBC7FA5DD}" destId="{EF3218F0-5872-4D94-A810-350C6F78A267}" srcOrd="2" destOrd="0" parTransId="{1732EC2E-81F9-416E-9E17-D8215A548DE6}" sibTransId="{6C5CAF0E-D0CB-41B3-90D4-25F100280819}"/>
    <dgm:cxn modelId="{34834D2E-8742-48A1-9C3D-EEA8733715DF}" srcId="{68F5E09E-1BDE-407F-8C32-C19EBC7FA5DD}" destId="{2A64415B-6E8E-4F12-A714-FF70DC442E8A}" srcOrd="6" destOrd="0" parTransId="{0452B2C0-D18A-4DE2-A343-90C46222D49B}" sibTransId="{B36460A5-CD82-4BD8-B9EE-8A2FB35F1A54}"/>
    <dgm:cxn modelId="{4E4BC25B-32CB-44BC-AF14-945DC7308821}" type="presOf" srcId="{EF3218F0-5872-4D94-A810-350C6F78A267}" destId="{77DEE9B2-D1A1-4A2B-81C6-BD39659CA3F6}" srcOrd="0" destOrd="0" presId="urn:microsoft.com/office/officeart/2005/8/layout/orgChart1"/>
    <dgm:cxn modelId="{54128042-C578-49EE-962C-A4B088C730FE}" type="presOf" srcId="{5022D72C-215E-41C3-8C32-0EB36F5906AD}" destId="{A178DE31-92BE-45AD-9E70-4A0018CB7942}" srcOrd="0" destOrd="0" presId="urn:microsoft.com/office/officeart/2005/8/layout/orgChart1"/>
    <dgm:cxn modelId="{12509B6B-E606-48C1-BF63-45B9939135EA}" type="presOf" srcId="{09066553-D69E-4BC9-8BAD-61EE18E88374}" destId="{2E7E9DC4-9082-4487-8095-24623A70FB33}" srcOrd="0" destOrd="0" presId="urn:microsoft.com/office/officeart/2005/8/layout/orgChart1"/>
    <dgm:cxn modelId="{35F44B6D-AC13-42A6-A228-F118B55E9962}" type="presOf" srcId="{BCF89133-ED47-40BC-B124-8412EAEB4431}" destId="{BDDA192A-93F5-490C-82D3-B522C970D9B9}" srcOrd="0" destOrd="0" presId="urn:microsoft.com/office/officeart/2005/8/layout/orgChart1"/>
    <dgm:cxn modelId="{65331A6E-C425-4580-A6D2-86570EBD0578}" type="presOf" srcId="{2A64415B-6E8E-4F12-A714-FF70DC442E8A}" destId="{18F8BC32-911B-483D-82A6-1CD6F017366D}"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4FD20C78-0462-4A0E-A4F8-1707AB1F42EF}" type="presOf" srcId="{D821EF6D-40EC-4E69-B3EC-AC0F18C35CEB}" destId="{960189C9-D59D-4101-A4EC-BD3612DB1558}" srcOrd="1" destOrd="0" presId="urn:microsoft.com/office/officeart/2005/8/layout/orgChart1"/>
    <dgm:cxn modelId="{3CD56F79-6EE9-4091-AB78-91F5F25B07D3}" type="presOf" srcId="{49476C70-4B09-4A39-8C3B-8BED0EE9778A}" destId="{5030E77B-E113-4AC9-B56D-2337FEEC6B33}" srcOrd="1" destOrd="0" presId="urn:microsoft.com/office/officeart/2005/8/layout/orgChart1"/>
    <dgm:cxn modelId="{67626A7E-4BDC-4E22-8A78-36DEA3968BBE}" srcId="{68F5E09E-1BDE-407F-8C32-C19EBC7FA5DD}" destId="{09066553-D69E-4BC9-8BAD-61EE18E88374}" srcOrd="3" destOrd="0" parTransId="{F7C754C5-10FD-4E3B-9D81-CFC22E5A2449}" sibTransId="{989EBAF1-68B1-41D9-AE10-C407CF4215AE}"/>
    <dgm:cxn modelId="{C897BA8C-055B-4E04-84CF-4B7D0302234D}" srcId="{68F5E09E-1BDE-407F-8C32-C19EBC7FA5DD}" destId="{F84C66E6-C84C-424B-80E9-FCB5B04812CA}" srcOrd="5" destOrd="0" parTransId="{BCF89133-ED47-40BC-B124-8412EAEB4431}" sibTransId="{60FD48A2-590D-4025-A885-1FC885834ABA}"/>
    <dgm:cxn modelId="{CD033E8F-FC3E-4C31-880E-882F6963054B}" type="presOf" srcId="{68F5E09E-1BDE-407F-8C32-C19EBC7FA5DD}" destId="{31E0EC92-B701-4328-A865-4CF81AF93B3F}" srcOrd="0" destOrd="0" presId="urn:microsoft.com/office/officeart/2005/8/layout/orgChart1"/>
    <dgm:cxn modelId="{1563659B-0CFA-4F4D-A178-F88A56D53F77}" type="presOf" srcId="{EF3218F0-5872-4D94-A810-350C6F78A267}" destId="{30600D1B-600E-4530-9488-981A7496C17E}" srcOrd="1" destOrd="0" presId="urn:microsoft.com/office/officeart/2005/8/layout/orgChart1"/>
    <dgm:cxn modelId="{51222CA8-BA53-4F0B-9901-991774CC9C85}" srcId="{68F5E09E-1BDE-407F-8C32-C19EBC7FA5DD}" destId="{49476C70-4B09-4A39-8C3B-8BED0EE9778A}" srcOrd="1" destOrd="0" parTransId="{5022D72C-215E-41C3-8C32-0EB36F5906AD}" sibTransId="{2BADE472-1859-40D1-ADB1-668CACBEA74A}"/>
    <dgm:cxn modelId="{BD0AE8AB-FD94-4A91-99BA-E74267E79D32}" type="presOf" srcId="{2A64415B-6E8E-4F12-A714-FF70DC442E8A}" destId="{2B09DAB7-9918-48AB-89FF-74554C9C459D}" srcOrd="1" destOrd="0" presId="urn:microsoft.com/office/officeart/2005/8/layout/orgChart1"/>
    <dgm:cxn modelId="{1DD02CC1-DFCE-47CE-BAFD-75CE22E173BE}" type="presOf" srcId="{F84C66E6-C84C-424B-80E9-FCB5B04812CA}" destId="{1D397C6E-B798-4D6B-9C1E-BF206673A55F}" srcOrd="1" destOrd="0" presId="urn:microsoft.com/office/officeart/2005/8/layout/orgChart1"/>
    <dgm:cxn modelId="{D6E0D6C3-9099-4837-95B7-1307A7A44675}" type="presOf" srcId="{49476C70-4B09-4A39-8C3B-8BED0EE9778A}" destId="{45037E6A-2E5F-44F2-9B66-5C963B7F360B}"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E5F644CD-7054-484A-BB1B-AD97B2A8ADA9}" type="presOf" srcId="{F84C66E6-C84C-424B-80E9-FCB5B04812CA}" destId="{581AC7DC-DCDD-4E1B-B896-C077BA0A6C6A}" srcOrd="0"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49EA88D7-A02E-44C1-987B-3B254521E9DF}" type="presOf" srcId="{D821EF6D-40EC-4E69-B3EC-AC0F18C35CEB}" destId="{248F1999-4371-437A-985A-FA88D8A22A68}" srcOrd="0" destOrd="0" presId="urn:microsoft.com/office/officeart/2005/8/layout/orgChart1"/>
    <dgm:cxn modelId="{9852C6EE-D0AA-4FEC-9B8F-C5DADA3743E6}" type="presOf" srcId="{6CCA1DD6-A82B-455F-9EAD-927212ACDE8D}" destId="{6F96ADBB-2699-48FC-AF5F-AD99EB9C6D1B}" srcOrd="0" destOrd="0" presId="urn:microsoft.com/office/officeart/2005/8/layout/orgChart1"/>
    <dgm:cxn modelId="{53253CF6-5F85-4745-8A68-899AEC91487F}" srcId="{68F5E09E-1BDE-407F-8C32-C19EBC7FA5DD}" destId="{D821EF6D-40EC-4E69-B3EC-AC0F18C35CEB}" srcOrd="4" destOrd="0" parTransId="{6CCA1DD6-A82B-455F-9EAD-927212ACDE8D}" sibTransId="{E51B3D79-3F1D-4474-8141-2C25B3A33637}"/>
    <dgm:cxn modelId="{E1B969FB-93F3-42E9-B12E-E3F401072CE2}" type="presOf" srcId="{F7C754C5-10FD-4E3B-9D81-CFC22E5A2449}" destId="{B2A6AC1A-9DF3-4EEE-9D9F-D469FA36DD9C}" srcOrd="0" destOrd="0" presId="urn:microsoft.com/office/officeart/2005/8/layout/orgChart1"/>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D9C9F4D3-581B-4865-9CD7-4D1FBEC06D83}" type="presParOf" srcId="{228F104D-FFD6-4416-97C8-1F4D310AAA19}" destId="{A178DE31-92BE-45AD-9E70-4A0018CB7942}" srcOrd="2" destOrd="0" presId="urn:microsoft.com/office/officeart/2005/8/layout/orgChart1"/>
    <dgm:cxn modelId="{ECC19573-2D4B-4A82-BCB5-2B49B937F325}" type="presParOf" srcId="{228F104D-FFD6-4416-97C8-1F4D310AAA19}" destId="{491C9EC8-88BD-4D91-A433-FBF2BF8970D5}" srcOrd="3" destOrd="0" presId="urn:microsoft.com/office/officeart/2005/8/layout/orgChart1"/>
    <dgm:cxn modelId="{F08F4282-A3E7-4004-B1FD-BE8293235D95}" type="presParOf" srcId="{491C9EC8-88BD-4D91-A433-FBF2BF8970D5}" destId="{97086369-9ED4-40A2-BB54-3A9E1D4DA9DA}" srcOrd="0" destOrd="0" presId="urn:microsoft.com/office/officeart/2005/8/layout/orgChart1"/>
    <dgm:cxn modelId="{7163B44D-B7F7-470B-B5E0-4EA7CBD1641B}" type="presParOf" srcId="{97086369-9ED4-40A2-BB54-3A9E1D4DA9DA}" destId="{45037E6A-2E5F-44F2-9B66-5C963B7F360B}" srcOrd="0" destOrd="0" presId="urn:microsoft.com/office/officeart/2005/8/layout/orgChart1"/>
    <dgm:cxn modelId="{E80F8023-880B-4DEE-9A24-17EB4BC0116C}" type="presParOf" srcId="{97086369-9ED4-40A2-BB54-3A9E1D4DA9DA}" destId="{5030E77B-E113-4AC9-B56D-2337FEEC6B33}" srcOrd="1" destOrd="0" presId="urn:microsoft.com/office/officeart/2005/8/layout/orgChart1"/>
    <dgm:cxn modelId="{912207C0-3238-4E17-8548-2E3BE08F2101}" type="presParOf" srcId="{491C9EC8-88BD-4D91-A433-FBF2BF8970D5}" destId="{564DE648-C7CD-44C6-9E38-3A63FFC64A2A}" srcOrd="1" destOrd="0" presId="urn:microsoft.com/office/officeart/2005/8/layout/orgChart1"/>
    <dgm:cxn modelId="{67995204-2499-417E-8AD4-6E0C79482BD5}" type="presParOf" srcId="{491C9EC8-88BD-4D91-A433-FBF2BF8970D5}" destId="{5A5D8E47-27C6-40CA-93C2-5F0E8E5645B4}" srcOrd="2" destOrd="0" presId="urn:microsoft.com/office/officeart/2005/8/layout/orgChart1"/>
    <dgm:cxn modelId="{B42246D8-9BA4-4F35-A6C3-777B9EA172E0}" type="presParOf" srcId="{228F104D-FFD6-4416-97C8-1F4D310AAA19}" destId="{19B690DD-53B0-4ACB-AB66-7879AD1E2A72}" srcOrd="4" destOrd="0" presId="urn:microsoft.com/office/officeart/2005/8/layout/orgChart1"/>
    <dgm:cxn modelId="{5CE84F2D-2822-448D-96A2-6DD6199BC378}" type="presParOf" srcId="{228F104D-FFD6-4416-97C8-1F4D310AAA19}" destId="{85C3220D-4D15-4CF4-B353-59EAE3C4D4D5}" srcOrd="5" destOrd="0" presId="urn:microsoft.com/office/officeart/2005/8/layout/orgChart1"/>
    <dgm:cxn modelId="{1F60B553-3F25-425D-9FAC-7F63C34E161A}" type="presParOf" srcId="{85C3220D-4D15-4CF4-B353-59EAE3C4D4D5}" destId="{49E87ADC-465B-4312-9212-185CB4E3F81E}" srcOrd="0" destOrd="0" presId="urn:microsoft.com/office/officeart/2005/8/layout/orgChart1"/>
    <dgm:cxn modelId="{935297CB-4B4B-435B-8D77-C54415458CAA}" type="presParOf" srcId="{49E87ADC-465B-4312-9212-185CB4E3F81E}" destId="{77DEE9B2-D1A1-4A2B-81C6-BD39659CA3F6}" srcOrd="0" destOrd="0" presId="urn:microsoft.com/office/officeart/2005/8/layout/orgChart1"/>
    <dgm:cxn modelId="{6C8B2290-F271-4788-9F84-1E59DBFE9F7F}" type="presParOf" srcId="{49E87ADC-465B-4312-9212-185CB4E3F81E}" destId="{30600D1B-600E-4530-9488-981A7496C17E}" srcOrd="1" destOrd="0" presId="urn:microsoft.com/office/officeart/2005/8/layout/orgChart1"/>
    <dgm:cxn modelId="{2AA9EFF8-B4B2-44D8-BEB7-D87BC110E38C}" type="presParOf" srcId="{85C3220D-4D15-4CF4-B353-59EAE3C4D4D5}" destId="{07FBE557-AB37-4438-9C50-9FFD4057E765}" srcOrd="1" destOrd="0" presId="urn:microsoft.com/office/officeart/2005/8/layout/orgChart1"/>
    <dgm:cxn modelId="{1E991AA9-D97D-4B58-B5FC-29AD8C74BA4D}" type="presParOf" srcId="{85C3220D-4D15-4CF4-B353-59EAE3C4D4D5}" destId="{285455CA-7B70-4B6A-AA6E-E2748B1CC66D}" srcOrd="2" destOrd="0" presId="urn:microsoft.com/office/officeart/2005/8/layout/orgChart1"/>
    <dgm:cxn modelId="{60634518-97BE-430F-9678-882641C5BC8B}" type="presParOf" srcId="{228F104D-FFD6-4416-97C8-1F4D310AAA19}" destId="{B2A6AC1A-9DF3-4EEE-9D9F-D469FA36DD9C}" srcOrd="6" destOrd="0" presId="urn:microsoft.com/office/officeart/2005/8/layout/orgChart1"/>
    <dgm:cxn modelId="{44CA2F48-4C60-481D-83CA-248AF1300355}" type="presParOf" srcId="{228F104D-FFD6-4416-97C8-1F4D310AAA19}" destId="{6344522D-9E1A-4F7C-AECE-B331F36CEAA1}" srcOrd="7" destOrd="0" presId="urn:microsoft.com/office/officeart/2005/8/layout/orgChart1"/>
    <dgm:cxn modelId="{3D857326-0704-4A8C-8CDC-6D7BAB714DC3}" type="presParOf" srcId="{6344522D-9E1A-4F7C-AECE-B331F36CEAA1}" destId="{648E0CA8-D725-42B6-952E-EB3174C2B5FA}" srcOrd="0" destOrd="0" presId="urn:microsoft.com/office/officeart/2005/8/layout/orgChart1"/>
    <dgm:cxn modelId="{DE1DD478-D5B6-4603-9A85-B856D1FF543F}" type="presParOf" srcId="{648E0CA8-D725-42B6-952E-EB3174C2B5FA}" destId="{2E7E9DC4-9082-4487-8095-24623A70FB33}" srcOrd="0" destOrd="0" presId="urn:microsoft.com/office/officeart/2005/8/layout/orgChart1"/>
    <dgm:cxn modelId="{3C740C0B-9623-4302-9E16-FBB735A37BEB}" type="presParOf" srcId="{648E0CA8-D725-42B6-952E-EB3174C2B5FA}" destId="{8BE5DBBF-03C8-4D2C-833C-6C79329F1786}" srcOrd="1" destOrd="0" presId="urn:microsoft.com/office/officeart/2005/8/layout/orgChart1"/>
    <dgm:cxn modelId="{A88AF366-4B56-43F2-B3B0-2EAEB8BCE039}" type="presParOf" srcId="{6344522D-9E1A-4F7C-AECE-B331F36CEAA1}" destId="{BFB2CEE1-57AC-437E-A2E5-D1FAB59AA6E9}" srcOrd="1" destOrd="0" presId="urn:microsoft.com/office/officeart/2005/8/layout/orgChart1"/>
    <dgm:cxn modelId="{2436472B-3FAB-4363-A8F5-426EB3CAAF7D}" type="presParOf" srcId="{6344522D-9E1A-4F7C-AECE-B331F36CEAA1}" destId="{3A6F2DDB-E287-47FB-B2A7-CFCE9789FC70}" srcOrd="2" destOrd="0" presId="urn:microsoft.com/office/officeart/2005/8/layout/orgChart1"/>
    <dgm:cxn modelId="{5518ED2C-9A7C-4094-B760-4943725D036B}" type="presParOf" srcId="{228F104D-FFD6-4416-97C8-1F4D310AAA19}" destId="{6F96ADBB-2699-48FC-AF5F-AD99EB9C6D1B}" srcOrd="8" destOrd="0" presId="urn:microsoft.com/office/officeart/2005/8/layout/orgChart1"/>
    <dgm:cxn modelId="{5524880E-25BA-41CD-B53D-31173991E0DA}" type="presParOf" srcId="{228F104D-FFD6-4416-97C8-1F4D310AAA19}" destId="{C18B83AD-C773-489F-9F94-18D21312E3D7}" srcOrd="9" destOrd="0" presId="urn:microsoft.com/office/officeart/2005/8/layout/orgChart1"/>
    <dgm:cxn modelId="{58CD2763-DEE4-4E39-96B4-C4DE63AA7F32}" type="presParOf" srcId="{C18B83AD-C773-489F-9F94-18D21312E3D7}" destId="{C953A4E3-639D-4183-9775-7BFC67F499F3}" srcOrd="0" destOrd="0" presId="urn:microsoft.com/office/officeart/2005/8/layout/orgChart1"/>
    <dgm:cxn modelId="{08E7CB85-796D-4EFF-BFC7-A81EC878B746}" type="presParOf" srcId="{C953A4E3-639D-4183-9775-7BFC67F499F3}" destId="{248F1999-4371-437A-985A-FA88D8A22A68}" srcOrd="0" destOrd="0" presId="urn:microsoft.com/office/officeart/2005/8/layout/orgChart1"/>
    <dgm:cxn modelId="{59FFCA37-5261-4A72-A799-126DCE6E643F}" type="presParOf" srcId="{C953A4E3-639D-4183-9775-7BFC67F499F3}" destId="{960189C9-D59D-4101-A4EC-BD3612DB1558}" srcOrd="1" destOrd="0" presId="urn:microsoft.com/office/officeart/2005/8/layout/orgChart1"/>
    <dgm:cxn modelId="{269043D3-F674-45CA-BE66-2D1AA2A14069}" type="presParOf" srcId="{C18B83AD-C773-489F-9F94-18D21312E3D7}" destId="{6664B10A-6939-4BEF-A6F9-AD95D9009D4C}" srcOrd="1" destOrd="0" presId="urn:microsoft.com/office/officeart/2005/8/layout/orgChart1"/>
    <dgm:cxn modelId="{1AFB5573-D806-4C3C-ABCE-ED93983B0282}" type="presParOf" srcId="{C18B83AD-C773-489F-9F94-18D21312E3D7}" destId="{ABFF09C1-DFBF-468E-9D93-ECE87E3FEA86}" srcOrd="2" destOrd="0" presId="urn:microsoft.com/office/officeart/2005/8/layout/orgChart1"/>
    <dgm:cxn modelId="{31C63CEF-CB39-471E-B29E-6B3C4B7B3E33}" type="presParOf" srcId="{228F104D-FFD6-4416-97C8-1F4D310AAA19}" destId="{BDDA192A-93F5-490C-82D3-B522C970D9B9}" srcOrd="10" destOrd="0" presId="urn:microsoft.com/office/officeart/2005/8/layout/orgChart1"/>
    <dgm:cxn modelId="{2D08B147-BC2F-4DBC-BE41-CEF6F147ED85}" type="presParOf" srcId="{228F104D-FFD6-4416-97C8-1F4D310AAA19}" destId="{793F58D8-4E00-49F2-80DE-749233677CEA}" srcOrd="11" destOrd="0" presId="urn:microsoft.com/office/officeart/2005/8/layout/orgChart1"/>
    <dgm:cxn modelId="{582E28B6-BE53-4423-9920-FB2CEC4FC48C}" type="presParOf" srcId="{793F58D8-4E00-49F2-80DE-749233677CEA}" destId="{C5AFE778-BFD5-4BDA-9E69-555AFCBEE509}" srcOrd="0" destOrd="0" presId="urn:microsoft.com/office/officeart/2005/8/layout/orgChart1"/>
    <dgm:cxn modelId="{97D9CB3D-9149-4373-AED4-26A814095346}" type="presParOf" srcId="{C5AFE778-BFD5-4BDA-9E69-555AFCBEE509}" destId="{581AC7DC-DCDD-4E1B-B896-C077BA0A6C6A}" srcOrd="0" destOrd="0" presId="urn:microsoft.com/office/officeart/2005/8/layout/orgChart1"/>
    <dgm:cxn modelId="{609B743A-BED8-457D-87DD-FAC18DA842EB}" type="presParOf" srcId="{C5AFE778-BFD5-4BDA-9E69-555AFCBEE509}" destId="{1D397C6E-B798-4D6B-9C1E-BF206673A55F}" srcOrd="1" destOrd="0" presId="urn:microsoft.com/office/officeart/2005/8/layout/orgChart1"/>
    <dgm:cxn modelId="{37FBBF21-33B8-41C0-9029-21779E04D17F}" type="presParOf" srcId="{793F58D8-4E00-49F2-80DE-749233677CEA}" destId="{09498DFC-12BD-4EE3-9D23-5C0642E9651A}" srcOrd="1" destOrd="0" presId="urn:microsoft.com/office/officeart/2005/8/layout/orgChart1"/>
    <dgm:cxn modelId="{7215CAB8-1CD4-40C3-BC8F-882EFB89B763}" type="presParOf" srcId="{793F58D8-4E00-49F2-80DE-749233677CEA}" destId="{1316A9A2-ECE1-44AF-BA0E-128078FEEFAC}" srcOrd="2" destOrd="0" presId="urn:microsoft.com/office/officeart/2005/8/layout/orgChart1"/>
    <dgm:cxn modelId="{3A94F1DB-929A-45A2-B2BB-80A6F6777090}" type="presParOf" srcId="{228F104D-FFD6-4416-97C8-1F4D310AAA19}" destId="{E3ECD984-540F-40B1-B03C-626C228757AB}" srcOrd="12" destOrd="0" presId="urn:microsoft.com/office/officeart/2005/8/layout/orgChart1"/>
    <dgm:cxn modelId="{E8082986-9495-4220-85C8-24189A08BE1C}" type="presParOf" srcId="{228F104D-FFD6-4416-97C8-1F4D310AAA19}" destId="{62812D86-7536-4305-99A2-F389D37DFAF0}" srcOrd="13" destOrd="0" presId="urn:microsoft.com/office/officeart/2005/8/layout/orgChart1"/>
    <dgm:cxn modelId="{4C7CC649-79EF-403A-B308-CC94EC971D5C}" type="presParOf" srcId="{62812D86-7536-4305-99A2-F389D37DFAF0}" destId="{91CE4071-B007-49AD-9FB5-7DDCE2B997FE}" srcOrd="0" destOrd="0" presId="urn:microsoft.com/office/officeart/2005/8/layout/orgChart1"/>
    <dgm:cxn modelId="{AA63A3BA-565D-4C3F-857F-2E1B8C48EDEB}" type="presParOf" srcId="{91CE4071-B007-49AD-9FB5-7DDCE2B997FE}" destId="{18F8BC32-911B-483D-82A6-1CD6F017366D}" srcOrd="0" destOrd="0" presId="urn:microsoft.com/office/officeart/2005/8/layout/orgChart1"/>
    <dgm:cxn modelId="{92F3C157-F869-4B30-A0E0-4B4988D56656}" type="presParOf" srcId="{91CE4071-B007-49AD-9FB5-7DDCE2B997FE}" destId="{2B09DAB7-9918-48AB-89FF-74554C9C459D}" srcOrd="1" destOrd="0" presId="urn:microsoft.com/office/officeart/2005/8/layout/orgChart1"/>
    <dgm:cxn modelId="{27E9D2E6-44C0-4409-BFFB-5095A5B2DE8E}" type="presParOf" srcId="{62812D86-7536-4305-99A2-F389D37DFAF0}" destId="{01FFF6D5-4E9B-4270-806E-82870E354345}" srcOrd="1" destOrd="0" presId="urn:microsoft.com/office/officeart/2005/8/layout/orgChart1"/>
    <dgm:cxn modelId="{27C8DCF4-8ABC-468B-9442-9D12ADE1D9CB}" type="presParOf" srcId="{62812D86-7536-4305-99A2-F389D37DFAF0}" destId="{3198BDB1-28EB-41C6-A763-B8A13299438B}"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ADBF47-0A34-4842-AFD3-FEDB3AC083A6}"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5B4880EE-A7E9-466C-A7DE-F2C6C783AF93}">
      <dgm:prSet phldrT="[Text]" custT="1"/>
      <dgm:spPr/>
      <dgm:t>
        <a:bodyPr/>
        <a:lstStyle/>
        <a:p>
          <a:r>
            <a:rPr lang="en-US" sz="2400">
              <a:solidFill>
                <a:schemeClr val="accent3"/>
              </a:solidFill>
            </a:rPr>
            <a:t>Ethnic groups </a:t>
          </a:r>
        </a:p>
      </dgm:t>
    </dgm:pt>
    <dgm:pt modelId="{E92100B0-E8B2-4B05-8ED1-5DEC21D4B3EC}" type="parTrans" cxnId="{ED3F8969-33EA-4661-9C3B-3B4E3A7B42D0}">
      <dgm:prSet/>
      <dgm:spPr/>
      <dgm:t>
        <a:bodyPr/>
        <a:lstStyle/>
        <a:p>
          <a:endParaRPr lang="en-US" sz="2400">
            <a:solidFill>
              <a:schemeClr val="accent3"/>
            </a:solidFill>
          </a:endParaRPr>
        </a:p>
      </dgm:t>
    </dgm:pt>
    <dgm:pt modelId="{6042BD2C-8956-48F4-8D5A-6CF9521043B0}" type="sibTrans" cxnId="{ED3F8969-33EA-4661-9C3B-3B4E3A7B42D0}">
      <dgm:prSet/>
      <dgm:spPr/>
      <dgm:t>
        <a:bodyPr/>
        <a:lstStyle/>
        <a:p>
          <a:endParaRPr lang="en-US" sz="2400">
            <a:solidFill>
              <a:schemeClr val="accent3"/>
            </a:solidFill>
          </a:endParaRPr>
        </a:p>
      </dgm:t>
    </dgm:pt>
    <dgm:pt modelId="{6BA65C4D-3907-409B-A0A6-FC81F2D12E6A}">
      <dgm:prSet phldrT="[Text]" custT="1"/>
      <dgm:spPr/>
      <dgm:t>
        <a:bodyPr/>
        <a:lstStyle/>
        <a:p>
          <a:r>
            <a:rPr lang="en-US" sz="2400" dirty="0">
              <a:solidFill>
                <a:schemeClr val="accent3"/>
              </a:solidFill>
            </a:rPr>
            <a:t>Hill brahmin</a:t>
          </a:r>
        </a:p>
      </dgm:t>
    </dgm:pt>
    <dgm:pt modelId="{186C8261-AEB7-4B26-B832-2B3AC5FD817F}" type="parTrans" cxnId="{E92E393E-4B33-4E7F-B1E0-B19A778EAD9C}">
      <dgm:prSet custT="1"/>
      <dgm:spPr/>
      <dgm:t>
        <a:bodyPr/>
        <a:lstStyle/>
        <a:p>
          <a:endParaRPr lang="en-US" sz="2400">
            <a:solidFill>
              <a:schemeClr val="accent3"/>
            </a:solidFill>
          </a:endParaRPr>
        </a:p>
      </dgm:t>
    </dgm:pt>
    <dgm:pt modelId="{41AB59DF-BEEF-489C-9C3B-4486F5476339}" type="sibTrans" cxnId="{E92E393E-4B33-4E7F-B1E0-B19A778EAD9C}">
      <dgm:prSet/>
      <dgm:spPr/>
      <dgm:t>
        <a:bodyPr/>
        <a:lstStyle/>
        <a:p>
          <a:endParaRPr lang="en-US" sz="2400">
            <a:solidFill>
              <a:schemeClr val="accent3"/>
            </a:solidFill>
          </a:endParaRPr>
        </a:p>
      </dgm:t>
    </dgm:pt>
    <dgm:pt modelId="{9D6A127C-0767-4320-83C4-E8E22498A689}">
      <dgm:prSet phldrT="[Text]" custT="1"/>
      <dgm:spPr/>
      <dgm:t>
        <a:bodyPr/>
        <a:lstStyle/>
        <a:p>
          <a:r>
            <a:rPr lang="en-US" sz="2400">
              <a:solidFill>
                <a:schemeClr val="accent3"/>
              </a:solidFill>
            </a:rPr>
            <a:t>Newar</a:t>
          </a:r>
        </a:p>
      </dgm:t>
    </dgm:pt>
    <dgm:pt modelId="{025E7480-8545-4708-BDD5-9507A0A7DF72}" type="parTrans" cxnId="{7414DC79-4F57-45D7-A1AE-DF4FB9B6E7E2}">
      <dgm:prSet custT="1"/>
      <dgm:spPr/>
      <dgm:t>
        <a:bodyPr/>
        <a:lstStyle/>
        <a:p>
          <a:endParaRPr lang="en-US" sz="2400">
            <a:solidFill>
              <a:schemeClr val="accent3"/>
            </a:solidFill>
          </a:endParaRPr>
        </a:p>
      </dgm:t>
    </dgm:pt>
    <dgm:pt modelId="{8E7C3164-5DA6-4818-89DD-0B001260CD19}" type="sibTrans" cxnId="{7414DC79-4F57-45D7-A1AE-DF4FB9B6E7E2}">
      <dgm:prSet/>
      <dgm:spPr/>
      <dgm:t>
        <a:bodyPr/>
        <a:lstStyle/>
        <a:p>
          <a:endParaRPr lang="en-US" sz="2400">
            <a:solidFill>
              <a:schemeClr val="accent3"/>
            </a:solidFill>
          </a:endParaRPr>
        </a:p>
      </dgm:t>
    </dgm:pt>
    <dgm:pt modelId="{DBCB3114-8D9C-490C-A715-8F9335454CB4}">
      <dgm:prSet phldrT="[Text]" custT="1"/>
      <dgm:spPr/>
      <dgm:t>
        <a:bodyPr/>
        <a:lstStyle/>
        <a:p>
          <a:r>
            <a:rPr lang="en-US" sz="2400">
              <a:solidFill>
                <a:schemeClr val="accent3"/>
              </a:solidFill>
            </a:rPr>
            <a:t>Hill chhetri</a:t>
          </a:r>
        </a:p>
      </dgm:t>
    </dgm:pt>
    <dgm:pt modelId="{8AE6BA8F-F04F-4C51-8378-4B5E2F4CB4FD}" type="parTrans" cxnId="{4D88D71B-A554-44AC-A279-E216F1639DFF}">
      <dgm:prSet custT="1"/>
      <dgm:spPr/>
      <dgm:t>
        <a:bodyPr/>
        <a:lstStyle/>
        <a:p>
          <a:endParaRPr lang="en-US" sz="2400">
            <a:solidFill>
              <a:schemeClr val="accent3"/>
            </a:solidFill>
          </a:endParaRPr>
        </a:p>
      </dgm:t>
    </dgm:pt>
    <dgm:pt modelId="{8E110006-4B5A-4002-8B62-5387EFE45D28}" type="sibTrans" cxnId="{4D88D71B-A554-44AC-A279-E216F1639DFF}">
      <dgm:prSet/>
      <dgm:spPr/>
      <dgm:t>
        <a:bodyPr/>
        <a:lstStyle/>
        <a:p>
          <a:endParaRPr lang="en-US" sz="2400">
            <a:solidFill>
              <a:schemeClr val="accent3"/>
            </a:solidFill>
          </a:endParaRPr>
        </a:p>
      </dgm:t>
    </dgm:pt>
    <dgm:pt modelId="{14A5B58F-9E28-4571-8C28-B3C5305D425A}">
      <dgm:prSet phldrT="[Text]" custT="1"/>
      <dgm:spPr/>
      <dgm:t>
        <a:bodyPr/>
        <a:lstStyle/>
        <a:p>
          <a:r>
            <a:rPr lang="en-US" sz="2400" dirty="0">
              <a:solidFill>
                <a:schemeClr val="accent3"/>
              </a:solidFill>
            </a:rPr>
            <a:t>Terai brahmin/</a:t>
          </a:r>
          <a:r>
            <a:rPr lang="en-US" sz="2400" dirty="0" err="1">
              <a:solidFill>
                <a:schemeClr val="accent3"/>
              </a:solidFill>
            </a:rPr>
            <a:t>chhetri</a:t>
          </a:r>
          <a:endParaRPr lang="en-US" sz="2400" dirty="0">
            <a:solidFill>
              <a:schemeClr val="accent3"/>
            </a:solidFill>
          </a:endParaRPr>
        </a:p>
      </dgm:t>
    </dgm:pt>
    <dgm:pt modelId="{DCCDADAB-F627-4E91-BC45-F287B8B580E0}" type="parTrans" cxnId="{BAAEC595-99BD-4CF3-BD40-4AA9FB4A8278}">
      <dgm:prSet custT="1"/>
      <dgm:spPr/>
      <dgm:t>
        <a:bodyPr/>
        <a:lstStyle/>
        <a:p>
          <a:endParaRPr lang="en-US" sz="2400">
            <a:solidFill>
              <a:schemeClr val="accent3"/>
            </a:solidFill>
          </a:endParaRPr>
        </a:p>
      </dgm:t>
    </dgm:pt>
    <dgm:pt modelId="{C98AA428-98BF-448E-91C1-926D43725BE7}" type="sibTrans" cxnId="{BAAEC595-99BD-4CF3-BD40-4AA9FB4A8278}">
      <dgm:prSet/>
      <dgm:spPr/>
      <dgm:t>
        <a:bodyPr/>
        <a:lstStyle/>
        <a:p>
          <a:endParaRPr lang="en-US" sz="2400">
            <a:solidFill>
              <a:schemeClr val="accent3"/>
            </a:solidFill>
          </a:endParaRPr>
        </a:p>
      </dgm:t>
    </dgm:pt>
    <dgm:pt modelId="{33CF00C3-5D19-4844-9ADD-4D80D4426A29}">
      <dgm:prSet phldrT="[Text]" custT="1"/>
      <dgm:spPr/>
      <dgm:t>
        <a:bodyPr/>
        <a:lstStyle/>
        <a:p>
          <a:r>
            <a:rPr lang="en-US" sz="2400">
              <a:solidFill>
                <a:schemeClr val="accent3"/>
              </a:solidFill>
            </a:rPr>
            <a:t>Other terai caste</a:t>
          </a:r>
        </a:p>
      </dgm:t>
    </dgm:pt>
    <dgm:pt modelId="{2439E0A6-BC63-48B4-8FD3-8C7DAE0B17A3}" type="parTrans" cxnId="{B27FF92D-0C86-4D14-9D58-5E2F2DF0BDBB}">
      <dgm:prSet custT="1"/>
      <dgm:spPr/>
      <dgm:t>
        <a:bodyPr/>
        <a:lstStyle/>
        <a:p>
          <a:endParaRPr lang="en-US" sz="2400">
            <a:solidFill>
              <a:schemeClr val="accent3"/>
            </a:solidFill>
          </a:endParaRPr>
        </a:p>
      </dgm:t>
    </dgm:pt>
    <dgm:pt modelId="{FE006A95-180E-401E-ADA7-D6E8A68775F7}" type="sibTrans" cxnId="{B27FF92D-0C86-4D14-9D58-5E2F2DF0BDBB}">
      <dgm:prSet/>
      <dgm:spPr/>
      <dgm:t>
        <a:bodyPr/>
        <a:lstStyle/>
        <a:p>
          <a:endParaRPr lang="en-US" sz="2400">
            <a:solidFill>
              <a:schemeClr val="accent3"/>
            </a:solidFill>
          </a:endParaRPr>
        </a:p>
      </dgm:t>
    </dgm:pt>
    <dgm:pt modelId="{DE57DBCE-30CE-462F-994B-53CE5357F339}">
      <dgm:prSet phldrT="[Text]" custT="1"/>
      <dgm:spPr/>
      <dgm:t>
        <a:bodyPr/>
        <a:lstStyle/>
        <a:p>
          <a:r>
            <a:rPr lang="en-US" sz="2400">
              <a:solidFill>
                <a:schemeClr val="accent3"/>
              </a:solidFill>
            </a:rPr>
            <a:t>Hill dalit </a:t>
          </a:r>
        </a:p>
      </dgm:t>
    </dgm:pt>
    <dgm:pt modelId="{52134554-EE9E-4A42-8F70-A52314A4E5F2}" type="parTrans" cxnId="{FC75DE55-8152-4F14-B385-2E3E693F0192}">
      <dgm:prSet custT="1"/>
      <dgm:spPr/>
      <dgm:t>
        <a:bodyPr/>
        <a:lstStyle/>
        <a:p>
          <a:endParaRPr lang="en-US" sz="2400">
            <a:solidFill>
              <a:schemeClr val="accent3"/>
            </a:solidFill>
          </a:endParaRPr>
        </a:p>
      </dgm:t>
    </dgm:pt>
    <dgm:pt modelId="{AA451CE1-BD28-4054-B2B5-74072C6AB319}" type="sibTrans" cxnId="{FC75DE55-8152-4F14-B385-2E3E693F0192}">
      <dgm:prSet/>
      <dgm:spPr/>
      <dgm:t>
        <a:bodyPr/>
        <a:lstStyle/>
        <a:p>
          <a:endParaRPr lang="en-US" sz="2400">
            <a:solidFill>
              <a:schemeClr val="accent3"/>
            </a:solidFill>
          </a:endParaRPr>
        </a:p>
      </dgm:t>
    </dgm:pt>
    <dgm:pt modelId="{E095F5C3-EF7A-4449-935C-6FABE16BA109}">
      <dgm:prSet phldrT="[Text]" custT="1"/>
      <dgm:spPr/>
      <dgm:t>
        <a:bodyPr/>
        <a:lstStyle/>
        <a:p>
          <a:r>
            <a:rPr lang="en-US" sz="2400">
              <a:solidFill>
                <a:schemeClr val="accent3"/>
              </a:solidFill>
            </a:rPr>
            <a:t>Terai dalit</a:t>
          </a:r>
        </a:p>
      </dgm:t>
    </dgm:pt>
    <dgm:pt modelId="{2CD9E42C-4AE6-4CF1-B6EF-C74A2B4E50C2}" type="parTrans" cxnId="{04856322-8256-4FE2-9C58-BECEF821FA77}">
      <dgm:prSet custT="1"/>
      <dgm:spPr/>
      <dgm:t>
        <a:bodyPr/>
        <a:lstStyle/>
        <a:p>
          <a:endParaRPr lang="en-US" sz="2400">
            <a:solidFill>
              <a:schemeClr val="accent3"/>
            </a:solidFill>
          </a:endParaRPr>
        </a:p>
      </dgm:t>
    </dgm:pt>
    <dgm:pt modelId="{EA4540FE-9CC3-475F-9E2E-D45CBA05ED62}" type="sibTrans" cxnId="{04856322-8256-4FE2-9C58-BECEF821FA77}">
      <dgm:prSet/>
      <dgm:spPr/>
      <dgm:t>
        <a:bodyPr/>
        <a:lstStyle/>
        <a:p>
          <a:endParaRPr lang="en-US" sz="2400">
            <a:solidFill>
              <a:schemeClr val="accent3"/>
            </a:solidFill>
          </a:endParaRPr>
        </a:p>
      </dgm:t>
    </dgm:pt>
    <dgm:pt modelId="{7B4782E1-34E5-490E-8F09-87BCABE4EFF9}">
      <dgm:prSet phldrT="[Text]" custT="1"/>
      <dgm:spPr/>
      <dgm:t>
        <a:bodyPr/>
        <a:lstStyle/>
        <a:p>
          <a:r>
            <a:rPr lang="en-US" sz="2400">
              <a:solidFill>
                <a:schemeClr val="accent3"/>
              </a:solidFill>
            </a:rPr>
            <a:t>Hill janajati</a:t>
          </a:r>
        </a:p>
      </dgm:t>
    </dgm:pt>
    <dgm:pt modelId="{DFFA2488-CE39-43BC-8815-BBB8D415BE9F}" type="sibTrans" cxnId="{465A5494-B223-443E-86A4-3891DF7094F8}">
      <dgm:prSet/>
      <dgm:spPr/>
      <dgm:t>
        <a:bodyPr/>
        <a:lstStyle/>
        <a:p>
          <a:endParaRPr lang="en-US" sz="2400">
            <a:solidFill>
              <a:schemeClr val="accent3"/>
            </a:solidFill>
          </a:endParaRPr>
        </a:p>
      </dgm:t>
    </dgm:pt>
    <dgm:pt modelId="{FAD28FFE-7D6F-4ECE-8AFB-5575BEA137E7}" type="parTrans" cxnId="{465A5494-B223-443E-86A4-3891DF7094F8}">
      <dgm:prSet custT="1"/>
      <dgm:spPr/>
      <dgm:t>
        <a:bodyPr/>
        <a:lstStyle/>
        <a:p>
          <a:endParaRPr lang="en-US" sz="2400">
            <a:solidFill>
              <a:schemeClr val="accent3"/>
            </a:solidFill>
          </a:endParaRPr>
        </a:p>
      </dgm:t>
    </dgm:pt>
    <dgm:pt modelId="{1D17ECBE-C1D0-48EB-B073-FF72242CA37D}">
      <dgm:prSet phldrT="[Text]" custT="1"/>
      <dgm:spPr/>
      <dgm:t>
        <a:bodyPr/>
        <a:lstStyle/>
        <a:p>
          <a:r>
            <a:rPr lang="en-US" sz="2400">
              <a:solidFill>
                <a:schemeClr val="accent3"/>
              </a:solidFill>
            </a:rPr>
            <a:t>Terai janajati </a:t>
          </a:r>
        </a:p>
      </dgm:t>
    </dgm:pt>
    <dgm:pt modelId="{6FFD0BCE-2A1D-4FF7-8838-95CA2B0EA951}" type="parTrans" cxnId="{1C1764FF-798C-424E-987E-5E95FB204EF8}">
      <dgm:prSet custT="1"/>
      <dgm:spPr/>
      <dgm:t>
        <a:bodyPr/>
        <a:lstStyle/>
        <a:p>
          <a:endParaRPr lang="en-US" sz="2400">
            <a:solidFill>
              <a:schemeClr val="accent3"/>
            </a:solidFill>
          </a:endParaRPr>
        </a:p>
      </dgm:t>
    </dgm:pt>
    <dgm:pt modelId="{178D507F-5B34-4938-B37A-F9D077AE1218}" type="sibTrans" cxnId="{1C1764FF-798C-424E-987E-5E95FB204EF8}">
      <dgm:prSet/>
      <dgm:spPr/>
      <dgm:t>
        <a:bodyPr/>
        <a:lstStyle/>
        <a:p>
          <a:endParaRPr lang="en-US" sz="2400">
            <a:solidFill>
              <a:schemeClr val="accent3"/>
            </a:solidFill>
          </a:endParaRPr>
        </a:p>
      </dgm:t>
    </dgm:pt>
    <dgm:pt modelId="{F52ACED5-88D9-42E6-B2EE-25CE5D401412}">
      <dgm:prSet phldrT="[Text]" custT="1"/>
      <dgm:spPr/>
      <dgm:t>
        <a:bodyPr/>
        <a:lstStyle/>
        <a:p>
          <a:r>
            <a:rPr lang="en-US" sz="2400">
              <a:solidFill>
                <a:schemeClr val="accent3"/>
              </a:solidFill>
            </a:rPr>
            <a:t>Muslim</a:t>
          </a:r>
        </a:p>
      </dgm:t>
    </dgm:pt>
    <dgm:pt modelId="{6D3F5121-520A-4077-9828-FDAD41B88E6B}" type="parTrans" cxnId="{4E3378AB-F609-4F84-B07C-22A5C84C7FFF}">
      <dgm:prSet custT="1"/>
      <dgm:spPr/>
      <dgm:t>
        <a:bodyPr/>
        <a:lstStyle/>
        <a:p>
          <a:endParaRPr lang="en-US" sz="2400">
            <a:solidFill>
              <a:schemeClr val="accent3"/>
            </a:solidFill>
          </a:endParaRPr>
        </a:p>
      </dgm:t>
    </dgm:pt>
    <dgm:pt modelId="{EBFCE819-31C9-45F8-B802-930A7399FB80}" type="sibTrans" cxnId="{4E3378AB-F609-4F84-B07C-22A5C84C7FFF}">
      <dgm:prSet/>
      <dgm:spPr/>
      <dgm:t>
        <a:bodyPr/>
        <a:lstStyle/>
        <a:p>
          <a:endParaRPr lang="en-US" sz="2400">
            <a:solidFill>
              <a:schemeClr val="accent3"/>
            </a:solidFill>
          </a:endParaRPr>
        </a:p>
      </dgm:t>
    </dgm:pt>
    <dgm:pt modelId="{51F6A5CE-D839-4F3F-815C-9AAF862AE730}" type="pres">
      <dgm:prSet presAssocID="{1AADBF47-0A34-4842-AFD3-FEDB3AC083A6}" presName="hierChild1" presStyleCnt="0">
        <dgm:presLayoutVars>
          <dgm:orgChart val="1"/>
          <dgm:chPref val="1"/>
          <dgm:dir/>
          <dgm:animOne val="branch"/>
          <dgm:animLvl val="lvl"/>
          <dgm:resizeHandles/>
        </dgm:presLayoutVars>
      </dgm:prSet>
      <dgm:spPr/>
    </dgm:pt>
    <dgm:pt modelId="{355945E8-15C2-47E7-A610-C8A7E0B32E65}" type="pres">
      <dgm:prSet presAssocID="{5B4880EE-A7E9-466C-A7DE-F2C6C783AF93}" presName="hierRoot1" presStyleCnt="0">
        <dgm:presLayoutVars>
          <dgm:hierBranch val="init"/>
        </dgm:presLayoutVars>
      </dgm:prSet>
      <dgm:spPr/>
    </dgm:pt>
    <dgm:pt modelId="{1F9439BA-A706-43CF-B58C-FB1F0EBFB8A5}" type="pres">
      <dgm:prSet presAssocID="{5B4880EE-A7E9-466C-A7DE-F2C6C783AF93}" presName="rootComposite1" presStyleCnt="0"/>
      <dgm:spPr/>
    </dgm:pt>
    <dgm:pt modelId="{78003514-C456-4EEA-B720-7FC43A52369B}" type="pres">
      <dgm:prSet presAssocID="{5B4880EE-A7E9-466C-A7DE-F2C6C783AF93}" presName="rootText1" presStyleLbl="node0" presStyleIdx="0" presStyleCnt="1" custScaleX="99710" custScaleY="305462">
        <dgm:presLayoutVars>
          <dgm:chPref val="3"/>
        </dgm:presLayoutVars>
      </dgm:prSet>
      <dgm:spPr/>
    </dgm:pt>
    <dgm:pt modelId="{6F3F7F5C-875C-4462-AC29-30C3A7B38FB5}" type="pres">
      <dgm:prSet presAssocID="{5B4880EE-A7E9-466C-A7DE-F2C6C783AF93}" presName="rootConnector1" presStyleLbl="node1" presStyleIdx="0" presStyleCnt="0"/>
      <dgm:spPr/>
    </dgm:pt>
    <dgm:pt modelId="{504B899B-15DF-46F1-BCC9-35C52373EA3F}" type="pres">
      <dgm:prSet presAssocID="{5B4880EE-A7E9-466C-A7DE-F2C6C783AF93}" presName="hierChild2" presStyleCnt="0"/>
      <dgm:spPr/>
    </dgm:pt>
    <dgm:pt modelId="{CE5D2262-9276-4CB4-A399-46532354B355}" type="pres">
      <dgm:prSet presAssocID="{186C8261-AEB7-4B26-B832-2B3AC5FD817F}" presName="Name37" presStyleLbl="parChTrans1D2" presStyleIdx="0" presStyleCnt="10"/>
      <dgm:spPr/>
    </dgm:pt>
    <dgm:pt modelId="{4E46BD38-74CB-4448-A82B-0E6426643229}" type="pres">
      <dgm:prSet presAssocID="{6BA65C4D-3907-409B-A0A6-FC81F2D12E6A}" presName="hierRoot2" presStyleCnt="0">
        <dgm:presLayoutVars>
          <dgm:hierBranch val="init"/>
        </dgm:presLayoutVars>
      </dgm:prSet>
      <dgm:spPr/>
    </dgm:pt>
    <dgm:pt modelId="{4412940E-0667-4328-BCFB-550E3D46AF36}" type="pres">
      <dgm:prSet presAssocID="{6BA65C4D-3907-409B-A0A6-FC81F2D12E6A}" presName="rootComposite" presStyleCnt="0"/>
      <dgm:spPr/>
    </dgm:pt>
    <dgm:pt modelId="{F5E40588-CE64-457D-9002-75A1B9030951}" type="pres">
      <dgm:prSet presAssocID="{6BA65C4D-3907-409B-A0A6-FC81F2D12E6A}" presName="rootText" presStyleLbl="node2" presStyleIdx="0" presStyleCnt="10" custScaleX="99710" custScaleY="305462">
        <dgm:presLayoutVars>
          <dgm:chPref val="3"/>
        </dgm:presLayoutVars>
      </dgm:prSet>
      <dgm:spPr/>
    </dgm:pt>
    <dgm:pt modelId="{D3B96482-43A7-47B4-BFD5-72D7403D3A10}" type="pres">
      <dgm:prSet presAssocID="{6BA65C4D-3907-409B-A0A6-FC81F2D12E6A}" presName="rootConnector" presStyleLbl="node2" presStyleIdx="0" presStyleCnt="10"/>
      <dgm:spPr/>
    </dgm:pt>
    <dgm:pt modelId="{0EE41251-4C20-482F-AF11-9B59D9D12728}" type="pres">
      <dgm:prSet presAssocID="{6BA65C4D-3907-409B-A0A6-FC81F2D12E6A}" presName="hierChild4" presStyleCnt="0"/>
      <dgm:spPr/>
    </dgm:pt>
    <dgm:pt modelId="{39626BB4-61F4-4534-912F-047DD3FA9584}" type="pres">
      <dgm:prSet presAssocID="{6BA65C4D-3907-409B-A0A6-FC81F2D12E6A}" presName="hierChild5" presStyleCnt="0"/>
      <dgm:spPr/>
    </dgm:pt>
    <dgm:pt modelId="{492450BC-E357-440F-AFB1-FA6179E704D5}" type="pres">
      <dgm:prSet presAssocID="{8AE6BA8F-F04F-4C51-8378-4B5E2F4CB4FD}" presName="Name37" presStyleLbl="parChTrans1D2" presStyleIdx="1" presStyleCnt="10"/>
      <dgm:spPr/>
    </dgm:pt>
    <dgm:pt modelId="{D35AD77F-D656-45ED-87BA-F7BC68589AE0}" type="pres">
      <dgm:prSet presAssocID="{DBCB3114-8D9C-490C-A715-8F9335454CB4}" presName="hierRoot2" presStyleCnt="0">
        <dgm:presLayoutVars>
          <dgm:hierBranch val="init"/>
        </dgm:presLayoutVars>
      </dgm:prSet>
      <dgm:spPr/>
    </dgm:pt>
    <dgm:pt modelId="{BD6B3C23-1416-4634-AF24-37B907DC25B7}" type="pres">
      <dgm:prSet presAssocID="{DBCB3114-8D9C-490C-A715-8F9335454CB4}" presName="rootComposite" presStyleCnt="0"/>
      <dgm:spPr/>
    </dgm:pt>
    <dgm:pt modelId="{1735A719-135E-42D7-A20E-D8693942A625}" type="pres">
      <dgm:prSet presAssocID="{DBCB3114-8D9C-490C-A715-8F9335454CB4}" presName="rootText" presStyleLbl="node2" presStyleIdx="1" presStyleCnt="10" custScaleX="99710" custScaleY="305462">
        <dgm:presLayoutVars>
          <dgm:chPref val="3"/>
        </dgm:presLayoutVars>
      </dgm:prSet>
      <dgm:spPr/>
    </dgm:pt>
    <dgm:pt modelId="{2ED66290-1D90-4E25-B50A-3A16BA5BF8FC}" type="pres">
      <dgm:prSet presAssocID="{DBCB3114-8D9C-490C-A715-8F9335454CB4}" presName="rootConnector" presStyleLbl="node2" presStyleIdx="1" presStyleCnt="10"/>
      <dgm:spPr/>
    </dgm:pt>
    <dgm:pt modelId="{34435883-B9EC-4155-A225-EC0A0204B856}" type="pres">
      <dgm:prSet presAssocID="{DBCB3114-8D9C-490C-A715-8F9335454CB4}" presName="hierChild4" presStyleCnt="0"/>
      <dgm:spPr/>
    </dgm:pt>
    <dgm:pt modelId="{1C90D963-A3DD-47CF-A9A2-4EE647E4D079}" type="pres">
      <dgm:prSet presAssocID="{DBCB3114-8D9C-490C-A715-8F9335454CB4}" presName="hierChild5" presStyleCnt="0"/>
      <dgm:spPr/>
    </dgm:pt>
    <dgm:pt modelId="{53A5BB22-2388-488C-B982-7508EAE74DE1}" type="pres">
      <dgm:prSet presAssocID="{DCCDADAB-F627-4E91-BC45-F287B8B580E0}" presName="Name37" presStyleLbl="parChTrans1D2" presStyleIdx="2" presStyleCnt="10"/>
      <dgm:spPr/>
    </dgm:pt>
    <dgm:pt modelId="{D54159FB-2581-4EEC-B7DF-0AE6FC6C7DB4}" type="pres">
      <dgm:prSet presAssocID="{14A5B58F-9E28-4571-8C28-B3C5305D425A}" presName="hierRoot2" presStyleCnt="0">
        <dgm:presLayoutVars>
          <dgm:hierBranch val="init"/>
        </dgm:presLayoutVars>
      </dgm:prSet>
      <dgm:spPr/>
    </dgm:pt>
    <dgm:pt modelId="{9BE7E1D8-28C0-4563-B121-3B6FE72A130C}" type="pres">
      <dgm:prSet presAssocID="{14A5B58F-9E28-4571-8C28-B3C5305D425A}" presName="rootComposite" presStyleCnt="0"/>
      <dgm:spPr/>
    </dgm:pt>
    <dgm:pt modelId="{5BDD40F8-13AC-4808-86B2-4D3618E32B6C}" type="pres">
      <dgm:prSet presAssocID="{14A5B58F-9E28-4571-8C28-B3C5305D425A}" presName="rootText" presStyleLbl="node2" presStyleIdx="2" presStyleCnt="10" custScaleX="118283" custScaleY="305462">
        <dgm:presLayoutVars>
          <dgm:chPref val="3"/>
        </dgm:presLayoutVars>
      </dgm:prSet>
      <dgm:spPr/>
    </dgm:pt>
    <dgm:pt modelId="{57753D89-56AD-4702-A271-19221A7FEE9A}" type="pres">
      <dgm:prSet presAssocID="{14A5B58F-9E28-4571-8C28-B3C5305D425A}" presName="rootConnector" presStyleLbl="node2" presStyleIdx="2" presStyleCnt="10"/>
      <dgm:spPr/>
    </dgm:pt>
    <dgm:pt modelId="{EBB1518B-B52F-4372-8DAC-410AE2A65B38}" type="pres">
      <dgm:prSet presAssocID="{14A5B58F-9E28-4571-8C28-B3C5305D425A}" presName="hierChild4" presStyleCnt="0"/>
      <dgm:spPr/>
    </dgm:pt>
    <dgm:pt modelId="{C2B34035-88BC-4F9F-B4F5-6B80E7F1EF9D}" type="pres">
      <dgm:prSet presAssocID="{14A5B58F-9E28-4571-8C28-B3C5305D425A}" presName="hierChild5" presStyleCnt="0"/>
      <dgm:spPr/>
    </dgm:pt>
    <dgm:pt modelId="{92793CDB-44D1-4DFF-9341-24D8BEF26F49}" type="pres">
      <dgm:prSet presAssocID="{2439E0A6-BC63-48B4-8FD3-8C7DAE0B17A3}" presName="Name37" presStyleLbl="parChTrans1D2" presStyleIdx="3" presStyleCnt="10"/>
      <dgm:spPr/>
    </dgm:pt>
    <dgm:pt modelId="{11E331B2-90DB-4390-B481-2459F9720FDC}" type="pres">
      <dgm:prSet presAssocID="{33CF00C3-5D19-4844-9ADD-4D80D4426A29}" presName="hierRoot2" presStyleCnt="0">
        <dgm:presLayoutVars>
          <dgm:hierBranch val="init"/>
        </dgm:presLayoutVars>
      </dgm:prSet>
      <dgm:spPr/>
    </dgm:pt>
    <dgm:pt modelId="{3D4BE3C1-CD3D-47AC-B1E1-DFB698CE2831}" type="pres">
      <dgm:prSet presAssocID="{33CF00C3-5D19-4844-9ADD-4D80D4426A29}" presName="rootComposite" presStyleCnt="0"/>
      <dgm:spPr/>
    </dgm:pt>
    <dgm:pt modelId="{CF6BBED6-4B7D-45EC-9629-D6770E6494AA}" type="pres">
      <dgm:prSet presAssocID="{33CF00C3-5D19-4844-9ADD-4D80D4426A29}" presName="rootText" presStyleLbl="node2" presStyleIdx="3" presStyleCnt="10" custScaleX="99710" custScaleY="305462">
        <dgm:presLayoutVars>
          <dgm:chPref val="3"/>
        </dgm:presLayoutVars>
      </dgm:prSet>
      <dgm:spPr/>
    </dgm:pt>
    <dgm:pt modelId="{5B57F193-C209-4D29-94C9-5EFD81F8C67A}" type="pres">
      <dgm:prSet presAssocID="{33CF00C3-5D19-4844-9ADD-4D80D4426A29}" presName="rootConnector" presStyleLbl="node2" presStyleIdx="3" presStyleCnt="10"/>
      <dgm:spPr/>
    </dgm:pt>
    <dgm:pt modelId="{40D12F0F-5E6B-4475-BC5A-3B8CC459B74E}" type="pres">
      <dgm:prSet presAssocID="{33CF00C3-5D19-4844-9ADD-4D80D4426A29}" presName="hierChild4" presStyleCnt="0"/>
      <dgm:spPr/>
    </dgm:pt>
    <dgm:pt modelId="{861A09DA-751F-405B-A354-DE4A85462C26}" type="pres">
      <dgm:prSet presAssocID="{33CF00C3-5D19-4844-9ADD-4D80D4426A29}" presName="hierChild5" presStyleCnt="0"/>
      <dgm:spPr/>
    </dgm:pt>
    <dgm:pt modelId="{F7710E2C-0201-496D-A928-2A6AD4007791}" type="pres">
      <dgm:prSet presAssocID="{52134554-EE9E-4A42-8F70-A52314A4E5F2}" presName="Name37" presStyleLbl="parChTrans1D2" presStyleIdx="4" presStyleCnt="10"/>
      <dgm:spPr/>
    </dgm:pt>
    <dgm:pt modelId="{10AFEAB3-10DE-4A4C-80B6-ADFCB79295A1}" type="pres">
      <dgm:prSet presAssocID="{DE57DBCE-30CE-462F-994B-53CE5357F339}" presName="hierRoot2" presStyleCnt="0">
        <dgm:presLayoutVars>
          <dgm:hierBranch val="init"/>
        </dgm:presLayoutVars>
      </dgm:prSet>
      <dgm:spPr/>
    </dgm:pt>
    <dgm:pt modelId="{9E73471F-BDFF-4A6D-905D-10587074580F}" type="pres">
      <dgm:prSet presAssocID="{DE57DBCE-30CE-462F-994B-53CE5357F339}" presName="rootComposite" presStyleCnt="0"/>
      <dgm:spPr/>
    </dgm:pt>
    <dgm:pt modelId="{F1D507B4-B435-4301-B8F1-0ABF5A4BEF34}" type="pres">
      <dgm:prSet presAssocID="{DE57DBCE-30CE-462F-994B-53CE5357F339}" presName="rootText" presStyleLbl="node2" presStyleIdx="4" presStyleCnt="10" custScaleX="99710" custScaleY="305462">
        <dgm:presLayoutVars>
          <dgm:chPref val="3"/>
        </dgm:presLayoutVars>
      </dgm:prSet>
      <dgm:spPr/>
    </dgm:pt>
    <dgm:pt modelId="{FDDFB453-7894-464F-8506-755AC24A5143}" type="pres">
      <dgm:prSet presAssocID="{DE57DBCE-30CE-462F-994B-53CE5357F339}" presName="rootConnector" presStyleLbl="node2" presStyleIdx="4" presStyleCnt="10"/>
      <dgm:spPr/>
    </dgm:pt>
    <dgm:pt modelId="{D93E53F1-CEF8-45C0-8F57-971D10AE3C88}" type="pres">
      <dgm:prSet presAssocID="{DE57DBCE-30CE-462F-994B-53CE5357F339}" presName="hierChild4" presStyleCnt="0"/>
      <dgm:spPr/>
    </dgm:pt>
    <dgm:pt modelId="{BA84A941-6C41-4208-9B54-2DBB960645BC}" type="pres">
      <dgm:prSet presAssocID="{DE57DBCE-30CE-462F-994B-53CE5357F339}" presName="hierChild5" presStyleCnt="0"/>
      <dgm:spPr/>
    </dgm:pt>
    <dgm:pt modelId="{C3FC4540-EA1A-4597-9726-BFF34C89BB9D}" type="pres">
      <dgm:prSet presAssocID="{2CD9E42C-4AE6-4CF1-B6EF-C74A2B4E50C2}" presName="Name37" presStyleLbl="parChTrans1D2" presStyleIdx="5" presStyleCnt="10"/>
      <dgm:spPr/>
    </dgm:pt>
    <dgm:pt modelId="{4901DCBF-CCAC-499C-9D12-5350D4D8A7D0}" type="pres">
      <dgm:prSet presAssocID="{E095F5C3-EF7A-4449-935C-6FABE16BA109}" presName="hierRoot2" presStyleCnt="0">
        <dgm:presLayoutVars>
          <dgm:hierBranch val="init"/>
        </dgm:presLayoutVars>
      </dgm:prSet>
      <dgm:spPr/>
    </dgm:pt>
    <dgm:pt modelId="{822DFE28-4982-4CB6-9E34-12126ECB1968}" type="pres">
      <dgm:prSet presAssocID="{E095F5C3-EF7A-4449-935C-6FABE16BA109}" presName="rootComposite" presStyleCnt="0"/>
      <dgm:spPr/>
    </dgm:pt>
    <dgm:pt modelId="{26445BB6-A42E-4DC2-83C7-15B87E45BC87}" type="pres">
      <dgm:prSet presAssocID="{E095F5C3-EF7A-4449-935C-6FABE16BA109}" presName="rootText" presStyleLbl="node2" presStyleIdx="5" presStyleCnt="10" custScaleX="99710" custScaleY="305462">
        <dgm:presLayoutVars>
          <dgm:chPref val="3"/>
        </dgm:presLayoutVars>
      </dgm:prSet>
      <dgm:spPr/>
    </dgm:pt>
    <dgm:pt modelId="{16F8E7EE-C067-4332-972E-C391CCC3395C}" type="pres">
      <dgm:prSet presAssocID="{E095F5C3-EF7A-4449-935C-6FABE16BA109}" presName="rootConnector" presStyleLbl="node2" presStyleIdx="5" presStyleCnt="10"/>
      <dgm:spPr/>
    </dgm:pt>
    <dgm:pt modelId="{18330474-FF01-49D7-8144-CDF1AA3B047B}" type="pres">
      <dgm:prSet presAssocID="{E095F5C3-EF7A-4449-935C-6FABE16BA109}" presName="hierChild4" presStyleCnt="0"/>
      <dgm:spPr/>
    </dgm:pt>
    <dgm:pt modelId="{F998DBAE-0134-4E15-ADBF-70FBA1EC5A9D}" type="pres">
      <dgm:prSet presAssocID="{E095F5C3-EF7A-4449-935C-6FABE16BA109}" presName="hierChild5" presStyleCnt="0"/>
      <dgm:spPr/>
    </dgm:pt>
    <dgm:pt modelId="{3F731F0F-B90D-4505-A6E0-C7162C0A53E5}" type="pres">
      <dgm:prSet presAssocID="{025E7480-8545-4708-BDD5-9507A0A7DF72}" presName="Name37" presStyleLbl="parChTrans1D2" presStyleIdx="6" presStyleCnt="10"/>
      <dgm:spPr/>
    </dgm:pt>
    <dgm:pt modelId="{FC9B3242-F161-4DCB-BAC9-7881DAD7D2FC}" type="pres">
      <dgm:prSet presAssocID="{9D6A127C-0767-4320-83C4-E8E22498A689}" presName="hierRoot2" presStyleCnt="0">
        <dgm:presLayoutVars>
          <dgm:hierBranch val="init"/>
        </dgm:presLayoutVars>
      </dgm:prSet>
      <dgm:spPr/>
    </dgm:pt>
    <dgm:pt modelId="{16BE183B-B4B0-4919-BC41-2E0F0506DEBA}" type="pres">
      <dgm:prSet presAssocID="{9D6A127C-0767-4320-83C4-E8E22498A689}" presName="rootComposite" presStyleCnt="0"/>
      <dgm:spPr/>
    </dgm:pt>
    <dgm:pt modelId="{0DB9FA7C-7D9F-4EFE-8FCA-969B97FECB60}" type="pres">
      <dgm:prSet presAssocID="{9D6A127C-0767-4320-83C4-E8E22498A689}" presName="rootText" presStyleLbl="node2" presStyleIdx="6" presStyleCnt="10" custScaleX="99710" custScaleY="305462">
        <dgm:presLayoutVars>
          <dgm:chPref val="3"/>
        </dgm:presLayoutVars>
      </dgm:prSet>
      <dgm:spPr/>
    </dgm:pt>
    <dgm:pt modelId="{37E93B60-424E-4195-8059-8A36F4F33502}" type="pres">
      <dgm:prSet presAssocID="{9D6A127C-0767-4320-83C4-E8E22498A689}" presName="rootConnector" presStyleLbl="node2" presStyleIdx="6" presStyleCnt="10"/>
      <dgm:spPr/>
    </dgm:pt>
    <dgm:pt modelId="{6FD320B5-D6D8-440B-96EF-4B1C08D67DB3}" type="pres">
      <dgm:prSet presAssocID="{9D6A127C-0767-4320-83C4-E8E22498A689}" presName="hierChild4" presStyleCnt="0"/>
      <dgm:spPr/>
    </dgm:pt>
    <dgm:pt modelId="{D0E03A10-33DE-4EE4-88C6-BBD434A11F90}" type="pres">
      <dgm:prSet presAssocID="{9D6A127C-0767-4320-83C4-E8E22498A689}" presName="hierChild5" presStyleCnt="0"/>
      <dgm:spPr/>
    </dgm:pt>
    <dgm:pt modelId="{3BDD3D59-7D5D-4683-9B92-F62FE66FE5E6}" type="pres">
      <dgm:prSet presAssocID="{FAD28FFE-7D6F-4ECE-8AFB-5575BEA137E7}" presName="Name37" presStyleLbl="parChTrans1D2" presStyleIdx="7" presStyleCnt="10"/>
      <dgm:spPr/>
    </dgm:pt>
    <dgm:pt modelId="{85F22E44-B93F-4E80-ACEA-CA46CEBE1B7C}" type="pres">
      <dgm:prSet presAssocID="{7B4782E1-34E5-490E-8F09-87BCABE4EFF9}" presName="hierRoot2" presStyleCnt="0">
        <dgm:presLayoutVars>
          <dgm:hierBranch val="init"/>
        </dgm:presLayoutVars>
      </dgm:prSet>
      <dgm:spPr/>
    </dgm:pt>
    <dgm:pt modelId="{56A9F6C0-78F0-4715-BBE8-41EF9CF94ADD}" type="pres">
      <dgm:prSet presAssocID="{7B4782E1-34E5-490E-8F09-87BCABE4EFF9}" presName="rootComposite" presStyleCnt="0"/>
      <dgm:spPr/>
    </dgm:pt>
    <dgm:pt modelId="{B6B08AC0-42A7-4DF9-AA06-3CB6AC0F6D26}" type="pres">
      <dgm:prSet presAssocID="{7B4782E1-34E5-490E-8F09-87BCABE4EFF9}" presName="rootText" presStyleLbl="node2" presStyleIdx="7" presStyleCnt="10" custScaleX="99710" custScaleY="305462">
        <dgm:presLayoutVars>
          <dgm:chPref val="3"/>
        </dgm:presLayoutVars>
      </dgm:prSet>
      <dgm:spPr/>
    </dgm:pt>
    <dgm:pt modelId="{DEBE830F-9AA8-4034-94D1-78A4F746704B}" type="pres">
      <dgm:prSet presAssocID="{7B4782E1-34E5-490E-8F09-87BCABE4EFF9}" presName="rootConnector" presStyleLbl="node2" presStyleIdx="7" presStyleCnt="10"/>
      <dgm:spPr/>
    </dgm:pt>
    <dgm:pt modelId="{EC792CD1-5E3A-4A25-A500-F3F17360322A}" type="pres">
      <dgm:prSet presAssocID="{7B4782E1-34E5-490E-8F09-87BCABE4EFF9}" presName="hierChild4" presStyleCnt="0"/>
      <dgm:spPr/>
    </dgm:pt>
    <dgm:pt modelId="{D1142D84-B6DB-4634-9750-5ED7FB85866E}" type="pres">
      <dgm:prSet presAssocID="{7B4782E1-34E5-490E-8F09-87BCABE4EFF9}" presName="hierChild5" presStyleCnt="0"/>
      <dgm:spPr/>
    </dgm:pt>
    <dgm:pt modelId="{A9CF2969-8774-45CD-9BDC-F79174B58FA2}" type="pres">
      <dgm:prSet presAssocID="{6FFD0BCE-2A1D-4FF7-8838-95CA2B0EA951}" presName="Name37" presStyleLbl="parChTrans1D2" presStyleIdx="8" presStyleCnt="10"/>
      <dgm:spPr/>
    </dgm:pt>
    <dgm:pt modelId="{82F8E6B3-3CCF-4A65-B6D6-9AB85EFD2D01}" type="pres">
      <dgm:prSet presAssocID="{1D17ECBE-C1D0-48EB-B073-FF72242CA37D}" presName="hierRoot2" presStyleCnt="0">
        <dgm:presLayoutVars>
          <dgm:hierBranch val="init"/>
        </dgm:presLayoutVars>
      </dgm:prSet>
      <dgm:spPr/>
    </dgm:pt>
    <dgm:pt modelId="{8A955597-F168-4683-9861-DD7E7D2C8913}" type="pres">
      <dgm:prSet presAssocID="{1D17ECBE-C1D0-48EB-B073-FF72242CA37D}" presName="rootComposite" presStyleCnt="0"/>
      <dgm:spPr/>
    </dgm:pt>
    <dgm:pt modelId="{D798AF60-AA0C-42AD-A2FF-D4E6004D55C2}" type="pres">
      <dgm:prSet presAssocID="{1D17ECBE-C1D0-48EB-B073-FF72242CA37D}" presName="rootText" presStyleLbl="node2" presStyleIdx="8" presStyleCnt="10" custScaleX="99710" custScaleY="305462">
        <dgm:presLayoutVars>
          <dgm:chPref val="3"/>
        </dgm:presLayoutVars>
      </dgm:prSet>
      <dgm:spPr/>
    </dgm:pt>
    <dgm:pt modelId="{A547A76E-9223-48F7-B422-52A55F68D567}" type="pres">
      <dgm:prSet presAssocID="{1D17ECBE-C1D0-48EB-B073-FF72242CA37D}" presName="rootConnector" presStyleLbl="node2" presStyleIdx="8" presStyleCnt="10"/>
      <dgm:spPr/>
    </dgm:pt>
    <dgm:pt modelId="{0535B83A-5FE4-4E65-8C06-0A1D2EA630F4}" type="pres">
      <dgm:prSet presAssocID="{1D17ECBE-C1D0-48EB-B073-FF72242CA37D}" presName="hierChild4" presStyleCnt="0"/>
      <dgm:spPr/>
    </dgm:pt>
    <dgm:pt modelId="{C65BE083-289F-4783-9D86-FEC74A13E025}" type="pres">
      <dgm:prSet presAssocID="{1D17ECBE-C1D0-48EB-B073-FF72242CA37D}" presName="hierChild5" presStyleCnt="0"/>
      <dgm:spPr/>
    </dgm:pt>
    <dgm:pt modelId="{07CCA590-A454-4A02-AF89-FA23441C9EEB}" type="pres">
      <dgm:prSet presAssocID="{6D3F5121-520A-4077-9828-FDAD41B88E6B}" presName="Name37" presStyleLbl="parChTrans1D2" presStyleIdx="9" presStyleCnt="10"/>
      <dgm:spPr/>
    </dgm:pt>
    <dgm:pt modelId="{31BD02FB-D55B-4A95-B7BA-9C3B37E1706C}" type="pres">
      <dgm:prSet presAssocID="{F52ACED5-88D9-42E6-B2EE-25CE5D401412}" presName="hierRoot2" presStyleCnt="0">
        <dgm:presLayoutVars>
          <dgm:hierBranch val="init"/>
        </dgm:presLayoutVars>
      </dgm:prSet>
      <dgm:spPr/>
    </dgm:pt>
    <dgm:pt modelId="{6E9D6B14-2A96-4BB9-B42B-C5998F553CE1}" type="pres">
      <dgm:prSet presAssocID="{F52ACED5-88D9-42E6-B2EE-25CE5D401412}" presName="rootComposite" presStyleCnt="0"/>
      <dgm:spPr/>
    </dgm:pt>
    <dgm:pt modelId="{325443F3-9517-4A7E-96E9-0B2862E6988A}" type="pres">
      <dgm:prSet presAssocID="{F52ACED5-88D9-42E6-B2EE-25CE5D401412}" presName="rootText" presStyleLbl="node2" presStyleIdx="9" presStyleCnt="10" custScaleX="99710" custScaleY="305462">
        <dgm:presLayoutVars>
          <dgm:chPref val="3"/>
        </dgm:presLayoutVars>
      </dgm:prSet>
      <dgm:spPr/>
    </dgm:pt>
    <dgm:pt modelId="{A9393535-ADCB-4806-9D8F-17DF442DEFC6}" type="pres">
      <dgm:prSet presAssocID="{F52ACED5-88D9-42E6-B2EE-25CE5D401412}" presName="rootConnector" presStyleLbl="node2" presStyleIdx="9" presStyleCnt="10"/>
      <dgm:spPr/>
    </dgm:pt>
    <dgm:pt modelId="{5DE6C294-5ACE-4BBD-82FF-D0137BDE1991}" type="pres">
      <dgm:prSet presAssocID="{F52ACED5-88D9-42E6-B2EE-25CE5D401412}" presName="hierChild4" presStyleCnt="0"/>
      <dgm:spPr/>
    </dgm:pt>
    <dgm:pt modelId="{2E377BFF-52D0-4A5C-AFB3-80E99B25B926}" type="pres">
      <dgm:prSet presAssocID="{F52ACED5-88D9-42E6-B2EE-25CE5D401412}" presName="hierChild5" presStyleCnt="0"/>
      <dgm:spPr/>
    </dgm:pt>
    <dgm:pt modelId="{6163D02A-347B-4A45-956A-75D88E5880A4}" type="pres">
      <dgm:prSet presAssocID="{5B4880EE-A7E9-466C-A7DE-F2C6C783AF93}" presName="hierChild3" presStyleCnt="0"/>
      <dgm:spPr/>
    </dgm:pt>
  </dgm:ptLst>
  <dgm:cxnLst>
    <dgm:cxn modelId="{432F660F-D8EB-4006-8C39-F4B545EB57E9}" type="presOf" srcId="{7B4782E1-34E5-490E-8F09-87BCABE4EFF9}" destId="{B6B08AC0-42A7-4DF9-AA06-3CB6AC0F6D26}" srcOrd="0" destOrd="0" presId="urn:microsoft.com/office/officeart/2005/8/layout/orgChart1"/>
    <dgm:cxn modelId="{360FCB19-72D2-4363-BA8C-DAAD2D8EF037}" type="presOf" srcId="{14A5B58F-9E28-4571-8C28-B3C5305D425A}" destId="{57753D89-56AD-4702-A271-19221A7FEE9A}" srcOrd="1" destOrd="0" presId="urn:microsoft.com/office/officeart/2005/8/layout/orgChart1"/>
    <dgm:cxn modelId="{4D88D71B-A554-44AC-A279-E216F1639DFF}" srcId="{5B4880EE-A7E9-466C-A7DE-F2C6C783AF93}" destId="{DBCB3114-8D9C-490C-A715-8F9335454CB4}" srcOrd="1" destOrd="0" parTransId="{8AE6BA8F-F04F-4C51-8378-4B5E2F4CB4FD}" sibTransId="{8E110006-4B5A-4002-8B62-5387EFE45D28}"/>
    <dgm:cxn modelId="{FCFBAD1C-9553-4F60-9C1A-33AF0EE5EAE6}" type="presOf" srcId="{6D3F5121-520A-4077-9828-FDAD41B88E6B}" destId="{07CCA590-A454-4A02-AF89-FA23441C9EEB}" srcOrd="0" destOrd="0" presId="urn:microsoft.com/office/officeart/2005/8/layout/orgChart1"/>
    <dgm:cxn modelId="{04856322-8256-4FE2-9C58-BECEF821FA77}" srcId="{5B4880EE-A7E9-466C-A7DE-F2C6C783AF93}" destId="{E095F5C3-EF7A-4449-935C-6FABE16BA109}" srcOrd="5" destOrd="0" parTransId="{2CD9E42C-4AE6-4CF1-B6EF-C74A2B4E50C2}" sibTransId="{EA4540FE-9CC3-475F-9E2E-D45CBA05ED62}"/>
    <dgm:cxn modelId="{B27FF92D-0C86-4D14-9D58-5E2F2DF0BDBB}" srcId="{5B4880EE-A7E9-466C-A7DE-F2C6C783AF93}" destId="{33CF00C3-5D19-4844-9ADD-4D80D4426A29}" srcOrd="3" destOrd="0" parTransId="{2439E0A6-BC63-48B4-8FD3-8C7DAE0B17A3}" sibTransId="{FE006A95-180E-401E-ADA7-D6E8A68775F7}"/>
    <dgm:cxn modelId="{1EF58B2F-B530-49C3-A395-D6ABCD542DC3}" type="presOf" srcId="{E095F5C3-EF7A-4449-935C-6FABE16BA109}" destId="{16F8E7EE-C067-4332-972E-C391CCC3395C}" srcOrd="1" destOrd="0" presId="urn:microsoft.com/office/officeart/2005/8/layout/orgChart1"/>
    <dgm:cxn modelId="{F5764331-016D-4160-BE7B-6918BCE52011}" type="presOf" srcId="{DBCB3114-8D9C-490C-A715-8F9335454CB4}" destId="{2ED66290-1D90-4E25-B50A-3A16BA5BF8FC}" srcOrd="1" destOrd="0" presId="urn:microsoft.com/office/officeart/2005/8/layout/orgChart1"/>
    <dgm:cxn modelId="{E92E393E-4B33-4E7F-B1E0-B19A778EAD9C}" srcId="{5B4880EE-A7E9-466C-A7DE-F2C6C783AF93}" destId="{6BA65C4D-3907-409B-A0A6-FC81F2D12E6A}" srcOrd="0" destOrd="0" parTransId="{186C8261-AEB7-4B26-B832-2B3AC5FD817F}" sibTransId="{41AB59DF-BEEF-489C-9C3B-4486F5476339}"/>
    <dgm:cxn modelId="{66374062-A4DE-4460-A6AC-4A13FC32CF95}" type="presOf" srcId="{6BA65C4D-3907-409B-A0A6-FC81F2D12E6A}" destId="{F5E40588-CE64-457D-9002-75A1B9030951}" srcOrd="0" destOrd="0" presId="urn:microsoft.com/office/officeart/2005/8/layout/orgChart1"/>
    <dgm:cxn modelId="{F0E09765-A318-4C0C-BDA2-7C5317E92AF3}" type="presOf" srcId="{6BA65C4D-3907-409B-A0A6-FC81F2D12E6A}" destId="{D3B96482-43A7-47B4-BFD5-72D7403D3A10}" srcOrd="1" destOrd="0" presId="urn:microsoft.com/office/officeart/2005/8/layout/orgChart1"/>
    <dgm:cxn modelId="{A352F468-E4E2-4590-9FFD-EB49601784BD}" type="presOf" srcId="{2439E0A6-BC63-48B4-8FD3-8C7DAE0B17A3}" destId="{92793CDB-44D1-4DFF-9341-24D8BEF26F49}" srcOrd="0" destOrd="0" presId="urn:microsoft.com/office/officeart/2005/8/layout/orgChart1"/>
    <dgm:cxn modelId="{ED3F8969-33EA-4661-9C3B-3B4E3A7B42D0}" srcId="{1AADBF47-0A34-4842-AFD3-FEDB3AC083A6}" destId="{5B4880EE-A7E9-466C-A7DE-F2C6C783AF93}" srcOrd="0" destOrd="0" parTransId="{E92100B0-E8B2-4B05-8ED1-5DEC21D4B3EC}" sibTransId="{6042BD2C-8956-48F4-8D5A-6CF9521043B0}"/>
    <dgm:cxn modelId="{48C4AC4D-9D59-4FE6-9B61-01A644BB475F}" type="presOf" srcId="{186C8261-AEB7-4B26-B832-2B3AC5FD817F}" destId="{CE5D2262-9276-4CB4-A399-46532354B355}" srcOrd="0" destOrd="0" presId="urn:microsoft.com/office/officeart/2005/8/layout/orgChart1"/>
    <dgm:cxn modelId="{AE048D4E-6301-44D2-9A21-3133DD0A7E2C}" type="presOf" srcId="{FAD28FFE-7D6F-4ECE-8AFB-5575BEA137E7}" destId="{3BDD3D59-7D5D-4683-9B92-F62FE66FE5E6}" srcOrd="0" destOrd="0" presId="urn:microsoft.com/office/officeart/2005/8/layout/orgChart1"/>
    <dgm:cxn modelId="{AC4A526F-522F-4974-B992-A4EE73441B6D}" type="presOf" srcId="{8AE6BA8F-F04F-4C51-8378-4B5E2F4CB4FD}" destId="{492450BC-E357-440F-AFB1-FA6179E704D5}" srcOrd="0" destOrd="0" presId="urn:microsoft.com/office/officeart/2005/8/layout/orgChart1"/>
    <dgm:cxn modelId="{2252E974-B40F-4C59-97C4-2270E89C5DD1}" type="presOf" srcId="{33CF00C3-5D19-4844-9ADD-4D80D4426A29}" destId="{5B57F193-C209-4D29-94C9-5EFD81F8C67A}" srcOrd="1" destOrd="0" presId="urn:microsoft.com/office/officeart/2005/8/layout/orgChart1"/>
    <dgm:cxn modelId="{FC75DE55-8152-4F14-B385-2E3E693F0192}" srcId="{5B4880EE-A7E9-466C-A7DE-F2C6C783AF93}" destId="{DE57DBCE-30CE-462F-994B-53CE5357F339}" srcOrd="4" destOrd="0" parTransId="{52134554-EE9E-4A42-8F70-A52314A4E5F2}" sibTransId="{AA451CE1-BD28-4054-B2B5-74072C6AB319}"/>
    <dgm:cxn modelId="{3E7F3756-4606-4E9F-B278-D2E3568B7E17}" type="presOf" srcId="{1AADBF47-0A34-4842-AFD3-FEDB3AC083A6}" destId="{51F6A5CE-D839-4F3F-815C-9AAF862AE730}" srcOrd="0" destOrd="0" presId="urn:microsoft.com/office/officeart/2005/8/layout/orgChart1"/>
    <dgm:cxn modelId="{C5FB5258-E25E-4507-AE53-814D657433E4}" type="presOf" srcId="{9D6A127C-0767-4320-83C4-E8E22498A689}" destId="{37E93B60-424E-4195-8059-8A36F4F33502}" srcOrd="1" destOrd="0" presId="urn:microsoft.com/office/officeart/2005/8/layout/orgChart1"/>
    <dgm:cxn modelId="{20634C59-CD63-489E-A42A-AF9A8A357C1C}" type="presOf" srcId="{14A5B58F-9E28-4571-8C28-B3C5305D425A}" destId="{5BDD40F8-13AC-4808-86B2-4D3618E32B6C}" srcOrd="0" destOrd="0" presId="urn:microsoft.com/office/officeart/2005/8/layout/orgChart1"/>
    <dgm:cxn modelId="{7414DC79-4F57-45D7-A1AE-DF4FB9B6E7E2}" srcId="{5B4880EE-A7E9-466C-A7DE-F2C6C783AF93}" destId="{9D6A127C-0767-4320-83C4-E8E22498A689}" srcOrd="6" destOrd="0" parTransId="{025E7480-8545-4708-BDD5-9507A0A7DF72}" sibTransId="{8E7C3164-5DA6-4818-89DD-0B001260CD19}"/>
    <dgm:cxn modelId="{6BEEA85A-8E60-49CA-B35A-01047DF2EBBD}" type="presOf" srcId="{F52ACED5-88D9-42E6-B2EE-25CE5D401412}" destId="{A9393535-ADCB-4806-9D8F-17DF442DEFC6}" srcOrd="1" destOrd="0" presId="urn:microsoft.com/office/officeart/2005/8/layout/orgChart1"/>
    <dgm:cxn modelId="{0E1DF37B-FDF3-4DA8-90BF-252DD28E286F}" type="presOf" srcId="{DCCDADAB-F627-4E91-BC45-F287B8B580E0}" destId="{53A5BB22-2388-488C-B982-7508EAE74DE1}" srcOrd="0" destOrd="0" presId="urn:microsoft.com/office/officeart/2005/8/layout/orgChart1"/>
    <dgm:cxn modelId="{45C98780-02E5-4A70-9D80-0F895A4054DB}" type="presOf" srcId="{9D6A127C-0767-4320-83C4-E8E22498A689}" destId="{0DB9FA7C-7D9F-4EFE-8FCA-969B97FECB60}" srcOrd="0" destOrd="0" presId="urn:microsoft.com/office/officeart/2005/8/layout/orgChart1"/>
    <dgm:cxn modelId="{8271558D-70EE-47DC-974F-2BCF564C94A5}" type="presOf" srcId="{2CD9E42C-4AE6-4CF1-B6EF-C74A2B4E50C2}" destId="{C3FC4540-EA1A-4597-9726-BFF34C89BB9D}" srcOrd="0" destOrd="0" presId="urn:microsoft.com/office/officeart/2005/8/layout/orgChart1"/>
    <dgm:cxn modelId="{04457B8D-8C98-4D54-8BE1-696C368CB26E}" type="presOf" srcId="{6FFD0BCE-2A1D-4FF7-8838-95CA2B0EA951}" destId="{A9CF2969-8774-45CD-9BDC-F79174B58FA2}" srcOrd="0" destOrd="0" presId="urn:microsoft.com/office/officeart/2005/8/layout/orgChart1"/>
    <dgm:cxn modelId="{465A5494-B223-443E-86A4-3891DF7094F8}" srcId="{5B4880EE-A7E9-466C-A7DE-F2C6C783AF93}" destId="{7B4782E1-34E5-490E-8F09-87BCABE4EFF9}" srcOrd="7" destOrd="0" parTransId="{FAD28FFE-7D6F-4ECE-8AFB-5575BEA137E7}" sibTransId="{DFFA2488-CE39-43BC-8815-BBB8D415BE9F}"/>
    <dgm:cxn modelId="{BAAEC595-99BD-4CF3-BD40-4AA9FB4A8278}" srcId="{5B4880EE-A7E9-466C-A7DE-F2C6C783AF93}" destId="{14A5B58F-9E28-4571-8C28-B3C5305D425A}" srcOrd="2" destOrd="0" parTransId="{DCCDADAB-F627-4E91-BC45-F287B8B580E0}" sibTransId="{C98AA428-98BF-448E-91C1-926D43725BE7}"/>
    <dgm:cxn modelId="{57102D9B-F23A-4FB0-818B-64B81DDD1552}" type="presOf" srcId="{5B4880EE-A7E9-466C-A7DE-F2C6C783AF93}" destId="{6F3F7F5C-875C-4462-AC29-30C3A7B38FB5}" srcOrd="1" destOrd="0" presId="urn:microsoft.com/office/officeart/2005/8/layout/orgChart1"/>
    <dgm:cxn modelId="{4E3378AB-F609-4F84-B07C-22A5C84C7FFF}" srcId="{5B4880EE-A7E9-466C-A7DE-F2C6C783AF93}" destId="{F52ACED5-88D9-42E6-B2EE-25CE5D401412}" srcOrd="9" destOrd="0" parTransId="{6D3F5121-520A-4077-9828-FDAD41B88E6B}" sibTransId="{EBFCE819-31C9-45F8-B802-930A7399FB80}"/>
    <dgm:cxn modelId="{39D18DAF-AFE1-4D7F-B09F-7BB3099003A7}" type="presOf" srcId="{1D17ECBE-C1D0-48EB-B073-FF72242CA37D}" destId="{D798AF60-AA0C-42AD-A2FF-D4E6004D55C2}" srcOrd="0" destOrd="0" presId="urn:microsoft.com/office/officeart/2005/8/layout/orgChart1"/>
    <dgm:cxn modelId="{611043B2-CB70-4A29-B8FA-459C8E87BB88}" type="presOf" srcId="{DBCB3114-8D9C-490C-A715-8F9335454CB4}" destId="{1735A719-135E-42D7-A20E-D8693942A625}" srcOrd="0" destOrd="0" presId="urn:microsoft.com/office/officeart/2005/8/layout/orgChart1"/>
    <dgm:cxn modelId="{385BFBB3-F637-49EE-8FF1-B59901EF1A1E}" type="presOf" srcId="{DE57DBCE-30CE-462F-994B-53CE5357F339}" destId="{F1D507B4-B435-4301-B8F1-0ABF5A4BEF34}" srcOrd="0" destOrd="0" presId="urn:microsoft.com/office/officeart/2005/8/layout/orgChart1"/>
    <dgm:cxn modelId="{79A86EBE-8E1A-40E2-80C3-D5DCBDD54C90}" type="presOf" srcId="{7B4782E1-34E5-490E-8F09-87BCABE4EFF9}" destId="{DEBE830F-9AA8-4034-94D1-78A4F746704B}" srcOrd="1" destOrd="0" presId="urn:microsoft.com/office/officeart/2005/8/layout/orgChart1"/>
    <dgm:cxn modelId="{AA50B4C8-071C-44B0-A82C-DB40AA5A4C21}" type="presOf" srcId="{025E7480-8545-4708-BDD5-9507A0A7DF72}" destId="{3F731F0F-B90D-4505-A6E0-C7162C0A53E5}" srcOrd="0" destOrd="0" presId="urn:microsoft.com/office/officeart/2005/8/layout/orgChart1"/>
    <dgm:cxn modelId="{17083DD1-6860-494B-BFA8-B86EE1C5A710}" type="presOf" srcId="{52134554-EE9E-4A42-8F70-A52314A4E5F2}" destId="{F7710E2C-0201-496D-A928-2A6AD4007791}" srcOrd="0" destOrd="0" presId="urn:microsoft.com/office/officeart/2005/8/layout/orgChart1"/>
    <dgm:cxn modelId="{1BF88DD6-275C-420B-B688-BCE628C71AAA}" type="presOf" srcId="{33CF00C3-5D19-4844-9ADD-4D80D4426A29}" destId="{CF6BBED6-4B7D-45EC-9629-D6770E6494AA}" srcOrd="0" destOrd="0" presId="urn:microsoft.com/office/officeart/2005/8/layout/orgChart1"/>
    <dgm:cxn modelId="{4FBD5FE0-D8C2-4026-9AD0-56A468447476}" type="presOf" srcId="{E095F5C3-EF7A-4449-935C-6FABE16BA109}" destId="{26445BB6-A42E-4DC2-83C7-15B87E45BC87}" srcOrd="0" destOrd="0" presId="urn:microsoft.com/office/officeart/2005/8/layout/orgChart1"/>
    <dgm:cxn modelId="{B9CC38E6-FD2B-4EB8-B21E-133195D5E77A}" type="presOf" srcId="{5B4880EE-A7E9-466C-A7DE-F2C6C783AF93}" destId="{78003514-C456-4EEA-B720-7FC43A52369B}" srcOrd="0" destOrd="0" presId="urn:microsoft.com/office/officeart/2005/8/layout/orgChart1"/>
    <dgm:cxn modelId="{63839EEE-F20D-4DE3-BE3E-364DC6B2431B}" type="presOf" srcId="{1D17ECBE-C1D0-48EB-B073-FF72242CA37D}" destId="{A547A76E-9223-48F7-B422-52A55F68D567}" srcOrd="1" destOrd="0" presId="urn:microsoft.com/office/officeart/2005/8/layout/orgChart1"/>
    <dgm:cxn modelId="{D9E4B3F7-8B27-4439-98C0-9E8A0DFA4E64}" type="presOf" srcId="{F52ACED5-88D9-42E6-B2EE-25CE5D401412}" destId="{325443F3-9517-4A7E-96E9-0B2862E6988A}" srcOrd="0" destOrd="0" presId="urn:microsoft.com/office/officeart/2005/8/layout/orgChart1"/>
    <dgm:cxn modelId="{85F5F7FB-FBFB-4652-87CC-0FE770A6E765}" type="presOf" srcId="{DE57DBCE-30CE-462F-994B-53CE5357F339}" destId="{FDDFB453-7894-464F-8506-755AC24A5143}" srcOrd="1" destOrd="0" presId="urn:microsoft.com/office/officeart/2005/8/layout/orgChart1"/>
    <dgm:cxn modelId="{1C1764FF-798C-424E-987E-5E95FB204EF8}" srcId="{5B4880EE-A7E9-466C-A7DE-F2C6C783AF93}" destId="{1D17ECBE-C1D0-48EB-B073-FF72242CA37D}" srcOrd="8" destOrd="0" parTransId="{6FFD0BCE-2A1D-4FF7-8838-95CA2B0EA951}" sibTransId="{178D507F-5B34-4938-B37A-F9D077AE1218}"/>
    <dgm:cxn modelId="{E71231B3-B5C8-4F68-AA38-A2EA6396234B}" type="presParOf" srcId="{51F6A5CE-D839-4F3F-815C-9AAF862AE730}" destId="{355945E8-15C2-47E7-A610-C8A7E0B32E65}" srcOrd="0" destOrd="0" presId="urn:microsoft.com/office/officeart/2005/8/layout/orgChart1"/>
    <dgm:cxn modelId="{273ACC4C-F1D9-4551-8836-9207EB9A0B31}" type="presParOf" srcId="{355945E8-15C2-47E7-A610-C8A7E0B32E65}" destId="{1F9439BA-A706-43CF-B58C-FB1F0EBFB8A5}" srcOrd="0" destOrd="0" presId="urn:microsoft.com/office/officeart/2005/8/layout/orgChart1"/>
    <dgm:cxn modelId="{D8A26B5B-F275-4A1E-8C43-C097AA0E7542}" type="presParOf" srcId="{1F9439BA-A706-43CF-B58C-FB1F0EBFB8A5}" destId="{78003514-C456-4EEA-B720-7FC43A52369B}" srcOrd="0" destOrd="0" presId="urn:microsoft.com/office/officeart/2005/8/layout/orgChart1"/>
    <dgm:cxn modelId="{E3ED33EC-9DE4-48FF-93E1-0B9F029115C1}" type="presParOf" srcId="{1F9439BA-A706-43CF-B58C-FB1F0EBFB8A5}" destId="{6F3F7F5C-875C-4462-AC29-30C3A7B38FB5}" srcOrd="1" destOrd="0" presId="urn:microsoft.com/office/officeart/2005/8/layout/orgChart1"/>
    <dgm:cxn modelId="{6D96F817-CFFC-4C3D-AC9D-8E21E2A35514}" type="presParOf" srcId="{355945E8-15C2-47E7-A610-C8A7E0B32E65}" destId="{504B899B-15DF-46F1-BCC9-35C52373EA3F}" srcOrd="1" destOrd="0" presId="urn:microsoft.com/office/officeart/2005/8/layout/orgChart1"/>
    <dgm:cxn modelId="{59A2FDE4-1586-4DB2-A8B7-BD52BF11BB34}" type="presParOf" srcId="{504B899B-15DF-46F1-BCC9-35C52373EA3F}" destId="{CE5D2262-9276-4CB4-A399-46532354B355}" srcOrd="0" destOrd="0" presId="urn:microsoft.com/office/officeart/2005/8/layout/orgChart1"/>
    <dgm:cxn modelId="{2F2EB236-C9FA-47E2-BBAE-7484372AD869}" type="presParOf" srcId="{504B899B-15DF-46F1-BCC9-35C52373EA3F}" destId="{4E46BD38-74CB-4448-A82B-0E6426643229}" srcOrd="1" destOrd="0" presId="urn:microsoft.com/office/officeart/2005/8/layout/orgChart1"/>
    <dgm:cxn modelId="{36B591BE-D4F7-42AB-8B11-98A0CBC408FF}" type="presParOf" srcId="{4E46BD38-74CB-4448-A82B-0E6426643229}" destId="{4412940E-0667-4328-BCFB-550E3D46AF36}" srcOrd="0" destOrd="0" presId="urn:microsoft.com/office/officeart/2005/8/layout/orgChart1"/>
    <dgm:cxn modelId="{47C74054-53A3-475D-8182-09C9EF43BC7F}" type="presParOf" srcId="{4412940E-0667-4328-BCFB-550E3D46AF36}" destId="{F5E40588-CE64-457D-9002-75A1B9030951}" srcOrd="0" destOrd="0" presId="urn:microsoft.com/office/officeart/2005/8/layout/orgChart1"/>
    <dgm:cxn modelId="{3D834C48-CD66-4EBF-BDDE-7A9B2413ACC3}" type="presParOf" srcId="{4412940E-0667-4328-BCFB-550E3D46AF36}" destId="{D3B96482-43A7-47B4-BFD5-72D7403D3A10}" srcOrd="1" destOrd="0" presId="urn:microsoft.com/office/officeart/2005/8/layout/orgChart1"/>
    <dgm:cxn modelId="{F3CD7705-789C-4168-9E5F-C366676410D6}" type="presParOf" srcId="{4E46BD38-74CB-4448-A82B-0E6426643229}" destId="{0EE41251-4C20-482F-AF11-9B59D9D12728}" srcOrd="1" destOrd="0" presId="urn:microsoft.com/office/officeart/2005/8/layout/orgChart1"/>
    <dgm:cxn modelId="{2EA37CF8-2AF1-455A-B465-309F270049EE}" type="presParOf" srcId="{4E46BD38-74CB-4448-A82B-0E6426643229}" destId="{39626BB4-61F4-4534-912F-047DD3FA9584}" srcOrd="2" destOrd="0" presId="urn:microsoft.com/office/officeart/2005/8/layout/orgChart1"/>
    <dgm:cxn modelId="{8FDFE67F-02E7-45B0-947D-5BF51CCC7CDC}" type="presParOf" srcId="{504B899B-15DF-46F1-BCC9-35C52373EA3F}" destId="{492450BC-E357-440F-AFB1-FA6179E704D5}" srcOrd="2" destOrd="0" presId="urn:microsoft.com/office/officeart/2005/8/layout/orgChart1"/>
    <dgm:cxn modelId="{4AA7EF91-44FC-476E-AC83-3F4FB93F4E17}" type="presParOf" srcId="{504B899B-15DF-46F1-BCC9-35C52373EA3F}" destId="{D35AD77F-D656-45ED-87BA-F7BC68589AE0}" srcOrd="3" destOrd="0" presId="urn:microsoft.com/office/officeart/2005/8/layout/orgChart1"/>
    <dgm:cxn modelId="{278E4AA8-D939-4E4C-B95F-ED7A4540E061}" type="presParOf" srcId="{D35AD77F-D656-45ED-87BA-F7BC68589AE0}" destId="{BD6B3C23-1416-4634-AF24-37B907DC25B7}" srcOrd="0" destOrd="0" presId="urn:microsoft.com/office/officeart/2005/8/layout/orgChart1"/>
    <dgm:cxn modelId="{6820F802-0E14-4835-9B3C-77D2AA68C5FD}" type="presParOf" srcId="{BD6B3C23-1416-4634-AF24-37B907DC25B7}" destId="{1735A719-135E-42D7-A20E-D8693942A625}" srcOrd="0" destOrd="0" presId="urn:microsoft.com/office/officeart/2005/8/layout/orgChart1"/>
    <dgm:cxn modelId="{BA5CC1DF-E747-4453-8D36-A787F11C3BBC}" type="presParOf" srcId="{BD6B3C23-1416-4634-AF24-37B907DC25B7}" destId="{2ED66290-1D90-4E25-B50A-3A16BA5BF8FC}" srcOrd="1" destOrd="0" presId="urn:microsoft.com/office/officeart/2005/8/layout/orgChart1"/>
    <dgm:cxn modelId="{E48A1403-FEAD-45F9-B119-FC2C26DD32FD}" type="presParOf" srcId="{D35AD77F-D656-45ED-87BA-F7BC68589AE0}" destId="{34435883-B9EC-4155-A225-EC0A0204B856}" srcOrd="1" destOrd="0" presId="urn:microsoft.com/office/officeart/2005/8/layout/orgChart1"/>
    <dgm:cxn modelId="{B3D56597-AC9A-46D1-B270-E1700E256631}" type="presParOf" srcId="{D35AD77F-D656-45ED-87BA-F7BC68589AE0}" destId="{1C90D963-A3DD-47CF-A9A2-4EE647E4D079}" srcOrd="2" destOrd="0" presId="urn:microsoft.com/office/officeart/2005/8/layout/orgChart1"/>
    <dgm:cxn modelId="{412E6830-89BB-4389-A5C3-AD3B2A692AEE}" type="presParOf" srcId="{504B899B-15DF-46F1-BCC9-35C52373EA3F}" destId="{53A5BB22-2388-488C-B982-7508EAE74DE1}" srcOrd="4" destOrd="0" presId="urn:microsoft.com/office/officeart/2005/8/layout/orgChart1"/>
    <dgm:cxn modelId="{523678DC-38EA-4151-A25C-1D0A02954C86}" type="presParOf" srcId="{504B899B-15DF-46F1-BCC9-35C52373EA3F}" destId="{D54159FB-2581-4EEC-B7DF-0AE6FC6C7DB4}" srcOrd="5" destOrd="0" presId="urn:microsoft.com/office/officeart/2005/8/layout/orgChart1"/>
    <dgm:cxn modelId="{6D87F101-40C5-41A1-86F1-210E31F416CB}" type="presParOf" srcId="{D54159FB-2581-4EEC-B7DF-0AE6FC6C7DB4}" destId="{9BE7E1D8-28C0-4563-B121-3B6FE72A130C}" srcOrd="0" destOrd="0" presId="urn:microsoft.com/office/officeart/2005/8/layout/orgChart1"/>
    <dgm:cxn modelId="{9283CFCA-8908-40AC-B937-38EBCD3DB042}" type="presParOf" srcId="{9BE7E1D8-28C0-4563-B121-3B6FE72A130C}" destId="{5BDD40F8-13AC-4808-86B2-4D3618E32B6C}" srcOrd="0" destOrd="0" presId="urn:microsoft.com/office/officeart/2005/8/layout/orgChart1"/>
    <dgm:cxn modelId="{2747690F-CED3-4B5D-AF3E-9562D094DDB1}" type="presParOf" srcId="{9BE7E1D8-28C0-4563-B121-3B6FE72A130C}" destId="{57753D89-56AD-4702-A271-19221A7FEE9A}" srcOrd="1" destOrd="0" presId="urn:microsoft.com/office/officeart/2005/8/layout/orgChart1"/>
    <dgm:cxn modelId="{321AEDA8-F426-48D2-AECD-F29017955B63}" type="presParOf" srcId="{D54159FB-2581-4EEC-B7DF-0AE6FC6C7DB4}" destId="{EBB1518B-B52F-4372-8DAC-410AE2A65B38}" srcOrd="1" destOrd="0" presId="urn:microsoft.com/office/officeart/2005/8/layout/orgChart1"/>
    <dgm:cxn modelId="{2023868C-27A3-4541-9E5F-E46BC53C2D94}" type="presParOf" srcId="{D54159FB-2581-4EEC-B7DF-0AE6FC6C7DB4}" destId="{C2B34035-88BC-4F9F-B4F5-6B80E7F1EF9D}" srcOrd="2" destOrd="0" presId="urn:microsoft.com/office/officeart/2005/8/layout/orgChart1"/>
    <dgm:cxn modelId="{216C5024-1802-47BF-89AE-0B60B1D53F48}" type="presParOf" srcId="{504B899B-15DF-46F1-BCC9-35C52373EA3F}" destId="{92793CDB-44D1-4DFF-9341-24D8BEF26F49}" srcOrd="6" destOrd="0" presId="urn:microsoft.com/office/officeart/2005/8/layout/orgChart1"/>
    <dgm:cxn modelId="{2EEC55E7-D4D0-4F7D-8B10-0FE985425379}" type="presParOf" srcId="{504B899B-15DF-46F1-BCC9-35C52373EA3F}" destId="{11E331B2-90DB-4390-B481-2459F9720FDC}" srcOrd="7" destOrd="0" presId="urn:microsoft.com/office/officeart/2005/8/layout/orgChart1"/>
    <dgm:cxn modelId="{2245613E-C6D1-4FD0-8D03-73B803FF058D}" type="presParOf" srcId="{11E331B2-90DB-4390-B481-2459F9720FDC}" destId="{3D4BE3C1-CD3D-47AC-B1E1-DFB698CE2831}" srcOrd="0" destOrd="0" presId="urn:microsoft.com/office/officeart/2005/8/layout/orgChart1"/>
    <dgm:cxn modelId="{92AF8CCE-AA8B-4D1B-91A0-E6EB82A1922C}" type="presParOf" srcId="{3D4BE3C1-CD3D-47AC-B1E1-DFB698CE2831}" destId="{CF6BBED6-4B7D-45EC-9629-D6770E6494AA}" srcOrd="0" destOrd="0" presId="urn:microsoft.com/office/officeart/2005/8/layout/orgChart1"/>
    <dgm:cxn modelId="{640CA6C2-BFA0-4ED6-B1DA-A84890D6D99D}" type="presParOf" srcId="{3D4BE3C1-CD3D-47AC-B1E1-DFB698CE2831}" destId="{5B57F193-C209-4D29-94C9-5EFD81F8C67A}" srcOrd="1" destOrd="0" presId="urn:microsoft.com/office/officeart/2005/8/layout/orgChart1"/>
    <dgm:cxn modelId="{6881FE26-9D03-42F6-8F0A-6A23952DDA0A}" type="presParOf" srcId="{11E331B2-90DB-4390-B481-2459F9720FDC}" destId="{40D12F0F-5E6B-4475-BC5A-3B8CC459B74E}" srcOrd="1" destOrd="0" presId="urn:microsoft.com/office/officeart/2005/8/layout/orgChart1"/>
    <dgm:cxn modelId="{FEC22DF5-A44D-4053-A38E-D6CA1A20F58A}" type="presParOf" srcId="{11E331B2-90DB-4390-B481-2459F9720FDC}" destId="{861A09DA-751F-405B-A354-DE4A85462C26}" srcOrd="2" destOrd="0" presId="urn:microsoft.com/office/officeart/2005/8/layout/orgChart1"/>
    <dgm:cxn modelId="{7380289C-3537-4FFF-A5CC-7B53BF99B5A7}" type="presParOf" srcId="{504B899B-15DF-46F1-BCC9-35C52373EA3F}" destId="{F7710E2C-0201-496D-A928-2A6AD4007791}" srcOrd="8" destOrd="0" presId="urn:microsoft.com/office/officeart/2005/8/layout/orgChart1"/>
    <dgm:cxn modelId="{7A961C44-5F41-4D97-AF14-24E59B7DD5D3}" type="presParOf" srcId="{504B899B-15DF-46F1-BCC9-35C52373EA3F}" destId="{10AFEAB3-10DE-4A4C-80B6-ADFCB79295A1}" srcOrd="9" destOrd="0" presId="urn:microsoft.com/office/officeart/2005/8/layout/orgChart1"/>
    <dgm:cxn modelId="{C2F34181-C45A-4A82-AF54-5B1B82D0C55E}" type="presParOf" srcId="{10AFEAB3-10DE-4A4C-80B6-ADFCB79295A1}" destId="{9E73471F-BDFF-4A6D-905D-10587074580F}" srcOrd="0" destOrd="0" presId="urn:microsoft.com/office/officeart/2005/8/layout/orgChart1"/>
    <dgm:cxn modelId="{EEB162FD-5B12-4CF6-A655-0962E06598B4}" type="presParOf" srcId="{9E73471F-BDFF-4A6D-905D-10587074580F}" destId="{F1D507B4-B435-4301-B8F1-0ABF5A4BEF34}" srcOrd="0" destOrd="0" presId="urn:microsoft.com/office/officeart/2005/8/layout/orgChart1"/>
    <dgm:cxn modelId="{27316E99-F2FB-45AF-8FF6-4DD4E62D0D94}" type="presParOf" srcId="{9E73471F-BDFF-4A6D-905D-10587074580F}" destId="{FDDFB453-7894-464F-8506-755AC24A5143}" srcOrd="1" destOrd="0" presId="urn:microsoft.com/office/officeart/2005/8/layout/orgChart1"/>
    <dgm:cxn modelId="{654D5667-B315-4047-8970-971A9AAE53E7}" type="presParOf" srcId="{10AFEAB3-10DE-4A4C-80B6-ADFCB79295A1}" destId="{D93E53F1-CEF8-45C0-8F57-971D10AE3C88}" srcOrd="1" destOrd="0" presId="urn:microsoft.com/office/officeart/2005/8/layout/orgChart1"/>
    <dgm:cxn modelId="{970E1C10-AD31-41F3-9754-7EBCE42DAE0A}" type="presParOf" srcId="{10AFEAB3-10DE-4A4C-80B6-ADFCB79295A1}" destId="{BA84A941-6C41-4208-9B54-2DBB960645BC}" srcOrd="2" destOrd="0" presId="urn:microsoft.com/office/officeart/2005/8/layout/orgChart1"/>
    <dgm:cxn modelId="{A455770D-33EA-40CE-BD5D-A81ED59E49E0}" type="presParOf" srcId="{504B899B-15DF-46F1-BCC9-35C52373EA3F}" destId="{C3FC4540-EA1A-4597-9726-BFF34C89BB9D}" srcOrd="10" destOrd="0" presId="urn:microsoft.com/office/officeart/2005/8/layout/orgChart1"/>
    <dgm:cxn modelId="{F9C32F6E-ADFF-40D5-BE70-F8BD4D9D3DE4}" type="presParOf" srcId="{504B899B-15DF-46F1-BCC9-35C52373EA3F}" destId="{4901DCBF-CCAC-499C-9D12-5350D4D8A7D0}" srcOrd="11" destOrd="0" presId="urn:microsoft.com/office/officeart/2005/8/layout/orgChart1"/>
    <dgm:cxn modelId="{B0D4DC77-DB5B-4ABC-8170-A710AE3789D4}" type="presParOf" srcId="{4901DCBF-CCAC-499C-9D12-5350D4D8A7D0}" destId="{822DFE28-4982-4CB6-9E34-12126ECB1968}" srcOrd="0" destOrd="0" presId="urn:microsoft.com/office/officeart/2005/8/layout/orgChart1"/>
    <dgm:cxn modelId="{B80D258C-B489-442B-BA75-F93399280410}" type="presParOf" srcId="{822DFE28-4982-4CB6-9E34-12126ECB1968}" destId="{26445BB6-A42E-4DC2-83C7-15B87E45BC87}" srcOrd="0" destOrd="0" presId="urn:microsoft.com/office/officeart/2005/8/layout/orgChart1"/>
    <dgm:cxn modelId="{D8EFC993-247B-4732-8B51-06D8D0CF9915}" type="presParOf" srcId="{822DFE28-4982-4CB6-9E34-12126ECB1968}" destId="{16F8E7EE-C067-4332-972E-C391CCC3395C}" srcOrd="1" destOrd="0" presId="urn:microsoft.com/office/officeart/2005/8/layout/orgChart1"/>
    <dgm:cxn modelId="{98A65DE4-0B96-4FA9-AD36-C369BEE9AA0E}" type="presParOf" srcId="{4901DCBF-CCAC-499C-9D12-5350D4D8A7D0}" destId="{18330474-FF01-49D7-8144-CDF1AA3B047B}" srcOrd="1" destOrd="0" presId="urn:microsoft.com/office/officeart/2005/8/layout/orgChart1"/>
    <dgm:cxn modelId="{FD1DE327-EB42-41A8-83AF-6B7F5591C252}" type="presParOf" srcId="{4901DCBF-CCAC-499C-9D12-5350D4D8A7D0}" destId="{F998DBAE-0134-4E15-ADBF-70FBA1EC5A9D}" srcOrd="2" destOrd="0" presId="urn:microsoft.com/office/officeart/2005/8/layout/orgChart1"/>
    <dgm:cxn modelId="{6FEECA42-E08B-4F2B-8661-FCAA1B4FC5C5}" type="presParOf" srcId="{504B899B-15DF-46F1-BCC9-35C52373EA3F}" destId="{3F731F0F-B90D-4505-A6E0-C7162C0A53E5}" srcOrd="12" destOrd="0" presId="urn:microsoft.com/office/officeart/2005/8/layout/orgChart1"/>
    <dgm:cxn modelId="{DF6E120E-6AD4-4C19-A53A-40A2944B784F}" type="presParOf" srcId="{504B899B-15DF-46F1-BCC9-35C52373EA3F}" destId="{FC9B3242-F161-4DCB-BAC9-7881DAD7D2FC}" srcOrd="13" destOrd="0" presId="urn:microsoft.com/office/officeart/2005/8/layout/orgChart1"/>
    <dgm:cxn modelId="{D93258E4-2595-4570-963E-80B51A49B6A3}" type="presParOf" srcId="{FC9B3242-F161-4DCB-BAC9-7881DAD7D2FC}" destId="{16BE183B-B4B0-4919-BC41-2E0F0506DEBA}" srcOrd="0" destOrd="0" presId="urn:microsoft.com/office/officeart/2005/8/layout/orgChart1"/>
    <dgm:cxn modelId="{D614265E-036F-4799-B818-C9DA234C7D6F}" type="presParOf" srcId="{16BE183B-B4B0-4919-BC41-2E0F0506DEBA}" destId="{0DB9FA7C-7D9F-4EFE-8FCA-969B97FECB60}" srcOrd="0" destOrd="0" presId="urn:microsoft.com/office/officeart/2005/8/layout/orgChart1"/>
    <dgm:cxn modelId="{B42C8896-4AAE-46AA-B99F-360DBACF4351}" type="presParOf" srcId="{16BE183B-B4B0-4919-BC41-2E0F0506DEBA}" destId="{37E93B60-424E-4195-8059-8A36F4F33502}" srcOrd="1" destOrd="0" presId="urn:microsoft.com/office/officeart/2005/8/layout/orgChart1"/>
    <dgm:cxn modelId="{5D7828D6-3838-4DB2-AF1A-05B9AB26E959}" type="presParOf" srcId="{FC9B3242-F161-4DCB-BAC9-7881DAD7D2FC}" destId="{6FD320B5-D6D8-440B-96EF-4B1C08D67DB3}" srcOrd="1" destOrd="0" presId="urn:microsoft.com/office/officeart/2005/8/layout/orgChart1"/>
    <dgm:cxn modelId="{C2D6D7E1-6556-4D00-B965-9EEF594DFAD6}" type="presParOf" srcId="{FC9B3242-F161-4DCB-BAC9-7881DAD7D2FC}" destId="{D0E03A10-33DE-4EE4-88C6-BBD434A11F90}" srcOrd="2" destOrd="0" presId="urn:microsoft.com/office/officeart/2005/8/layout/orgChart1"/>
    <dgm:cxn modelId="{62D8CD85-E0F5-4AF2-9D5A-95E3CC1B28EC}" type="presParOf" srcId="{504B899B-15DF-46F1-BCC9-35C52373EA3F}" destId="{3BDD3D59-7D5D-4683-9B92-F62FE66FE5E6}" srcOrd="14" destOrd="0" presId="urn:microsoft.com/office/officeart/2005/8/layout/orgChart1"/>
    <dgm:cxn modelId="{12E9A029-85CF-43CE-8674-91D7CF17A117}" type="presParOf" srcId="{504B899B-15DF-46F1-BCC9-35C52373EA3F}" destId="{85F22E44-B93F-4E80-ACEA-CA46CEBE1B7C}" srcOrd="15" destOrd="0" presId="urn:microsoft.com/office/officeart/2005/8/layout/orgChart1"/>
    <dgm:cxn modelId="{7FD1BADE-6F80-41B9-B3B0-1AE9E0E6B449}" type="presParOf" srcId="{85F22E44-B93F-4E80-ACEA-CA46CEBE1B7C}" destId="{56A9F6C0-78F0-4715-BBE8-41EF9CF94ADD}" srcOrd="0" destOrd="0" presId="urn:microsoft.com/office/officeart/2005/8/layout/orgChart1"/>
    <dgm:cxn modelId="{D5338A20-4E62-42CF-82BB-82F5F0190C2A}" type="presParOf" srcId="{56A9F6C0-78F0-4715-BBE8-41EF9CF94ADD}" destId="{B6B08AC0-42A7-4DF9-AA06-3CB6AC0F6D26}" srcOrd="0" destOrd="0" presId="urn:microsoft.com/office/officeart/2005/8/layout/orgChart1"/>
    <dgm:cxn modelId="{425D7D86-6D52-4EFB-9973-CC6C4CE242F8}" type="presParOf" srcId="{56A9F6C0-78F0-4715-BBE8-41EF9CF94ADD}" destId="{DEBE830F-9AA8-4034-94D1-78A4F746704B}" srcOrd="1" destOrd="0" presId="urn:microsoft.com/office/officeart/2005/8/layout/orgChart1"/>
    <dgm:cxn modelId="{6317FD84-B187-4DC3-9DFB-93CF3C950985}" type="presParOf" srcId="{85F22E44-B93F-4E80-ACEA-CA46CEBE1B7C}" destId="{EC792CD1-5E3A-4A25-A500-F3F17360322A}" srcOrd="1" destOrd="0" presId="urn:microsoft.com/office/officeart/2005/8/layout/orgChart1"/>
    <dgm:cxn modelId="{D00D9100-9E35-40F0-8571-998CD37A1137}" type="presParOf" srcId="{85F22E44-B93F-4E80-ACEA-CA46CEBE1B7C}" destId="{D1142D84-B6DB-4634-9750-5ED7FB85866E}" srcOrd="2" destOrd="0" presId="urn:microsoft.com/office/officeart/2005/8/layout/orgChart1"/>
    <dgm:cxn modelId="{4A61EB77-6B94-4F83-AB43-6875FB063A8F}" type="presParOf" srcId="{504B899B-15DF-46F1-BCC9-35C52373EA3F}" destId="{A9CF2969-8774-45CD-9BDC-F79174B58FA2}" srcOrd="16" destOrd="0" presId="urn:microsoft.com/office/officeart/2005/8/layout/orgChart1"/>
    <dgm:cxn modelId="{2FAA23DF-3F43-4A9E-897C-8D67B1F3753C}" type="presParOf" srcId="{504B899B-15DF-46F1-BCC9-35C52373EA3F}" destId="{82F8E6B3-3CCF-4A65-B6D6-9AB85EFD2D01}" srcOrd="17" destOrd="0" presId="urn:microsoft.com/office/officeart/2005/8/layout/orgChart1"/>
    <dgm:cxn modelId="{F4BF884E-3643-4A30-BCA0-9D359C912598}" type="presParOf" srcId="{82F8E6B3-3CCF-4A65-B6D6-9AB85EFD2D01}" destId="{8A955597-F168-4683-9861-DD7E7D2C8913}" srcOrd="0" destOrd="0" presId="urn:microsoft.com/office/officeart/2005/8/layout/orgChart1"/>
    <dgm:cxn modelId="{E600FF52-D308-45A4-AD6B-52D1D1DF6324}" type="presParOf" srcId="{8A955597-F168-4683-9861-DD7E7D2C8913}" destId="{D798AF60-AA0C-42AD-A2FF-D4E6004D55C2}" srcOrd="0" destOrd="0" presId="urn:microsoft.com/office/officeart/2005/8/layout/orgChart1"/>
    <dgm:cxn modelId="{88B8C8FC-EE86-43DF-A5D8-7C1034D42D49}" type="presParOf" srcId="{8A955597-F168-4683-9861-DD7E7D2C8913}" destId="{A547A76E-9223-48F7-B422-52A55F68D567}" srcOrd="1" destOrd="0" presId="urn:microsoft.com/office/officeart/2005/8/layout/orgChart1"/>
    <dgm:cxn modelId="{9EC13E1B-105F-4C89-A310-41CEE14F5C4C}" type="presParOf" srcId="{82F8E6B3-3CCF-4A65-B6D6-9AB85EFD2D01}" destId="{0535B83A-5FE4-4E65-8C06-0A1D2EA630F4}" srcOrd="1" destOrd="0" presId="urn:microsoft.com/office/officeart/2005/8/layout/orgChart1"/>
    <dgm:cxn modelId="{2A38508D-85BA-4F87-9811-753E225238F1}" type="presParOf" srcId="{82F8E6B3-3CCF-4A65-B6D6-9AB85EFD2D01}" destId="{C65BE083-289F-4783-9D86-FEC74A13E025}" srcOrd="2" destOrd="0" presId="urn:microsoft.com/office/officeart/2005/8/layout/orgChart1"/>
    <dgm:cxn modelId="{FBCC660A-DE8B-4BFB-82B4-047B9EF7A12F}" type="presParOf" srcId="{504B899B-15DF-46F1-BCC9-35C52373EA3F}" destId="{07CCA590-A454-4A02-AF89-FA23441C9EEB}" srcOrd="18" destOrd="0" presId="urn:microsoft.com/office/officeart/2005/8/layout/orgChart1"/>
    <dgm:cxn modelId="{D968BC0F-2557-449B-B450-540F75C44589}" type="presParOf" srcId="{504B899B-15DF-46F1-BCC9-35C52373EA3F}" destId="{31BD02FB-D55B-4A95-B7BA-9C3B37E1706C}" srcOrd="19" destOrd="0" presId="urn:microsoft.com/office/officeart/2005/8/layout/orgChart1"/>
    <dgm:cxn modelId="{738C0E59-A617-4F65-879F-C6885E5DFBDD}" type="presParOf" srcId="{31BD02FB-D55B-4A95-B7BA-9C3B37E1706C}" destId="{6E9D6B14-2A96-4BB9-B42B-C5998F553CE1}" srcOrd="0" destOrd="0" presId="urn:microsoft.com/office/officeart/2005/8/layout/orgChart1"/>
    <dgm:cxn modelId="{282CE533-1622-42E2-8711-7381E50D87AD}" type="presParOf" srcId="{6E9D6B14-2A96-4BB9-B42B-C5998F553CE1}" destId="{325443F3-9517-4A7E-96E9-0B2862E6988A}" srcOrd="0" destOrd="0" presId="urn:microsoft.com/office/officeart/2005/8/layout/orgChart1"/>
    <dgm:cxn modelId="{2CF739C9-EF17-499C-9370-6FD190C6F0C0}" type="presParOf" srcId="{6E9D6B14-2A96-4BB9-B42B-C5998F553CE1}" destId="{A9393535-ADCB-4806-9D8F-17DF442DEFC6}" srcOrd="1" destOrd="0" presId="urn:microsoft.com/office/officeart/2005/8/layout/orgChart1"/>
    <dgm:cxn modelId="{39000A70-F5F2-45D9-A27A-4FB28E0DF901}" type="presParOf" srcId="{31BD02FB-D55B-4A95-B7BA-9C3B37E1706C}" destId="{5DE6C294-5ACE-4BBD-82FF-D0137BDE1991}" srcOrd="1" destOrd="0" presId="urn:microsoft.com/office/officeart/2005/8/layout/orgChart1"/>
    <dgm:cxn modelId="{1B47F09D-E1A2-46A4-964E-930B0E14D4B8}" type="presParOf" srcId="{31BD02FB-D55B-4A95-B7BA-9C3B37E1706C}" destId="{2E377BFF-52D0-4A5C-AFB3-80E99B25B926}" srcOrd="2" destOrd="0" presId="urn:microsoft.com/office/officeart/2005/8/layout/orgChart1"/>
    <dgm:cxn modelId="{69A995C4-98EA-4374-9E70-83863C7EEFC2}" type="presParOf" srcId="{355945E8-15C2-47E7-A610-C8A7E0B32E65}" destId="{6163D02A-347B-4A45-956A-75D88E5880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Religious groups</a:t>
          </a:r>
        </a:p>
      </dgm:t>
    </dgm:pt>
    <dgm:pt modelId="{0E3691B4-D775-4960-B04B-6B8B83DCF7F5}" type="parTrans" cxnId="{DB4A97FF-FC27-4418-A2B0-715ABDBED2D2}">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26746035-84E0-4D5B-A090-6AAA5B5C678F}" type="sibTrans" cxnId="{DB4A97FF-FC27-4418-A2B0-715ABDBED2D2}">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4A9AD7D3-D299-4E12-A644-FA17688D4DA3}">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Hindu</a:t>
          </a:r>
        </a:p>
      </dgm:t>
    </dgm:pt>
    <dgm:pt modelId="{658259C0-F9CD-40A8-8029-CA0778418510}" type="parTrans" cxnId="{85B7BAC6-1C0E-4E3E-958B-C17AFF21DB71}">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97B31AC0-0D8A-479D-A297-672E8FB82751}" type="sibTrans" cxnId="{85B7BAC6-1C0E-4E3E-958B-C17AFF21DB71}">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0DCA4564-C1FF-47BD-8315-7B97262EDC0B}">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Buddhist</a:t>
          </a:r>
        </a:p>
      </dgm:t>
    </dgm:pt>
    <dgm:pt modelId="{B73C98AF-54F2-45E0-842B-C383926689B0}" type="parTrans" cxnId="{BB3BD2B4-9A49-4FE3-80CC-F76323A08029}">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DC510838-BC6D-4BAE-B6F5-4010A27CE73E}" type="sibTrans" cxnId="{BB3BD2B4-9A49-4FE3-80CC-F76323A08029}">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627610DF-8D5C-4235-94B8-60BF71C903AC}">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Muslim</a:t>
          </a:r>
        </a:p>
      </dgm:t>
    </dgm:pt>
    <dgm:pt modelId="{60DB3DDD-3201-4BEC-94EB-E3C2FF24DE1D}" type="parTrans" cxnId="{467D1150-CDAA-47C3-813F-A160B855780F}">
      <dgm:prSet/>
      <dgm:spPr/>
      <dgm:t>
        <a:bodyPr/>
        <a:lstStyle/>
        <a:p>
          <a:endParaRPr lang="en-US" sz="2800">
            <a:solidFill>
              <a:schemeClr val="accent3"/>
            </a:solidFill>
          </a:endParaRPr>
        </a:p>
      </dgm:t>
    </dgm:pt>
    <dgm:pt modelId="{8A5F5644-D0FC-44BD-8ACA-5A2FF79D93B3}" type="sibTrans" cxnId="{467D1150-CDAA-47C3-813F-A160B855780F}">
      <dgm:prSet/>
      <dgm:spPr/>
      <dgm:t>
        <a:bodyPr/>
        <a:lstStyle/>
        <a:p>
          <a:endParaRPr lang="en-US" sz="2800">
            <a:solidFill>
              <a:schemeClr val="accent3"/>
            </a:solidFill>
          </a:endParaRPr>
        </a:p>
      </dgm:t>
    </dgm:pt>
    <dgm:pt modelId="{713AE979-F5AB-40D3-B842-66EA7C8ABCCB}">
      <dgm:prSet phldrT="[Text]" custT="1"/>
      <dgm:spPr/>
      <dgm:t>
        <a:bodyPr/>
        <a:lstStyle/>
        <a:p>
          <a:r>
            <a:rPr lang="en-US" sz="2800" dirty="0">
              <a:solidFill>
                <a:schemeClr val="accent3"/>
              </a:solidFill>
              <a:latin typeface="Cambria" panose="02040503050406030204" pitchFamily="18" charset="0"/>
              <a:ea typeface="Cambria" panose="02040503050406030204" pitchFamily="18" charset="0"/>
            </a:rPr>
            <a:t> Kirat</a:t>
          </a:r>
        </a:p>
      </dgm:t>
    </dgm:pt>
    <dgm:pt modelId="{8840DB6E-58A7-4B86-966C-E78630691B1C}" type="parTrans" cxnId="{047757E8-4809-4683-8526-22080C17850B}">
      <dgm:prSet/>
      <dgm:spPr/>
      <dgm:t>
        <a:bodyPr/>
        <a:lstStyle/>
        <a:p>
          <a:endParaRPr lang="en-US" sz="2800">
            <a:solidFill>
              <a:schemeClr val="accent3"/>
            </a:solidFill>
          </a:endParaRPr>
        </a:p>
      </dgm:t>
    </dgm:pt>
    <dgm:pt modelId="{AD10F96D-42CC-4E46-BF60-AB4E55A8AB6A}" type="sibTrans" cxnId="{047757E8-4809-4683-8526-22080C17850B}">
      <dgm:prSet/>
      <dgm:spPr/>
      <dgm:t>
        <a:bodyPr/>
        <a:lstStyle/>
        <a:p>
          <a:endParaRPr lang="en-US" sz="2800">
            <a:solidFill>
              <a:schemeClr val="accent3"/>
            </a:solidFill>
          </a:endParaRPr>
        </a:p>
      </dgm:t>
    </dgm:pt>
    <dgm:pt modelId="{172D514E-2406-4EDA-9D30-61655DBA86BF}">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Christian </a:t>
          </a:r>
        </a:p>
      </dgm:t>
    </dgm:pt>
    <dgm:pt modelId="{857CC422-55ED-4378-BBFC-F1008F2307AD}" type="parTrans" cxnId="{4E0B89E2-4A35-4EE1-9E71-5814DA41E1B9}">
      <dgm:prSet/>
      <dgm:spPr/>
      <dgm:t>
        <a:bodyPr/>
        <a:lstStyle/>
        <a:p>
          <a:endParaRPr lang="en-US" sz="2800">
            <a:solidFill>
              <a:schemeClr val="accent3"/>
            </a:solidFill>
          </a:endParaRPr>
        </a:p>
      </dgm:t>
    </dgm:pt>
    <dgm:pt modelId="{70E50A38-F6EB-4FBC-A7CE-2C71C67C05C6}" type="sibTrans" cxnId="{4E0B89E2-4A35-4EE1-9E71-5814DA41E1B9}">
      <dgm:prSet/>
      <dgm:spPr/>
      <dgm:t>
        <a:bodyPr/>
        <a:lstStyle/>
        <a:p>
          <a:endParaRPr lang="en-US" sz="2800">
            <a:solidFill>
              <a:schemeClr val="accent3"/>
            </a:solidFill>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5"/>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5">
        <dgm:presLayoutVars>
          <dgm:chPref val="3"/>
        </dgm:presLayoutVars>
      </dgm:prSet>
      <dgm:spPr/>
    </dgm:pt>
    <dgm:pt modelId="{07AAAE0E-D2EC-4A07-A2DC-924ABF961CB4}" type="pres">
      <dgm:prSet presAssocID="{4A9AD7D3-D299-4E12-A644-FA17688D4DA3}" presName="rootConnector" presStyleLbl="node2" presStyleIdx="0" presStyleCnt="5"/>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47C41681-EC1E-4F54-B8A0-1E3B35C8FA79}" type="pres">
      <dgm:prSet presAssocID="{B73C98AF-54F2-45E0-842B-C383926689B0}" presName="Name37" presStyleLbl="parChTrans1D2" presStyleIdx="1" presStyleCnt="5"/>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1" presStyleCnt="5" custLinFactNeighborX="1770" custLinFactNeighborY="142">
        <dgm:presLayoutVars>
          <dgm:chPref val="3"/>
        </dgm:presLayoutVars>
      </dgm:prSet>
      <dgm:spPr/>
    </dgm:pt>
    <dgm:pt modelId="{13E4CE6A-6171-4275-990A-6968F48794F0}" type="pres">
      <dgm:prSet presAssocID="{0DCA4564-C1FF-47BD-8315-7B97262EDC0B}" presName="rootConnector" presStyleLbl="node2" presStyleIdx="1" presStyleCnt="5"/>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C8DF53BB-95A6-400A-89F4-6AE1F77C5F92}" type="pres">
      <dgm:prSet presAssocID="{60DB3DDD-3201-4BEC-94EB-E3C2FF24DE1D}" presName="Name37" presStyleLbl="parChTrans1D2" presStyleIdx="2" presStyleCnt="5"/>
      <dgm:spPr/>
    </dgm:pt>
    <dgm:pt modelId="{9E8D56CE-4291-4D31-A5B6-7942F4363FF6}" type="pres">
      <dgm:prSet presAssocID="{627610DF-8D5C-4235-94B8-60BF71C903AC}" presName="hierRoot2" presStyleCnt="0">
        <dgm:presLayoutVars>
          <dgm:hierBranch val="init"/>
        </dgm:presLayoutVars>
      </dgm:prSet>
      <dgm:spPr/>
    </dgm:pt>
    <dgm:pt modelId="{AFB8BC39-732C-4586-B3DC-7CB1430452F7}" type="pres">
      <dgm:prSet presAssocID="{627610DF-8D5C-4235-94B8-60BF71C903AC}" presName="rootComposite" presStyleCnt="0"/>
      <dgm:spPr/>
    </dgm:pt>
    <dgm:pt modelId="{05BCBA8E-3174-4539-A632-414DEAB5BAF6}" type="pres">
      <dgm:prSet presAssocID="{627610DF-8D5C-4235-94B8-60BF71C903AC}" presName="rootText" presStyleLbl="node2" presStyleIdx="2" presStyleCnt="5" custLinFactNeighborX="1770" custLinFactNeighborY="142">
        <dgm:presLayoutVars>
          <dgm:chPref val="3"/>
        </dgm:presLayoutVars>
      </dgm:prSet>
      <dgm:spPr/>
    </dgm:pt>
    <dgm:pt modelId="{51C08D8E-5FF6-4C15-8F17-3C71F0204F60}" type="pres">
      <dgm:prSet presAssocID="{627610DF-8D5C-4235-94B8-60BF71C903AC}" presName="rootConnector" presStyleLbl="node2" presStyleIdx="2" presStyleCnt="5"/>
      <dgm:spPr/>
    </dgm:pt>
    <dgm:pt modelId="{DB411F11-1540-4FCE-952B-FAB782318B4C}" type="pres">
      <dgm:prSet presAssocID="{627610DF-8D5C-4235-94B8-60BF71C903AC}" presName="hierChild4" presStyleCnt="0"/>
      <dgm:spPr/>
    </dgm:pt>
    <dgm:pt modelId="{CBCDACF9-52F9-4B7D-8B67-EEFF2C306C6E}" type="pres">
      <dgm:prSet presAssocID="{627610DF-8D5C-4235-94B8-60BF71C903AC}" presName="hierChild5" presStyleCnt="0"/>
      <dgm:spPr/>
    </dgm:pt>
    <dgm:pt modelId="{0E8723AA-46BD-4EE6-ADC4-7A0DDDFAE1CE}" type="pres">
      <dgm:prSet presAssocID="{8840DB6E-58A7-4B86-966C-E78630691B1C}" presName="Name37" presStyleLbl="parChTrans1D2" presStyleIdx="3" presStyleCnt="5"/>
      <dgm:spPr/>
    </dgm:pt>
    <dgm:pt modelId="{8690C26A-9D63-4979-948E-942D4FC4609E}" type="pres">
      <dgm:prSet presAssocID="{713AE979-F5AB-40D3-B842-66EA7C8ABCCB}" presName="hierRoot2" presStyleCnt="0">
        <dgm:presLayoutVars>
          <dgm:hierBranch val="init"/>
        </dgm:presLayoutVars>
      </dgm:prSet>
      <dgm:spPr/>
    </dgm:pt>
    <dgm:pt modelId="{3D544639-4718-45DD-8F7F-F9FBB94C8C12}" type="pres">
      <dgm:prSet presAssocID="{713AE979-F5AB-40D3-B842-66EA7C8ABCCB}" presName="rootComposite" presStyleCnt="0"/>
      <dgm:spPr/>
    </dgm:pt>
    <dgm:pt modelId="{87A1EE5A-4A84-462E-80B6-B4F56B74B757}" type="pres">
      <dgm:prSet presAssocID="{713AE979-F5AB-40D3-B842-66EA7C8ABCCB}" presName="rootText" presStyleLbl="node2" presStyleIdx="3" presStyleCnt="5" custLinFactNeighborX="1770" custLinFactNeighborY="142">
        <dgm:presLayoutVars>
          <dgm:chPref val="3"/>
        </dgm:presLayoutVars>
      </dgm:prSet>
      <dgm:spPr/>
    </dgm:pt>
    <dgm:pt modelId="{107EE6BE-927A-4E68-B76C-CA335DEBFC37}" type="pres">
      <dgm:prSet presAssocID="{713AE979-F5AB-40D3-B842-66EA7C8ABCCB}" presName="rootConnector" presStyleLbl="node2" presStyleIdx="3" presStyleCnt="5"/>
      <dgm:spPr/>
    </dgm:pt>
    <dgm:pt modelId="{CB9B36E3-D070-4A8F-B373-D28166087BAD}" type="pres">
      <dgm:prSet presAssocID="{713AE979-F5AB-40D3-B842-66EA7C8ABCCB}" presName="hierChild4" presStyleCnt="0"/>
      <dgm:spPr/>
    </dgm:pt>
    <dgm:pt modelId="{C9CCF7BB-0FBD-4E48-B8D5-A7504FADFEE2}" type="pres">
      <dgm:prSet presAssocID="{713AE979-F5AB-40D3-B842-66EA7C8ABCCB}" presName="hierChild5" presStyleCnt="0"/>
      <dgm:spPr/>
    </dgm:pt>
    <dgm:pt modelId="{FBC81C02-12C6-4EE1-8296-02D4393ED409}" type="pres">
      <dgm:prSet presAssocID="{857CC422-55ED-4378-BBFC-F1008F2307AD}" presName="Name37" presStyleLbl="parChTrans1D2" presStyleIdx="4" presStyleCnt="5"/>
      <dgm:spPr/>
    </dgm:pt>
    <dgm:pt modelId="{713AF815-7903-4A3A-A36C-F1D4672F0EAE}" type="pres">
      <dgm:prSet presAssocID="{172D514E-2406-4EDA-9D30-61655DBA86BF}" presName="hierRoot2" presStyleCnt="0">
        <dgm:presLayoutVars>
          <dgm:hierBranch val="init"/>
        </dgm:presLayoutVars>
      </dgm:prSet>
      <dgm:spPr/>
    </dgm:pt>
    <dgm:pt modelId="{06B58F51-35A4-4A2A-B534-8FDA0488F1F9}" type="pres">
      <dgm:prSet presAssocID="{172D514E-2406-4EDA-9D30-61655DBA86BF}" presName="rootComposite" presStyleCnt="0"/>
      <dgm:spPr/>
    </dgm:pt>
    <dgm:pt modelId="{933A508B-E890-4772-9FC4-575E4A304DE9}" type="pres">
      <dgm:prSet presAssocID="{172D514E-2406-4EDA-9D30-61655DBA86BF}" presName="rootText" presStyleLbl="node2" presStyleIdx="4" presStyleCnt="5" custLinFactNeighborX="1770" custLinFactNeighborY="142">
        <dgm:presLayoutVars>
          <dgm:chPref val="3"/>
        </dgm:presLayoutVars>
      </dgm:prSet>
      <dgm:spPr/>
    </dgm:pt>
    <dgm:pt modelId="{8760FF38-A24A-4165-B8F4-C3032B60E95E}" type="pres">
      <dgm:prSet presAssocID="{172D514E-2406-4EDA-9D30-61655DBA86BF}" presName="rootConnector" presStyleLbl="node2" presStyleIdx="4" presStyleCnt="5"/>
      <dgm:spPr/>
    </dgm:pt>
    <dgm:pt modelId="{7FD028B1-FA82-41FC-937C-0F5465E68D31}" type="pres">
      <dgm:prSet presAssocID="{172D514E-2406-4EDA-9D30-61655DBA86BF}" presName="hierChild4" presStyleCnt="0"/>
      <dgm:spPr/>
    </dgm:pt>
    <dgm:pt modelId="{6B9EBE85-59B6-47CD-807D-308D107F1602}" type="pres">
      <dgm:prSet presAssocID="{172D514E-2406-4EDA-9D30-61655DBA86BF}" presName="hierChild5" presStyleCnt="0"/>
      <dgm:spPr/>
    </dgm:pt>
    <dgm:pt modelId="{63601379-BB04-4F7A-ADB1-EC2A2D1FFCE4}" type="pres">
      <dgm:prSet presAssocID="{68F5E09E-1BDE-407F-8C32-C19EBC7FA5DD}" presName="hierChild3" presStyleCnt="0"/>
      <dgm:spPr/>
    </dgm:pt>
  </dgm:ptLst>
  <dgm:cxnLst>
    <dgm:cxn modelId="{52002B09-E5CE-403F-96F6-C2AD4626579C}" type="presOf" srcId="{172D514E-2406-4EDA-9D30-61655DBA86BF}" destId="{8760FF38-A24A-4165-B8F4-C3032B60E95E}" srcOrd="1" destOrd="0" presId="urn:microsoft.com/office/officeart/2005/8/layout/orgChart1"/>
    <dgm:cxn modelId="{4DF8E514-7AF2-470D-A6DE-ECE35130F7DA}" type="presOf" srcId="{713AE979-F5AB-40D3-B842-66EA7C8ABCCB}" destId="{107EE6BE-927A-4E68-B76C-CA335DEBFC37}" srcOrd="1" destOrd="0" presId="urn:microsoft.com/office/officeart/2005/8/layout/orgChart1"/>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467D1150-CDAA-47C3-813F-A160B855780F}" srcId="{68F5E09E-1BDE-407F-8C32-C19EBC7FA5DD}" destId="{627610DF-8D5C-4235-94B8-60BF71C903AC}" srcOrd="2" destOrd="0" parTransId="{60DB3DDD-3201-4BEC-94EB-E3C2FF24DE1D}" sibTransId="{8A5F5644-D0FC-44BD-8ACA-5A2FF79D93B3}"/>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637F5D7C-24C2-4F13-8700-3F570AD39A7D}" type="presOf" srcId="{713AE979-F5AB-40D3-B842-66EA7C8ABCCB}" destId="{87A1EE5A-4A84-462E-80B6-B4F56B74B757}" srcOrd="0" destOrd="0" presId="urn:microsoft.com/office/officeart/2005/8/layout/orgChart1"/>
    <dgm:cxn modelId="{3DA0B580-8F4D-4115-8D23-F6223FE74667}" type="presOf" srcId="{857CC422-55ED-4378-BBFC-F1008F2307AD}" destId="{FBC81C02-12C6-4EE1-8296-02D4393ED409}" srcOrd="0"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97B089A2-D8B1-4D33-98F8-FF0A1B7F7910}" type="presOf" srcId="{627610DF-8D5C-4235-94B8-60BF71C903AC}" destId="{51C08D8E-5FF6-4C15-8F17-3C71F0204F60}" srcOrd="1" destOrd="0" presId="urn:microsoft.com/office/officeart/2005/8/layout/orgChart1"/>
    <dgm:cxn modelId="{84A10AAB-9937-435B-BD03-6BAA8913D7C1}" type="presOf" srcId="{172D514E-2406-4EDA-9D30-61655DBA86BF}" destId="{933A508B-E890-4772-9FC4-575E4A304DE9}" srcOrd="0" destOrd="0" presId="urn:microsoft.com/office/officeart/2005/8/layout/orgChart1"/>
    <dgm:cxn modelId="{BB3BD2B4-9A49-4FE3-80CC-F76323A08029}" srcId="{68F5E09E-1BDE-407F-8C32-C19EBC7FA5DD}" destId="{0DCA4564-C1FF-47BD-8315-7B97262EDC0B}" srcOrd="1" destOrd="0" parTransId="{B73C98AF-54F2-45E0-842B-C383926689B0}" sibTransId="{DC510838-BC6D-4BAE-B6F5-4010A27CE73E}"/>
    <dgm:cxn modelId="{0760BDBE-3E1A-459D-896F-3F60189A632F}" type="presOf" srcId="{627610DF-8D5C-4235-94B8-60BF71C903AC}" destId="{05BCBA8E-3174-4539-A632-414DEAB5BAF6}"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F8BC88CA-5808-489F-B96A-4CC043B8EC7C}" type="presOf" srcId="{8840DB6E-58A7-4B86-966C-E78630691B1C}" destId="{0E8723AA-46BD-4EE6-ADC4-7A0DDDFAE1CE}" srcOrd="0" destOrd="0" presId="urn:microsoft.com/office/officeart/2005/8/layout/orgChart1"/>
    <dgm:cxn modelId="{E27C68D5-7006-44E3-BB03-237CEDBACD99}" type="presOf" srcId="{60DB3DDD-3201-4BEC-94EB-E3C2FF24DE1D}" destId="{C8DF53BB-95A6-400A-89F4-6AE1F77C5F92}" srcOrd="0"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4E0B89E2-4A35-4EE1-9E71-5814DA41E1B9}" srcId="{68F5E09E-1BDE-407F-8C32-C19EBC7FA5DD}" destId="{172D514E-2406-4EDA-9D30-61655DBA86BF}" srcOrd="4" destOrd="0" parTransId="{857CC422-55ED-4378-BBFC-F1008F2307AD}" sibTransId="{70E50A38-F6EB-4FBC-A7CE-2C71C67C05C6}"/>
    <dgm:cxn modelId="{047757E8-4809-4683-8526-22080C17850B}" srcId="{68F5E09E-1BDE-407F-8C32-C19EBC7FA5DD}" destId="{713AE979-F5AB-40D3-B842-66EA7C8ABCCB}" srcOrd="3" destOrd="0" parTransId="{8840DB6E-58A7-4B86-966C-E78630691B1C}" sibTransId="{AD10F96D-42CC-4E46-BF60-AB4E55A8AB6A}"/>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19C3DC1D-8F94-4C6E-947F-EC9B7B5B891E}" type="presParOf" srcId="{228F104D-FFD6-4416-97C8-1F4D310AAA19}" destId="{47C41681-EC1E-4F54-B8A0-1E3B35C8FA79}" srcOrd="2" destOrd="0" presId="urn:microsoft.com/office/officeart/2005/8/layout/orgChart1"/>
    <dgm:cxn modelId="{6CF3B179-CAFE-47E1-A918-ABFD61D097FA}" type="presParOf" srcId="{228F104D-FFD6-4416-97C8-1F4D310AAA19}" destId="{584EB7B1-04CB-469B-84AE-D83A312E97A5}" srcOrd="3"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A35AD2D-7292-4DB1-B530-EF5F8F082C60}" type="presParOf" srcId="{228F104D-FFD6-4416-97C8-1F4D310AAA19}" destId="{C8DF53BB-95A6-400A-89F4-6AE1F77C5F92}" srcOrd="4" destOrd="0" presId="urn:microsoft.com/office/officeart/2005/8/layout/orgChart1"/>
    <dgm:cxn modelId="{08E17B25-9BE0-4EA5-ADF3-C577C0322E9D}" type="presParOf" srcId="{228F104D-FFD6-4416-97C8-1F4D310AAA19}" destId="{9E8D56CE-4291-4D31-A5B6-7942F4363FF6}" srcOrd="5" destOrd="0" presId="urn:microsoft.com/office/officeart/2005/8/layout/orgChart1"/>
    <dgm:cxn modelId="{18215CB3-6C8C-437E-B4DD-FC8CF1BC44ED}" type="presParOf" srcId="{9E8D56CE-4291-4D31-A5B6-7942F4363FF6}" destId="{AFB8BC39-732C-4586-B3DC-7CB1430452F7}" srcOrd="0" destOrd="0" presId="urn:microsoft.com/office/officeart/2005/8/layout/orgChart1"/>
    <dgm:cxn modelId="{1AF17820-97EC-4D9A-9A42-CC2374AF0356}" type="presParOf" srcId="{AFB8BC39-732C-4586-B3DC-7CB1430452F7}" destId="{05BCBA8E-3174-4539-A632-414DEAB5BAF6}" srcOrd="0" destOrd="0" presId="urn:microsoft.com/office/officeart/2005/8/layout/orgChart1"/>
    <dgm:cxn modelId="{8FB6A622-1BE5-40F4-AB00-8979A711C3D5}" type="presParOf" srcId="{AFB8BC39-732C-4586-B3DC-7CB1430452F7}" destId="{51C08D8E-5FF6-4C15-8F17-3C71F0204F60}" srcOrd="1" destOrd="0" presId="urn:microsoft.com/office/officeart/2005/8/layout/orgChart1"/>
    <dgm:cxn modelId="{1CC9FEFE-04A8-4FC2-BC02-09DD74548D66}" type="presParOf" srcId="{9E8D56CE-4291-4D31-A5B6-7942F4363FF6}" destId="{DB411F11-1540-4FCE-952B-FAB782318B4C}" srcOrd="1" destOrd="0" presId="urn:microsoft.com/office/officeart/2005/8/layout/orgChart1"/>
    <dgm:cxn modelId="{1BC803AF-46D9-4CAC-A4CA-DB0C88B9828C}" type="presParOf" srcId="{9E8D56CE-4291-4D31-A5B6-7942F4363FF6}" destId="{CBCDACF9-52F9-4B7D-8B67-EEFF2C306C6E}" srcOrd="2" destOrd="0" presId="urn:microsoft.com/office/officeart/2005/8/layout/orgChart1"/>
    <dgm:cxn modelId="{89F02075-804F-45E6-8DC9-22132C49E631}" type="presParOf" srcId="{228F104D-FFD6-4416-97C8-1F4D310AAA19}" destId="{0E8723AA-46BD-4EE6-ADC4-7A0DDDFAE1CE}" srcOrd="6" destOrd="0" presId="urn:microsoft.com/office/officeart/2005/8/layout/orgChart1"/>
    <dgm:cxn modelId="{E3B67A77-31F6-42F6-8A4B-4E89AB7874DA}" type="presParOf" srcId="{228F104D-FFD6-4416-97C8-1F4D310AAA19}" destId="{8690C26A-9D63-4979-948E-942D4FC4609E}" srcOrd="7" destOrd="0" presId="urn:microsoft.com/office/officeart/2005/8/layout/orgChart1"/>
    <dgm:cxn modelId="{4B183E43-5C20-4C60-AFF7-3FD0E0EBF3DF}" type="presParOf" srcId="{8690C26A-9D63-4979-948E-942D4FC4609E}" destId="{3D544639-4718-45DD-8F7F-F9FBB94C8C12}" srcOrd="0" destOrd="0" presId="urn:microsoft.com/office/officeart/2005/8/layout/orgChart1"/>
    <dgm:cxn modelId="{B59B7521-B124-44D1-9572-D0121A657DFC}" type="presParOf" srcId="{3D544639-4718-45DD-8F7F-F9FBB94C8C12}" destId="{87A1EE5A-4A84-462E-80B6-B4F56B74B757}" srcOrd="0" destOrd="0" presId="urn:microsoft.com/office/officeart/2005/8/layout/orgChart1"/>
    <dgm:cxn modelId="{623759CF-B2A9-48B7-B834-4899B5342075}" type="presParOf" srcId="{3D544639-4718-45DD-8F7F-F9FBB94C8C12}" destId="{107EE6BE-927A-4E68-B76C-CA335DEBFC37}" srcOrd="1" destOrd="0" presId="urn:microsoft.com/office/officeart/2005/8/layout/orgChart1"/>
    <dgm:cxn modelId="{EC66000B-3A57-4266-9C06-6585065A8EF9}" type="presParOf" srcId="{8690C26A-9D63-4979-948E-942D4FC4609E}" destId="{CB9B36E3-D070-4A8F-B373-D28166087BAD}" srcOrd="1" destOrd="0" presId="urn:microsoft.com/office/officeart/2005/8/layout/orgChart1"/>
    <dgm:cxn modelId="{72C60421-7608-477D-8BD3-7B51453F9833}" type="presParOf" srcId="{8690C26A-9D63-4979-948E-942D4FC4609E}" destId="{C9CCF7BB-0FBD-4E48-B8D5-A7504FADFEE2}" srcOrd="2" destOrd="0" presId="urn:microsoft.com/office/officeart/2005/8/layout/orgChart1"/>
    <dgm:cxn modelId="{D3AEBE1F-EF81-4800-9C9E-F62CC6D94892}" type="presParOf" srcId="{228F104D-FFD6-4416-97C8-1F4D310AAA19}" destId="{FBC81C02-12C6-4EE1-8296-02D4393ED409}" srcOrd="8" destOrd="0" presId="urn:microsoft.com/office/officeart/2005/8/layout/orgChart1"/>
    <dgm:cxn modelId="{BA003E05-16BF-46A9-9FBE-990637E69038}" type="presParOf" srcId="{228F104D-FFD6-4416-97C8-1F4D310AAA19}" destId="{713AF815-7903-4A3A-A36C-F1D4672F0EAE}" srcOrd="9" destOrd="0" presId="urn:microsoft.com/office/officeart/2005/8/layout/orgChart1"/>
    <dgm:cxn modelId="{679A25AF-9274-4097-BDEF-C892CAE74E66}" type="presParOf" srcId="{713AF815-7903-4A3A-A36C-F1D4672F0EAE}" destId="{06B58F51-35A4-4A2A-B534-8FDA0488F1F9}" srcOrd="0" destOrd="0" presId="urn:microsoft.com/office/officeart/2005/8/layout/orgChart1"/>
    <dgm:cxn modelId="{092B257D-99B5-4BE4-9773-B7C55E80156B}" type="presParOf" srcId="{06B58F51-35A4-4A2A-B534-8FDA0488F1F9}" destId="{933A508B-E890-4772-9FC4-575E4A304DE9}" srcOrd="0" destOrd="0" presId="urn:microsoft.com/office/officeart/2005/8/layout/orgChart1"/>
    <dgm:cxn modelId="{52E53672-F968-44B5-A56E-29709522A293}" type="presParOf" srcId="{06B58F51-35A4-4A2A-B534-8FDA0488F1F9}" destId="{8760FF38-A24A-4165-B8F4-C3032B60E95E}" srcOrd="1" destOrd="0" presId="urn:microsoft.com/office/officeart/2005/8/layout/orgChart1"/>
    <dgm:cxn modelId="{7AA0C88F-CAAA-4C7A-89D1-5D7801AF77A5}" type="presParOf" srcId="{713AF815-7903-4A3A-A36C-F1D4672F0EAE}" destId="{7FD028B1-FA82-41FC-937C-0F5465E68D31}" srcOrd="1" destOrd="0" presId="urn:microsoft.com/office/officeart/2005/8/layout/orgChart1"/>
    <dgm:cxn modelId="{24C36E11-0320-4712-BDDA-73818241A515}" type="presParOf" srcId="{713AF815-7903-4A3A-A36C-F1D4672F0EAE}" destId="{6B9EBE85-59B6-47CD-807D-308D107F1602}"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9E8BB1-9CF8-4E82-9721-E81284C6DBBA}"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23839725-6903-4864-9843-F4D946626EA7}">
      <dgm:prSet phldrT="[Text]" custT="1"/>
      <dgm:spPr/>
      <dgm:t>
        <a:bodyPr/>
        <a:lstStyle/>
        <a:p>
          <a:r>
            <a:rPr lang="en-US" sz="2800" dirty="0">
              <a:solidFill>
                <a:srgbClr val="00B050"/>
              </a:solidFill>
            </a:rPr>
            <a:t>SDG 3</a:t>
          </a:r>
        </a:p>
        <a:p>
          <a:r>
            <a:rPr lang="en-US" sz="2800" dirty="0">
              <a:solidFill>
                <a:schemeClr val="accent3"/>
              </a:solidFill>
            </a:rPr>
            <a:t>Proportion of births not attended by skilled health personnel </a:t>
          </a:r>
        </a:p>
      </dgm:t>
    </dgm:pt>
    <dgm:pt modelId="{A1B96F44-18FA-4838-9DDC-90B54B825775}" type="parTrans" cxnId="{C2188EAF-D21A-4E61-A725-AF90312084BE}">
      <dgm:prSet/>
      <dgm:spPr/>
      <dgm:t>
        <a:bodyPr/>
        <a:lstStyle/>
        <a:p>
          <a:endParaRPr lang="en-US" sz="6600"/>
        </a:p>
      </dgm:t>
    </dgm:pt>
    <dgm:pt modelId="{9D30EE24-C363-4C55-8172-D896BB478278}" type="sibTrans" cxnId="{C2188EAF-D21A-4E61-A725-AF90312084BE}">
      <dgm:prSet/>
      <dgm:spPr/>
      <dgm:t>
        <a:bodyPr/>
        <a:lstStyle/>
        <a:p>
          <a:endParaRPr lang="en-US" sz="6600"/>
        </a:p>
      </dgm:t>
    </dgm:pt>
    <dgm:pt modelId="{B3F77ADD-04FA-483B-B34B-2B1853565C42}">
      <dgm:prSet phldrT="[Text]" custT="1"/>
      <dgm:spPr/>
      <dgm:t>
        <a:bodyPr/>
        <a:lstStyle/>
        <a:p>
          <a:endParaRPr lang="en-US" sz="2800" dirty="0">
            <a:solidFill>
              <a:srgbClr val="C00000"/>
            </a:solidFill>
          </a:endParaRPr>
        </a:p>
        <a:p>
          <a:r>
            <a:rPr lang="en-US" sz="2800" dirty="0">
              <a:solidFill>
                <a:srgbClr val="C00000"/>
              </a:solidFill>
            </a:rPr>
            <a:t>SDG 4</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primary or less years of education</a:t>
          </a:r>
        </a:p>
        <a:p>
          <a:endParaRPr lang="en-US" sz="2800" dirty="0"/>
        </a:p>
      </dgm:t>
    </dgm:pt>
    <dgm:pt modelId="{097E1116-93B6-4C27-ABE1-6F51BEF1AE4B}" type="parTrans" cxnId="{3D0465D6-48EB-46AC-BD48-37F745B399B9}">
      <dgm:prSet/>
      <dgm:spPr/>
      <dgm:t>
        <a:bodyPr/>
        <a:lstStyle/>
        <a:p>
          <a:endParaRPr lang="en-US" sz="6600"/>
        </a:p>
      </dgm:t>
    </dgm:pt>
    <dgm:pt modelId="{97BDA304-79C4-46C8-8383-D41734CF6886}" type="sibTrans" cxnId="{3D0465D6-48EB-46AC-BD48-37F745B399B9}">
      <dgm:prSet/>
      <dgm:spPr/>
      <dgm:t>
        <a:bodyPr/>
        <a:lstStyle/>
        <a:p>
          <a:endParaRPr lang="en-US" sz="6600"/>
        </a:p>
      </dgm:t>
    </dgm:pt>
    <dgm:pt modelId="{0E46E78A-7E9B-4E40-82C9-A7C7BC7F32C0}">
      <dgm:prSet phldrT="[Text]" custT="1"/>
      <dgm:spPr/>
      <dgm:t>
        <a:bodyPr/>
        <a:lstStyle/>
        <a:p>
          <a:r>
            <a:rPr lang="en-US" sz="2800" dirty="0">
              <a:solidFill>
                <a:srgbClr val="FF0000"/>
              </a:solidFill>
            </a:rPr>
            <a:t>SDG 5</a:t>
          </a:r>
        </a:p>
        <a:p>
          <a:r>
            <a:rPr lang="en-US" sz="2800" dirty="0">
              <a:solidFill>
                <a:schemeClr val="accent3"/>
              </a:solidFill>
            </a:rPr>
            <a:t>Proportion of women ages 18</a:t>
          </a:r>
          <a:r>
            <a:rPr lang="en-US" sz="2800" baseline="0" dirty="0">
              <a:solidFill>
                <a:schemeClr val="accent3"/>
              </a:solidFill>
            </a:rPr>
            <a:t>–</a:t>
          </a:r>
          <a:r>
            <a:rPr lang="en-US" sz="2800" dirty="0">
              <a:solidFill>
                <a:schemeClr val="accent3"/>
              </a:solidFill>
            </a:rPr>
            <a:t>49 who were married or in a union before age 18</a:t>
          </a:r>
        </a:p>
      </dgm:t>
    </dgm:pt>
    <dgm:pt modelId="{65909E6D-2FC2-413E-8325-073A09F5E667}" type="parTrans" cxnId="{B5EBE22A-8198-4956-AD7F-86D47C9A084B}">
      <dgm:prSet/>
      <dgm:spPr/>
      <dgm:t>
        <a:bodyPr/>
        <a:lstStyle/>
        <a:p>
          <a:endParaRPr lang="en-US" sz="6600"/>
        </a:p>
      </dgm:t>
    </dgm:pt>
    <dgm:pt modelId="{CA93B78C-D34A-46FE-816D-97ED1056A811}" type="sibTrans" cxnId="{B5EBE22A-8198-4956-AD7F-86D47C9A084B}">
      <dgm:prSet/>
      <dgm:spPr/>
      <dgm:t>
        <a:bodyPr/>
        <a:lstStyle/>
        <a:p>
          <a:endParaRPr lang="en-US" sz="6600"/>
        </a:p>
      </dgm:t>
    </dgm:pt>
    <dgm:pt modelId="{CB145268-F991-44FD-8B6E-225DADCAF7F6}">
      <dgm:prSet phldrT="[Text]" custT="1"/>
      <dgm:spPr/>
      <dgm:t>
        <a:bodyPr/>
        <a:lstStyle/>
        <a:p>
          <a:r>
            <a:rPr lang="en-US" sz="2800" dirty="0">
              <a:solidFill>
                <a:srgbClr val="00B0F0"/>
              </a:solidFill>
            </a:rPr>
            <a:t>SDG 6</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no access to basic drinking water services</a:t>
          </a:r>
        </a:p>
      </dgm:t>
    </dgm:pt>
    <dgm:pt modelId="{AC858169-9236-4C9D-A42E-1AA900A9A06B}" type="parTrans" cxnId="{6DBC5795-7F75-4FDD-95F6-2F804F151958}">
      <dgm:prSet/>
      <dgm:spPr/>
      <dgm:t>
        <a:bodyPr/>
        <a:lstStyle/>
        <a:p>
          <a:endParaRPr lang="en-US" sz="6600"/>
        </a:p>
      </dgm:t>
    </dgm:pt>
    <dgm:pt modelId="{E10192E6-88FD-4367-813C-6B15AF1CDA1A}" type="sibTrans" cxnId="{6DBC5795-7F75-4FDD-95F6-2F804F151958}">
      <dgm:prSet/>
      <dgm:spPr/>
      <dgm:t>
        <a:bodyPr/>
        <a:lstStyle/>
        <a:p>
          <a:endParaRPr lang="en-US" sz="6600"/>
        </a:p>
      </dgm:t>
    </dgm:pt>
    <dgm:pt modelId="{88154161-69AA-465C-9E36-CB55029D9967}">
      <dgm:prSet phldrT="[Text]" custT="1"/>
      <dgm:spPr/>
      <dgm:t>
        <a:bodyPr/>
        <a:lstStyle/>
        <a:p>
          <a:r>
            <a:rPr lang="en-US" sz="2800" dirty="0">
              <a:solidFill>
                <a:srgbClr val="00B0F0"/>
              </a:solidFill>
            </a:rPr>
            <a:t>SDG 6</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no access to basic sanitation facilities</a:t>
          </a:r>
        </a:p>
      </dgm:t>
    </dgm:pt>
    <dgm:pt modelId="{92B16CF9-B123-4EBF-B42B-670169768460}" type="parTrans" cxnId="{5B4D5B3A-601A-4AF4-B223-BBC150809F5C}">
      <dgm:prSet/>
      <dgm:spPr/>
      <dgm:t>
        <a:bodyPr/>
        <a:lstStyle/>
        <a:p>
          <a:endParaRPr lang="en-US" sz="6600"/>
        </a:p>
      </dgm:t>
    </dgm:pt>
    <dgm:pt modelId="{99BAC886-CBE3-4DF1-A39A-B40A676CB1E0}" type="sibTrans" cxnId="{5B4D5B3A-601A-4AF4-B223-BBC150809F5C}">
      <dgm:prSet/>
      <dgm:spPr/>
      <dgm:t>
        <a:bodyPr/>
        <a:lstStyle/>
        <a:p>
          <a:endParaRPr lang="en-US" sz="6600"/>
        </a:p>
      </dgm:t>
    </dgm:pt>
    <dgm:pt modelId="{357B1FD8-8F23-4D36-9375-72EB8A56836D}">
      <dgm:prSet phldrT="[Text]" custT="1"/>
      <dgm:spPr/>
      <dgm:t>
        <a:bodyPr/>
        <a:lstStyle/>
        <a:p>
          <a:r>
            <a:rPr lang="en-US" sz="2800" dirty="0">
              <a:solidFill>
                <a:srgbClr val="BE8A2D"/>
              </a:solidFill>
            </a:rPr>
            <a:t>SDG 7</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primary reliance on unclean cooking fuel</a:t>
          </a:r>
        </a:p>
      </dgm:t>
    </dgm:pt>
    <dgm:pt modelId="{9E196009-5205-47F9-8726-3A28499FC45A}" type="parTrans" cxnId="{7A56C82A-8439-4120-8E15-C0B2CF3BFDCC}">
      <dgm:prSet/>
      <dgm:spPr/>
      <dgm:t>
        <a:bodyPr/>
        <a:lstStyle/>
        <a:p>
          <a:endParaRPr lang="en-US" sz="6600"/>
        </a:p>
      </dgm:t>
    </dgm:pt>
    <dgm:pt modelId="{4926966F-40DD-49AB-85D0-D51E8C1545D7}" type="sibTrans" cxnId="{7A56C82A-8439-4120-8E15-C0B2CF3BFDCC}">
      <dgm:prSet/>
      <dgm:spPr/>
      <dgm:t>
        <a:bodyPr/>
        <a:lstStyle/>
        <a:p>
          <a:endParaRPr lang="en-US" sz="6600"/>
        </a:p>
      </dgm:t>
    </dgm:pt>
    <dgm:pt modelId="{958ECB19-95DC-41FA-A60F-BFF3CCC427E6}">
      <dgm:prSet phldrT="[Text]" custT="1"/>
      <dgm:spPr/>
      <dgm:t>
        <a:bodyPr/>
        <a:lstStyle/>
        <a:p>
          <a:r>
            <a:rPr lang="en-US" sz="2800" dirty="0">
              <a:solidFill>
                <a:schemeClr val="accent2">
                  <a:lumMod val="50000"/>
                </a:schemeClr>
              </a:solidFill>
            </a:rPr>
            <a:t>SDG 8</a:t>
          </a:r>
        </a:p>
        <a:p>
          <a:r>
            <a:rPr lang="en-US" sz="2800" dirty="0">
              <a:solidFill>
                <a:schemeClr val="accent3"/>
              </a:solidFill>
            </a:rPr>
            <a:t>Proportion of women ages 18</a:t>
          </a:r>
          <a:r>
            <a:rPr lang="en-US" sz="2800" baseline="0" dirty="0">
              <a:solidFill>
                <a:schemeClr val="accent3"/>
              </a:solidFill>
            </a:rPr>
            <a:t>–</a:t>
          </a:r>
          <a:r>
            <a:rPr lang="en-US" sz="2800" dirty="0">
              <a:solidFill>
                <a:schemeClr val="accent3"/>
              </a:solidFill>
            </a:rPr>
            <a:t>49 currently not employed</a:t>
          </a:r>
        </a:p>
      </dgm:t>
    </dgm:pt>
    <dgm:pt modelId="{24266EF5-8FC9-4696-BAF2-46C8F982788F}" type="parTrans" cxnId="{ECFD8219-30E1-40F2-9D50-AB1F75206813}">
      <dgm:prSet/>
      <dgm:spPr/>
      <dgm:t>
        <a:bodyPr/>
        <a:lstStyle/>
        <a:p>
          <a:endParaRPr lang="en-US" sz="6600"/>
        </a:p>
      </dgm:t>
    </dgm:pt>
    <dgm:pt modelId="{72B102AC-AF8A-4E7A-9B35-2CD56926E49F}" type="sibTrans" cxnId="{ECFD8219-30E1-40F2-9D50-AB1F75206813}">
      <dgm:prSet/>
      <dgm:spPr/>
      <dgm:t>
        <a:bodyPr/>
        <a:lstStyle/>
        <a:p>
          <a:endParaRPr lang="en-US" sz="6600"/>
        </a:p>
      </dgm:t>
    </dgm:pt>
    <dgm:pt modelId="{65305246-F6B2-452D-AC38-1F51799C5D77}">
      <dgm:prSet phldrT="[Text]" custT="1"/>
      <dgm:spPr/>
      <dgm:t>
        <a:bodyPr/>
        <a:lstStyle/>
        <a:p>
          <a:r>
            <a:rPr lang="en-US" sz="2800" dirty="0">
              <a:solidFill>
                <a:srgbClr val="FFC000"/>
              </a:solidFill>
            </a:rPr>
            <a:t>SDG 11</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living in overcrowded housing </a:t>
          </a:r>
        </a:p>
      </dgm:t>
    </dgm:pt>
    <dgm:pt modelId="{D011AADF-26C6-4980-BCD2-3FF954E0E93B}" type="parTrans" cxnId="{57E2B51B-EADA-4E5D-8BE7-E63F9A3BD00E}">
      <dgm:prSet/>
      <dgm:spPr/>
      <dgm:t>
        <a:bodyPr/>
        <a:lstStyle/>
        <a:p>
          <a:endParaRPr lang="en-US" sz="6600"/>
        </a:p>
      </dgm:t>
    </dgm:pt>
    <dgm:pt modelId="{78F029A1-B9F7-4388-ADF8-923FF7D417F6}" type="sibTrans" cxnId="{57E2B51B-EADA-4E5D-8BE7-E63F9A3BD00E}">
      <dgm:prSet/>
      <dgm:spPr/>
      <dgm:t>
        <a:bodyPr/>
        <a:lstStyle/>
        <a:p>
          <a:endParaRPr lang="en-US" sz="6600"/>
        </a:p>
      </dgm:t>
    </dgm:pt>
    <dgm:pt modelId="{4675583D-22CD-4C18-83D1-31431AB5220E}" type="pres">
      <dgm:prSet presAssocID="{7F9E8BB1-9CF8-4E82-9721-E81284C6DBBA}" presName="diagram" presStyleCnt="0">
        <dgm:presLayoutVars>
          <dgm:dir/>
          <dgm:resizeHandles val="exact"/>
        </dgm:presLayoutVars>
      </dgm:prSet>
      <dgm:spPr/>
    </dgm:pt>
    <dgm:pt modelId="{529ED1B7-1FEF-4D37-8A97-20D1A9F6DAA4}" type="pres">
      <dgm:prSet presAssocID="{23839725-6903-4864-9843-F4D946626EA7}" presName="node" presStyleLbl="node1" presStyleIdx="0" presStyleCnt="8" custLinFactNeighborX="-51965" custLinFactNeighborY="278">
        <dgm:presLayoutVars>
          <dgm:bulletEnabled val="1"/>
        </dgm:presLayoutVars>
      </dgm:prSet>
      <dgm:spPr>
        <a:prstGeom prst="roundRect">
          <a:avLst/>
        </a:prstGeom>
      </dgm:spPr>
    </dgm:pt>
    <dgm:pt modelId="{C928046B-3136-40A8-9BB0-F427AC31E329}" type="pres">
      <dgm:prSet presAssocID="{9D30EE24-C363-4C55-8172-D896BB478278}" presName="sibTrans" presStyleCnt="0"/>
      <dgm:spPr/>
    </dgm:pt>
    <dgm:pt modelId="{CFC87462-ACD7-4EA1-954A-78E9572C3ECA}" type="pres">
      <dgm:prSet presAssocID="{B3F77ADD-04FA-483B-B34B-2B1853565C42}" presName="node" presStyleLbl="node1" presStyleIdx="1" presStyleCnt="8">
        <dgm:presLayoutVars>
          <dgm:bulletEnabled val="1"/>
        </dgm:presLayoutVars>
      </dgm:prSet>
      <dgm:spPr>
        <a:prstGeom prst="roundRect">
          <a:avLst/>
        </a:prstGeom>
      </dgm:spPr>
    </dgm:pt>
    <dgm:pt modelId="{594B0941-9889-49B6-896B-2CD94C49BFAB}" type="pres">
      <dgm:prSet presAssocID="{97BDA304-79C4-46C8-8383-D41734CF6886}" presName="sibTrans" presStyleCnt="0"/>
      <dgm:spPr/>
    </dgm:pt>
    <dgm:pt modelId="{DCB26174-A851-4A7C-85B3-FC984D6D5B3F}" type="pres">
      <dgm:prSet presAssocID="{0E46E78A-7E9B-4E40-82C9-A7C7BC7F32C0}" presName="node" presStyleLbl="node1" presStyleIdx="2" presStyleCnt="8" custLinFactNeighborX="33545" custLinFactNeighborY="-23288">
        <dgm:presLayoutVars>
          <dgm:bulletEnabled val="1"/>
        </dgm:presLayoutVars>
      </dgm:prSet>
      <dgm:spPr>
        <a:prstGeom prst="roundRect">
          <a:avLst/>
        </a:prstGeom>
      </dgm:spPr>
    </dgm:pt>
    <dgm:pt modelId="{C73E1D22-F4FA-455F-B9F5-5CA02DC00D49}" type="pres">
      <dgm:prSet presAssocID="{CA93B78C-D34A-46FE-816D-97ED1056A811}" presName="sibTrans" presStyleCnt="0"/>
      <dgm:spPr/>
    </dgm:pt>
    <dgm:pt modelId="{DE84CD1E-3828-45F6-A093-C3E49A5E1CA9}" type="pres">
      <dgm:prSet presAssocID="{CB145268-F991-44FD-8B6E-225DADCAF7F6}" presName="node" presStyleLbl="node1" presStyleIdx="3" presStyleCnt="8">
        <dgm:presLayoutVars>
          <dgm:bulletEnabled val="1"/>
        </dgm:presLayoutVars>
      </dgm:prSet>
      <dgm:spPr>
        <a:prstGeom prst="roundRect">
          <a:avLst/>
        </a:prstGeom>
      </dgm:spPr>
    </dgm:pt>
    <dgm:pt modelId="{C22B4470-913E-44A6-A70F-EE15F8E9F53B}" type="pres">
      <dgm:prSet presAssocID="{E10192E6-88FD-4367-813C-6B15AF1CDA1A}" presName="sibTrans" presStyleCnt="0"/>
      <dgm:spPr/>
    </dgm:pt>
    <dgm:pt modelId="{98D7A158-28DA-4D54-AB45-2695A8A33910}" type="pres">
      <dgm:prSet presAssocID="{88154161-69AA-465C-9E36-CB55029D9967}" presName="node" presStyleLbl="node1" presStyleIdx="4" presStyleCnt="8">
        <dgm:presLayoutVars>
          <dgm:bulletEnabled val="1"/>
        </dgm:presLayoutVars>
      </dgm:prSet>
      <dgm:spPr>
        <a:prstGeom prst="roundRect">
          <a:avLst/>
        </a:prstGeom>
      </dgm:spPr>
    </dgm:pt>
    <dgm:pt modelId="{C2AA5320-E635-48B8-98A1-A61B8A7BF579}" type="pres">
      <dgm:prSet presAssocID="{99BAC886-CBE3-4DF1-A39A-B40A676CB1E0}" presName="sibTrans" presStyleCnt="0"/>
      <dgm:spPr/>
    </dgm:pt>
    <dgm:pt modelId="{464615B1-EEDA-4DC0-BF1C-055F937A93B4}" type="pres">
      <dgm:prSet presAssocID="{357B1FD8-8F23-4D36-9375-72EB8A56836D}" presName="node" presStyleLbl="node1" presStyleIdx="5" presStyleCnt="8">
        <dgm:presLayoutVars>
          <dgm:bulletEnabled val="1"/>
        </dgm:presLayoutVars>
      </dgm:prSet>
      <dgm:spPr>
        <a:prstGeom prst="roundRect">
          <a:avLst/>
        </a:prstGeom>
      </dgm:spPr>
    </dgm:pt>
    <dgm:pt modelId="{3E76EE74-201F-49C5-B24C-CAF163F1AFDF}" type="pres">
      <dgm:prSet presAssocID="{4926966F-40DD-49AB-85D0-D51E8C1545D7}" presName="sibTrans" presStyleCnt="0"/>
      <dgm:spPr/>
    </dgm:pt>
    <dgm:pt modelId="{CDE2125C-7B1A-4ED3-9CC0-99D26DF0E4C2}" type="pres">
      <dgm:prSet presAssocID="{958ECB19-95DC-41FA-A60F-BFF3CCC427E6}" presName="node" presStyleLbl="node1" presStyleIdx="6" presStyleCnt="8">
        <dgm:presLayoutVars>
          <dgm:bulletEnabled val="1"/>
        </dgm:presLayoutVars>
      </dgm:prSet>
      <dgm:spPr>
        <a:prstGeom prst="roundRect">
          <a:avLst/>
        </a:prstGeom>
      </dgm:spPr>
    </dgm:pt>
    <dgm:pt modelId="{C0077E80-F8B3-4E4B-BB6C-4F921B962B64}" type="pres">
      <dgm:prSet presAssocID="{72B102AC-AF8A-4E7A-9B35-2CD56926E49F}" presName="sibTrans" presStyleCnt="0"/>
      <dgm:spPr/>
    </dgm:pt>
    <dgm:pt modelId="{A3A57255-51FC-4871-87BF-91DD87A24947}" type="pres">
      <dgm:prSet presAssocID="{65305246-F6B2-452D-AC38-1F51799C5D77}" presName="node" presStyleLbl="node1" presStyleIdx="7" presStyleCnt="8">
        <dgm:presLayoutVars>
          <dgm:bulletEnabled val="1"/>
        </dgm:presLayoutVars>
      </dgm:prSet>
      <dgm:spPr>
        <a:prstGeom prst="roundRect">
          <a:avLst/>
        </a:prstGeom>
      </dgm:spPr>
    </dgm:pt>
  </dgm:ptLst>
  <dgm:cxnLst>
    <dgm:cxn modelId="{74ADDD08-E5DF-4626-B84E-1C3529ADF27B}" type="presOf" srcId="{23839725-6903-4864-9843-F4D946626EA7}" destId="{529ED1B7-1FEF-4D37-8A97-20D1A9F6DAA4}" srcOrd="0" destOrd="0" presId="urn:microsoft.com/office/officeart/2005/8/layout/default"/>
    <dgm:cxn modelId="{D8CB3114-235F-46A5-8D8E-A4A19F4673A2}" type="presOf" srcId="{CB145268-F991-44FD-8B6E-225DADCAF7F6}" destId="{DE84CD1E-3828-45F6-A093-C3E49A5E1CA9}" srcOrd="0" destOrd="0" presId="urn:microsoft.com/office/officeart/2005/8/layout/default"/>
    <dgm:cxn modelId="{ECFD8219-30E1-40F2-9D50-AB1F75206813}" srcId="{7F9E8BB1-9CF8-4E82-9721-E81284C6DBBA}" destId="{958ECB19-95DC-41FA-A60F-BFF3CCC427E6}" srcOrd="6" destOrd="0" parTransId="{24266EF5-8FC9-4696-BAF2-46C8F982788F}" sibTransId="{72B102AC-AF8A-4E7A-9B35-2CD56926E49F}"/>
    <dgm:cxn modelId="{57E2B51B-EADA-4E5D-8BE7-E63F9A3BD00E}" srcId="{7F9E8BB1-9CF8-4E82-9721-E81284C6DBBA}" destId="{65305246-F6B2-452D-AC38-1F51799C5D77}" srcOrd="7" destOrd="0" parTransId="{D011AADF-26C6-4980-BCD2-3FF954E0E93B}" sibTransId="{78F029A1-B9F7-4388-ADF8-923FF7D417F6}"/>
    <dgm:cxn modelId="{775AC321-A1DB-423D-874C-C4CA00392C46}" type="presOf" srcId="{B3F77ADD-04FA-483B-B34B-2B1853565C42}" destId="{CFC87462-ACD7-4EA1-954A-78E9572C3ECA}" srcOrd="0" destOrd="0" presId="urn:microsoft.com/office/officeart/2005/8/layout/default"/>
    <dgm:cxn modelId="{7A56C82A-8439-4120-8E15-C0B2CF3BFDCC}" srcId="{7F9E8BB1-9CF8-4E82-9721-E81284C6DBBA}" destId="{357B1FD8-8F23-4D36-9375-72EB8A56836D}" srcOrd="5" destOrd="0" parTransId="{9E196009-5205-47F9-8726-3A28499FC45A}" sibTransId="{4926966F-40DD-49AB-85D0-D51E8C1545D7}"/>
    <dgm:cxn modelId="{B5EBE22A-8198-4956-AD7F-86D47C9A084B}" srcId="{7F9E8BB1-9CF8-4E82-9721-E81284C6DBBA}" destId="{0E46E78A-7E9B-4E40-82C9-A7C7BC7F32C0}" srcOrd="2" destOrd="0" parTransId="{65909E6D-2FC2-413E-8325-073A09F5E667}" sibTransId="{CA93B78C-D34A-46FE-816D-97ED1056A811}"/>
    <dgm:cxn modelId="{259B5E30-2326-4C63-98A0-7C21E0C40DCC}" type="presOf" srcId="{958ECB19-95DC-41FA-A60F-BFF3CCC427E6}" destId="{CDE2125C-7B1A-4ED3-9CC0-99D26DF0E4C2}" srcOrd="0" destOrd="0" presId="urn:microsoft.com/office/officeart/2005/8/layout/default"/>
    <dgm:cxn modelId="{5B4D5B3A-601A-4AF4-B223-BBC150809F5C}" srcId="{7F9E8BB1-9CF8-4E82-9721-E81284C6DBBA}" destId="{88154161-69AA-465C-9E36-CB55029D9967}" srcOrd="4" destOrd="0" parTransId="{92B16CF9-B123-4EBF-B42B-670169768460}" sibTransId="{99BAC886-CBE3-4DF1-A39A-B40A676CB1E0}"/>
    <dgm:cxn modelId="{1110B03C-7AAC-4840-A93E-8251D2254FDC}" type="presOf" srcId="{7F9E8BB1-9CF8-4E82-9721-E81284C6DBBA}" destId="{4675583D-22CD-4C18-83D1-31431AB5220E}" srcOrd="0" destOrd="0" presId="urn:microsoft.com/office/officeart/2005/8/layout/default"/>
    <dgm:cxn modelId="{1B00E151-1A3E-4284-803E-300F06F1BEE5}" type="presOf" srcId="{88154161-69AA-465C-9E36-CB55029D9967}" destId="{98D7A158-28DA-4D54-AB45-2695A8A33910}" srcOrd="0" destOrd="0" presId="urn:microsoft.com/office/officeart/2005/8/layout/default"/>
    <dgm:cxn modelId="{6DBC5795-7F75-4FDD-95F6-2F804F151958}" srcId="{7F9E8BB1-9CF8-4E82-9721-E81284C6DBBA}" destId="{CB145268-F991-44FD-8B6E-225DADCAF7F6}" srcOrd="3" destOrd="0" parTransId="{AC858169-9236-4C9D-A42E-1AA900A9A06B}" sibTransId="{E10192E6-88FD-4367-813C-6B15AF1CDA1A}"/>
    <dgm:cxn modelId="{C2188EAF-D21A-4E61-A725-AF90312084BE}" srcId="{7F9E8BB1-9CF8-4E82-9721-E81284C6DBBA}" destId="{23839725-6903-4864-9843-F4D946626EA7}" srcOrd="0" destOrd="0" parTransId="{A1B96F44-18FA-4838-9DDC-90B54B825775}" sibTransId="{9D30EE24-C363-4C55-8172-D896BB478278}"/>
    <dgm:cxn modelId="{127A60B1-31DE-4744-B343-84D2798CDC4F}" type="presOf" srcId="{357B1FD8-8F23-4D36-9375-72EB8A56836D}" destId="{464615B1-EEDA-4DC0-BF1C-055F937A93B4}" srcOrd="0" destOrd="0" presId="urn:microsoft.com/office/officeart/2005/8/layout/default"/>
    <dgm:cxn modelId="{3D0465D6-48EB-46AC-BD48-37F745B399B9}" srcId="{7F9E8BB1-9CF8-4E82-9721-E81284C6DBBA}" destId="{B3F77ADD-04FA-483B-B34B-2B1853565C42}" srcOrd="1" destOrd="0" parTransId="{097E1116-93B6-4C27-ABE1-6F51BEF1AE4B}" sibTransId="{97BDA304-79C4-46C8-8383-D41734CF6886}"/>
    <dgm:cxn modelId="{3EC0A4E2-0AE3-42C0-A813-5B06273C7402}" type="presOf" srcId="{0E46E78A-7E9B-4E40-82C9-A7C7BC7F32C0}" destId="{DCB26174-A851-4A7C-85B3-FC984D6D5B3F}" srcOrd="0" destOrd="0" presId="urn:microsoft.com/office/officeart/2005/8/layout/default"/>
    <dgm:cxn modelId="{36667CF5-8CD7-4A08-8CA5-67DFA1CA26A1}" type="presOf" srcId="{65305246-F6B2-452D-AC38-1F51799C5D77}" destId="{A3A57255-51FC-4871-87BF-91DD87A24947}" srcOrd="0" destOrd="0" presId="urn:microsoft.com/office/officeart/2005/8/layout/default"/>
    <dgm:cxn modelId="{E40C150C-47E1-4101-9148-EC17E9910948}" type="presParOf" srcId="{4675583D-22CD-4C18-83D1-31431AB5220E}" destId="{529ED1B7-1FEF-4D37-8A97-20D1A9F6DAA4}" srcOrd="0" destOrd="0" presId="urn:microsoft.com/office/officeart/2005/8/layout/default"/>
    <dgm:cxn modelId="{BECEDC1A-ADA2-4EFE-BC15-FDA9EFA72CC4}" type="presParOf" srcId="{4675583D-22CD-4C18-83D1-31431AB5220E}" destId="{C928046B-3136-40A8-9BB0-F427AC31E329}" srcOrd="1" destOrd="0" presId="urn:microsoft.com/office/officeart/2005/8/layout/default"/>
    <dgm:cxn modelId="{92B8687C-F4B8-4575-BB1E-93E33EA51340}" type="presParOf" srcId="{4675583D-22CD-4C18-83D1-31431AB5220E}" destId="{CFC87462-ACD7-4EA1-954A-78E9572C3ECA}" srcOrd="2" destOrd="0" presId="urn:microsoft.com/office/officeart/2005/8/layout/default"/>
    <dgm:cxn modelId="{DF5862AE-53B5-4E30-AFFE-583E5FD2AD4E}" type="presParOf" srcId="{4675583D-22CD-4C18-83D1-31431AB5220E}" destId="{594B0941-9889-49B6-896B-2CD94C49BFAB}" srcOrd="3" destOrd="0" presId="urn:microsoft.com/office/officeart/2005/8/layout/default"/>
    <dgm:cxn modelId="{86325481-7C95-4CEC-95C8-70D16861BF6D}" type="presParOf" srcId="{4675583D-22CD-4C18-83D1-31431AB5220E}" destId="{DCB26174-A851-4A7C-85B3-FC984D6D5B3F}" srcOrd="4" destOrd="0" presId="urn:microsoft.com/office/officeart/2005/8/layout/default"/>
    <dgm:cxn modelId="{D2ECED33-E77B-435B-8D54-0E62D3E482AE}" type="presParOf" srcId="{4675583D-22CD-4C18-83D1-31431AB5220E}" destId="{C73E1D22-F4FA-455F-B9F5-5CA02DC00D49}" srcOrd="5" destOrd="0" presId="urn:microsoft.com/office/officeart/2005/8/layout/default"/>
    <dgm:cxn modelId="{7A448AD5-5A69-4747-88DE-646CE4E1D1CB}" type="presParOf" srcId="{4675583D-22CD-4C18-83D1-31431AB5220E}" destId="{DE84CD1E-3828-45F6-A093-C3E49A5E1CA9}" srcOrd="6" destOrd="0" presId="urn:microsoft.com/office/officeart/2005/8/layout/default"/>
    <dgm:cxn modelId="{9612A803-4542-4FBF-8C4E-84880AF5E5D0}" type="presParOf" srcId="{4675583D-22CD-4C18-83D1-31431AB5220E}" destId="{C22B4470-913E-44A6-A70F-EE15F8E9F53B}" srcOrd="7" destOrd="0" presId="urn:microsoft.com/office/officeart/2005/8/layout/default"/>
    <dgm:cxn modelId="{E4016670-693E-4282-9061-6DCE4F5C3CA3}" type="presParOf" srcId="{4675583D-22CD-4C18-83D1-31431AB5220E}" destId="{98D7A158-28DA-4D54-AB45-2695A8A33910}" srcOrd="8" destOrd="0" presId="urn:microsoft.com/office/officeart/2005/8/layout/default"/>
    <dgm:cxn modelId="{9BC3FAFA-F965-4FB2-8046-9B7C4C17414F}" type="presParOf" srcId="{4675583D-22CD-4C18-83D1-31431AB5220E}" destId="{C2AA5320-E635-48B8-98A1-A61B8A7BF579}" srcOrd="9" destOrd="0" presId="urn:microsoft.com/office/officeart/2005/8/layout/default"/>
    <dgm:cxn modelId="{E1962D92-523A-4680-A563-F2DF7667F163}" type="presParOf" srcId="{4675583D-22CD-4C18-83D1-31431AB5220E}" destId="{464615B1-EEDA-4DC0-BF1C-055F937A93B4}" srcOrd="10" destOrd="0" presId="urn:microsoft.com/office/officeart/2005/8/layout/default"/>
    <dgm:cxn modelId="{96AC8896-7BD7-46B1-AF38-64C3129393B1}" type="presParOf" srcId="{4675583D-22CD-4C18-83D1-31431AB5220E}" destId="{3E76EE74-201F-49C5-B24C-CAF163F1AFDF}" srcOrd="11" destOrd="0" presId="urn:microsoft.com/office/officeart/2005/8/layout/default"/>
    <dgm:cxn modelId="{266DFD88-B585-4DFE-8A1B-527283A2D5F7}" type="presParOf" srcId="{4675583D-22CD-4C18-83D1-31431AB5220E}" destId="{CDE2125C-7B1A-4ED3-9CC0-99D26DF0E4C2}" srcOrd="12" destOrd="0" presId="urn:microsoft.com/office/officeart/2005/8/layout/default"/>
    <dgm:cxn modelId="{10AD8E22-E8F3-439D-A49C-66444F87FC5A}" type="presParOf" srcId="{4675583D-22CD-4C18-83D1-31431AB5220E}" destId="{C0077E80-F8B3-4E4B-BB6C-4F921B962B64}" srcOrd="13" destOrd="0" presId="urn:microsoft.com/office/officeart/2005/8/layout/default"/>
    <dgm:cxn modelId="{214DADC4-DDE5-4278-97EA-1E05933241BF}" type="presParOf" srcId="{4675583D-22CD-4C18-83D1-31431AB5220E}" destId="{A3A57255-51FC-4871-87BF-91DD87A2494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65902-0877-4CBF-B38E-4AADF7CBA67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FA77A2-5E4F-44AB-8468-1C861591B8BA}">
      <dgm:prSet phldrT="[Text]" custT="1"/>
      <dgm:spPr/>
      <dgm:t>
        <a:bodyPr/>
        <a:lstStyle/>
        <a:p>
          <a:r>
            <a:rPr lang="en-US" sz="2800" dirty="0">
              <a:latin typeface="Arial" panose="020B0604020202020204" pitchFamily="34" charset="0"/>
              <a:cs typeface="Arial" panose="020B0604020202020204" pitchFamily="34" charset="0"/>
            </a:rPr>
            <a:t>Hold multi-stakeholder consultation</a:t>
          </a:r>
        </a:p>
      </dgm:t>
    </dgm:pt>
    <dgm:pt modelId="{ADEEEBD1-61EE-48D7-B87C-0669A9CC9687}" type="parTrans" cxnId="{22C89854-AF52-4097-8BB7-82BFEB17059B}">
      <dgm:prSet/>
      <dgm:spPr/>
      <dgm:t>
        <a:bodyPr/>
        <a:lstStyle/>
        <a:p>
          <a:endParaRPr lang="en-US" sz="2800">
            <a:latin typeface="Arial" panose="020B0604020202020204" pitchFamily="34" charset="0"/>
            <a:cs typeface="Arial" panose="020B0604020202020204" pitchFamily="34" charset="0"/>
          </a:endParaRPr>
        </a:p>
      </dgm:t>
    </dgm:pt>
    <dgm:pt modelId="{96701C23-5629-4FE5-8CA8-9760928BB567}" type="sibTrans" cxnId="{22C89854-AF52-4097-8BB7-82BFEB17059B}">
      <dgm:prSet custT="1"/>
      <dgm:spPr/>
      <dgm:t>
        <a:bodyPr/>
        <a:lstStyle/>
        <a:p>
          <a:endParaRPr lang="en-US" sz="2800">
            <a:latin typeface="Arial" panose="020B0604020202020204" pitchFamily="34" charset="0"/>
            <a:cs typeface="Arial" panose="020B0604020202020204" pitchFamily="34" charset="0"/>
          </a:endParaRPr>
        </a:p>
      </dgm:t>
    </dgm:pt>
    <dgm:pt modelId="{BD39997A-23C5-49A5-9A4A-38A8CA450668}">
      <dgm:prSet phldrT="[Text]" custT="1"/>
      <dgm:spPr/>
      <dgm:t>
        <a:bodyPr/>
        <a:lstStyle/>
        <a:p>
          <a:r>
            <a:rPr lang="en-US" sz="2800" dirty="0">
              <a:latin typeface="Arial" panose="020B0604020202020204" pitchFamily="34" charset="0"/>
              <a:cs typeface="Arial" panose="020B0604020202020204" pitchFamily="34" charset="0"/>
            </a:rPr>
            <a:t>Content-</a:t>
          </a:r>
          <a:r>
            <a:rPr lang="en-US" sz="2800" dirty="0" err="1">
              <a:latin typeface="Arial" panose="020B0604020202020204" pitchFamily="34" charset="0"/>
              <a:cs typeface="Arial" panose="020B0604020202020204" pitchFamily="34" charset="0"/>
            </a:rPr>
            <a:t>analyse</a:t>
          </a:r>
          <a:r>
            <a:rPr lang="en-US" sz="2800" dirty="0">
              <a:latin typeface="Arial" panose="020B0604020202020204" pitchFamily="34" charset="0"/>
              <a:cs typeface="Arial" panose="020B0604020202020204" pitchFamily="34" charset="0"/>
            </a:rPr>
            <a:t> existing gender-relevant policy documents </a:t>
          </a:r>
        </a:p>
      </dgm:t>
    </dgm:pt>
    <dgm:pt modelId="{A241FB69-4A4A-4964-A567-BCF90F686CCA}" type="parTrans" cxnId="{2C58868A-6DC7-4063-A6D8-E69CE19FA224}">
      <dgm:prSet/>
      <dgm:spPr/>
      <dgm:t>
        <a:bodyPr/>
        <a:lstStyle/>
        <a:p>
          <a:endParaRPr lang="en-US" sz="2800">
            <a:latin typeface="Arial" panose="020B0604020202020204" pitchFamily="34" charset="0"/>
            <a:cs typeface="Arial" panose="020B0604020202020204" pitchFamily="34" charset="0"/>
          </a:endParaRPr>
        </a:p>
      </dgm:t>
    </dgm:pt>
    <dgm:pt modelId="{8BF39F50-77B4-46EA-A1D5-F7F8CC84308C}" type="sibTrans" cxnId="{2C58868A-6DC7-4063-A6D8-E69CE19FA224}">
      <dgm:prSet custT="1"/>
      <dgm:spPr/>
      <dgm:t>
        <a:bodyPr/>
        <a:lstStyle/>
        <a:p>
          <a:endParaRPr lang="en-US" sz="2800">
            <a:latin typeface="Arial" panose="020B0604020202020204" pitchFamily="34" charset="0"/>
            <a:cs typeface="Arial" panose="020B0604020202020204" pitchFamily="34" charset="0"/>
          </a:endParaRPr>
        </a:p>
      </dgm:t>
    </dgm:pt>
    <dgm:pt modelId="{7FFD0C73-2819-40D9-A875-76F058DFB199}">
      <dgm:prSet phldrT="[Text]" custT="1"/>
      <dgm:spPr/>
      <dgm:t>
        <a:bodyPr/>
        <a:lstStyle/>
        <a:p>
          <a:r>
            <a:rPr lang="en-US" sz="2800" dirty="0">
              <a:latin typeface="Arial" panose="020B0604020202020204" pitchFamily="34" charset="0"/>
              <a:cs typeface="Arial" panose="020B0604020202020204" pitchFamily="34" charset="0"/>
            </a:rPr>
            <a:t>Map relevant existing indicators </a:t>
          </a:r>
        </a:p>
      </dgm:t>
    </dgm:pt>
    <dgm:pt modelId="{7C568C86-679F-435B-ADF8-29A117DCE8A7}" type="parTrans" cxnId="{831D942A-7666-4245-8DFF-B36559D6FDF7}">
      <dgm:prSet/>
      <dgm:spPr/>
      <dgm:t>
        <a:bodyPr/>
        <a:lstStyle/>
        <a:p>
          <a:endParaRPr lang="en-US" sz="2800">
            <a:latin typeface="Arial" panose="020B0604020202020204" pitchFamily="34" charset="0"/>
            <a:cs typeface="Arial" panose="020B0604020202020204" pitchFamily="34" charset="0"/>
          </a:endParaRPr>
        </a:p>
      </dgm:t>
    </dgm:pt>
    <dgm:pt modelId="{C739FBA4-0791-4775-B5B7-FDFEBC301C61}" type="sibTrans" cxnId="{831D942A-7666-4245-8DFF-B36559D6FDF7}">
      <dgm:prSet custT="1"/>
      <dgm:spPr/>
      <dgm:t>
        <a:bodyPr/>
        <a:lstStyle/>
        <a:p>
          <a:endParaRPr lang="en-US" sz="2800">
            <a:latin typeface="Arial" panose="020B0604020202020204" pitchFamily="34" charset="0"/>
            <a:cs typeface="Arial" panose="020B0604020202020204" pitchFamily="34" charset="0"/>
          </a:endParaRPr>
        </a:p>
      </dgm:t>
    </dgm:pt>
    <dgm:pt modelId="{A5D7DFA9-D90A-4150-A0D5-96FC81605C79}">
      <dgm:prSet phldrT="[Text]" custT="1"/>
      <dgm:spPr/>
      <dgm:t>
        <a:bodyPr/>
        <a:lstStyle/>
        <a:p>
          <a:r>
            <a:rPr lang="en-US" sz="2800" dirty="0">
              <a:latin typeface="Arial" panose="020B0604020202020204" pitchFamily="34" charset="0"/>
              <a:cs typeface="Arial" panose="020B0604020202020204" pitchFamily="34" charset="0"/>
            </a:rPr>
            <a:t>Conceptual framework analysis </a:t>
          </a:r>
        </a:p>
      </dgm:t>
    </dgm:pt>
    <dgm:pt modelId="{D561D332-5325-425A-BDB7-A7DB9AC7CA28}" type="parTrans" cxnId="{AB0F573B-B1BB-40CA-BEA3-19DE357E2CEA}">
      <dgm:prSet/>
      <dgm:spPr/>
      <dgm:t>
        <a:bodyPr/>
        <a:lstStyle/>
        <a:p>
          <a:endParaRPr lang="en-US" sz="2800">
            <a:latin typeface="Arial" panose="020B0604020202020204" pitchFamily="34" charset="0"/>
            <a:cs typeface="Arial" panose="020B0604020202020204" pitchFamily="34" charset="0"/>
          </a:endParaRPr>
        </a:p>
      </dgm:t>
    </dgm:pt>
    <dgm:pt modelId="{E9D7FB58-582F-45CF-A9D9-C90B7DD12221}" type="sibTrans" cxnId="{AB0F573B-B1BB-40CA-BEA3-19DE357E2CEA}">
      <dgm:prSet/>
      <dgm:spPr/>
      <dgm:t>
        <a:bodyPr/>
        <a:lstStyle/>
        <a:p>
          <a:endParaRPr lang="en-US" sz="2800">
            <a:latin typeface="Arial" panose="020B0604020202020204" pitchFamily="34" charset="0"/>
            <a:cs typeface="Arial" panose="020B0604020202020204" pitchFamily="34" charset="0"/>
          </a:endParaRPr>
        </a:p>
      </dgm:t>
    </dgm:pt>
    <dgm:pt modelId="{28912758-A827-40A7-B73D-ABA3C5BE667D}" type="pres">
      <dgm:prSet presAssocID="{90665902-0877-4CBF-B38E-4AADF7CBA672}" presName="Name0" presStyleCnt="0">
        <dgm:presLayoutVars>
          <dgm:dir/>
          <dgm:resizeHandles val="exact"/>
        </dgm:presLayoutVars>
      </dgm:prSet>
      <dgm:spPr/>
    </dgm:pt>
    <dgm:pt modelId="{683919D4-0EA0-4D21-8F18-B87E199CA662}" type="pres">
      <dgm:prSet presAssocID="{63FA77A2-5E4F-44AB-8468-1C861591B8BA}" presName="node" presStyleLbl="node1" presStyleIdx="0" presStyleCnt="4">
        <dgm:presLayoutVars>
          <dgm:bulletEnabled val="1"/>
        </dgm:presLayoutVars>
      </dgm:prSet>
      <dgm:spPr/>
    </dgm:pt>
    <dgm:pt modelId="{AE3AD34B-F458-42F7-AB99-C715D4116BEC}" type="pres">
      <dgm:prSet presAssocID="{96701C23-5629-4FE5-8CA8-9760928BB567}" presName="sibTrans" presStyleLbl="sibTrans2D1" presStyleIdx="0" presStyleCnt="3"/>
      <dgm:spPr/>
    </dgm:pt>
    <dgm:pt modelId="{6499ECA5-0CDA-4176-8590-72604D45DCD5}" type="pres">
      <dgm:prSet presAssocID="{96701C23-5629-4FE5-8CA8-9760928BB567}" presName="connectorText" presStyleLbl="sibTrans2D1" presStyleIdx="0" presStyleCnt="3"/>
      <dgm:spPr/>
    </dgm:pt>
    <dgm:pt modelId="{1925C973-5BFC-4747-ABB8-0D8EA3A8A45C}" type="pres">
      <dgm:prSet presAssocID="{BD39997A-23C5-49A5-9A4A-38A8CA450668}" presName="node" presStyleLbl="node1" presStyleIdx="1" presStyleCnt="4">
        <dgm:presLayoutVars>
          <dgm:bulletEnabled val="1"/>
        </dgm:presLayoutVars>
      </dgm:prSet>
      <dgm:spPr/>
    </dgm:pt>
    <dgm:pt modelId="{E0F0DA74-F24A-4F9C-A29C-C9416B589B81}" type="pres">
      <dgm:prSet presAssocID="{8BF39F50-77B4-46EA-A1D5-F7F8CC84308C}" presName="sibTrans" presStyleLbl="sibTrans2D1" presStyleIdx="1" presStyleCnt="3"/>
      <dgm:spPr/>
    </dgm:pt>
    <dgm:pt modelId="{B9A0AB74-AADE-4E7D-838A-EBABC3051707}" type="pres">
      <dgm:prSet presAssocID="{8BF39F50-77B4-46EA-A1D5-F7F8CC84308C}" presName="connectorText" presStyleLbl="sibTrans2D1" presStyleIdx="1" presStyleCnt="3"/>
      <dgm:spPr/>
    </dgm:pt>
    <dgm:pt modelId="{934B3C04-0F50-4A64-9CA5-501EB5B98602}" type="pres">
      <dgm:prSet presAssocID="{7FFD0C73-2819-40D9-A875-76F058DFB199}" presName="node" presStyleLbl="node1" presStyleIdx="2" presStyleCnt="4">
        <dgm:presLayoutVars>
          <dgm:bulletEnabled val="1"/>
        </dgm:presLayoutVars>
      </dgm:prSet>
      <dgm:spPr/>
    </dgm:pt>
    <dgm:pt modelId="{C311D580-28A2-48FC-BCCA-832D2C4E5E62}" type="pres">
      <dgm:prSet presAssocID="{C739FBA4-0791-4775-B5B7-FDFEBC301C61}" presName="sibTrans" presStyleLbl="sibTrans2D1" presStyleIdx="2" presStyleCnt="3"/>
      <dgm:spPr/>
    </dgm:pt>
    <dgm:pt modelId="{BAFFB074-03FC-46D7-BA50-6EA8EE1A8BF2}" type="pres">
      <dgm:prSet presAssocID="{C739FBA4-0791-4775-B5B7-FDFEBC301C61}" presName="connectorText" presStyleLbl="sibTrans2D1" presStyleIdx="2" presStyleCnt="3"/>
      <dgm:spPr/>
    </dgm:pt>
    <dgm:pt modelId="{5A47F40C-4AE2-483E-B9EC-4CE8CF4644F2}" type="pres">
      <dgm:prSet presAssocID="{A5D7DFA9-D90A-4150-A0D5-96FC81605C79}" presName="node" presStyleLbl="node1" presStyleIdx="3" presStyleCnt="4">
        <dgm:presLayoutVars>
          <dgm:bulletEnabled val="1"/>
        </dgm:presLayoutVars>
      </dgm:prSet>
      <dgm:spPr/>
    </dgm:pt>
  </dgm:ptLst>
  <dgm:cxnLst>
    <dgm:cxn modelId="{CE7F8000-4B1E-4F7B-B8A2-B483D626F343}" type="presOf" srcId="{C739FBA4-0791-4775-B5B7-FDFEBC301C61}" destId="{C311D580-28A2-48FC-BCCA-832D2C4E5E62}" srcOrd="0" destOrd="0" presId="urn:microsoft.com/office/officeart/2005/8/layout/process1"/>
    <dgm:cxn modelId="{EF44B107-875A-470F-8DD7-B64358DE6F56}" type="presOf" srcId="{63FA77A2-5E4F-44AB-8468-1C861591B8BA}" destId="{683919D4-0EA0-4D21-8F18-B87E199CA662}" srcOrd="0" destOrd="0" presId="urn:microsoft.com/office/officeart/2005/8/layout/process1"/>
    <dgm:cxn modelId="{4F846318-8188-4EE5-A524-312322AE36BF}" type="presOf" srcId="{C739FBA4-0791-4775-B5B7-FDFEBC301C61}" destId="{BAFFB074-03FC-46D7-BA50-6EA8EE1A8BF2}" srcOrd="1" destOrd="0" presId="urn:microsoft.com/office/officeart/2005/8/layout/process1"/>
    <dgm:cxn modelId="{831D942A-7666-4245-8DFF-B36559D6FDF7}" srcId="{90665902-0877-4CBF-B38E-4AADF7CBA672}" destId="{7FFD0C73-2819-40D9-A875-76F058DFB199}" srcOrd="2" destOrd="0" parTransId="{7C568C86-679F-435B-ADF8-29A117DCE8A7}" sibTransId="{C739FBA4-0791-4775-B5B7-FDFEBC301C61}"/>
    <dgm:cxn modelId="{46FB9933-4C19-46AA-AD00-E0DF2C22AAD4}" type="presOf" srcId="{96701C23-5629-4FE5-8CA8-9760928BB567}" destId="{6499ECA5-0CDA-4176-8590-72604D45DCD5}" srcOrd="1" destOrd="0" presId="urn:microsoft.com/office/officeart/2005/8/layout/process1"/>
    <dgm:cxn modelId="{95DE1D36-EAF1-4295-A3A4-49329F267556}" type="presOf" srcId="{90665902-0877-4CBF-B38E-4AADF7CBA672}" destId="{28912758-A827-40A7-B73D-ABA3C5BE667D}" srcOrd="0" destOrd="0" presId="urn:microsoft.com/office/officeart/2005/8/layout/process1"/>
    <dgm:cxn modelId="{AB0F573B-B1BB-40CA-BEA3-19DE357E2CEA}" srcId="{90665902-0877-4CBF-B38E-4AADF7CBA672}" destId="{A5D7DFA9-D90A-4150-A0D5-96FC81605C79}" srcOrd="3" destOrd="0" parTransId="{D561D332-5325-425A-BDB7-A7DB9AC7CA28}" sibTransId="{E9D7FB58-582F-45CF-A9D9-C90B7DD12221}"/>
    <dgm:cxn modelId="{42257D60-AF56-43EE-80D8-ACA4CF946428}" type="presOf" srcId="{96701C23-5629-4FE5-8CA8-9760928BB567}" destId="{AE3AD34B-F458-42F7-AB99-C715D4116BEC}" srcOrd="0" destOrd="0" presId="urn:microsoft.com/office/officeart/2005/8/layout/process1"/>
    <dgm:cxn modelId="{F190424A-4560-4091-B642-CEC6185954CC}" type="presOf" srcId="{BD39997A-23C5-49A5-9A4A-38A8CA450668}" destId="{1925C973-5BFC-4747-ABB8-0D8EA3A8A45C}" srcOrd="0" destOrd="0" presId="urn:microsoft.com/office/officeart/2005/8/layout/process1"/>
    <dgm:cxn modelId="{22C89854-AF52-4097-8BB7-82BFEB17059B}" srcId="{90665902-0877-4CBF-B38E-4AADF7CBA672}" destId="{63FA77A2-5E4F-44AB-8468-1C861591B8BA}" srcOrd="0" destOrd="0" parTransId="{ADEEEBD1-61EE-48D7-B87C-0669A9CC9687}" sibTransId="{96701C23-5629-4FE5-8CA8-9760928BB567}"/>
    <dgm:cxn modelId="{2BF11779-72F0-4C29-9AE2-7E28BE89B96C}" type="presOf" srcId="{8BF39F50-77B4-46EA-A1D5-F7F8CC84308C}" destId="{E0F0DA74-F24A-4F9C-A29C-C9416B589B81}" srcOrd="0" destOrd="0" presId="urn:microsoft.com/office/officeart/2005/8/layout/process1"/>
    <dgm:cxn modelId="{9411937C-664B-4C86-A3D2-B1283B93FCCA}" type="presOf" srcId="{7FFD0C73-2819-40D9-A875-76F058DFB199}" destId="{934B3C04-0F50-4A64-9CA5-501EB5B98602}" srcOrd="0" destOrd="0" presId="urn:microsoft.com/office/officeart/2005/8/layout/process1"/>
    <dgm:cxn modelId="{2C58868A-6DC7-4063-A6D8-E69CE19FA224}" srcId="{90665902-0877-4CBF-B38E-4AADF7CBA672}" destId="{BD39997A-23C5-49A5-9A4A-38A8CA450668}" srcOrd="1" destOrd="0" parTransId="{A241FB69-4A4A-4964-A567-BCF90F686CCA}" sibTransId="{8BF39F50-77B4-46EA-A1D5-F7F8CC84308C}"/>
    <dgm:cxn modelId="{86B96A91-0D76-4D2D-9BAF-E4299B3626C3}" type="presOf" srcId="{8BF39F50-77B4-46EA-A1D5-F7F8CC84308C}" destId="{B9A0AB74-AADE-4E7D-838A-EBABC3051707}" srcOrd="1" destOrd="0" presId="urn:microsoft.com/office/officeart/2005/8/layout/process1"/>
    <dgm:cxn modelId="{EB501ACE-664C-4DAA-A3D4-A8A29DAE75AE}" type="presOf" srcId="{A5D7DFA9-D90A-4150-A0D5-96FC81605C79}" destId="{5A47F40C-4AE2-483E-B9EC-4CE8CF4644F2}" srcOrd="0" destOrd="0" presId="urn:microsoft.com/office/officeart/2005/8/layout/process1"/>
    <dgm:cxn modelId="{7E676C7B-A07A-443E-B87D-94CAC5D217E3}" type="presParOf" srcId="{28912758-A827-40A7-B73D-ABA3C5BE667D}" destId="{683919D4-0EA0-4D21-8F18-B87E199CA662}" srcOrd="0" destOrd="0" presId="urn:microsoft.com/office/officeart/2005/8/layout/process1"/>
    <dgm:cxn modelId="{C434C58C-B634-4A58-9FFF-8FC45C9AB7F4}" type="presParOf" srcId="{28912758-A827-40A7-B73D-ABA3C5BE667D}" destId="{AE3AD34B-F458-42F7-AB99-C715D4116BEC}" srcOrd="1" destOrd="0" presId="urn:microsoft.com/office/officeart/2005/8/layout/process1"/>
    <dgm:cxn modelId="{9182F246-0B90-4240-BD43-8DDA6583F230}" type="presParOf" srcId="{AE3AD34B-F458-42F7-AB99-C715D4116BEC}" destId="{6499ECA5-0CDA-4176-8590-72604D45DCD5}" srcOrd="0" destOrd="0" presId="urn:microsoft.com/office/officeart/2005/8/layout/process1"/>
    <dgm:cxn modelId="{C0ACE84A-21DD-484D-8BB9-3113683236D2}" type="presParOf" srcId="{28912758-A827-40A7-B73D-ABA3C5BE667D}" destId="{1925C973-5BFC-4747-ABB8-0D8EA3A8A45C}" srcOrd="2" destOrd="0" presId="urn:microsoft.com/office/officeart/2005/8/layout/process1"/>
    <dgm:cxn modelId="{A5312295-D130-4DE2-81E5-C59939B82896}" type="presParOf" srcId="{28912758-A827-40A7-B73D-ABA3C5BE667D}" destId="{E0F0DA74-F24A-4F9C-A29C-C9416B589B81}" srcOrd="3" destOrd="0" presId="urn:microsoft.com/office/officeart/2005/8/layout/process1"/>
    <dgm:cxn modelId="{3BFC9FA8-2D34-4A9B-B66B-9B773CBE58D1}" type="presParOf" srcId="{E0F0DA74-F24A-4F9C-A29C-C9416B589B81}" destId="{B9A0AB74-AADE-4E7D-838A-EBABC3051707}" srcOrd="0" destOrd="0" presId="urn:microsoft.com/office/officeart/2005/8/layout/process1"/>
    <dgm:cxn modelId="{36252B89-43DE-4D1F-ABDD-220DD2AC1CC4}" type="presParOf" srcId="{28912758-A827-40A7-B73D-ABA3C5BE667D}" destId="{934B3C04-0F50-4A64-9CA5-501EB5B98602}" srcOrd="4" destOrd="0" presId="urn:microsoft.com/office/officeart/2005/8/layout/process1"/>
    <dgm:cxn modelId="{5CA75AA0-C31B-43B0-8665-C0592E19FD3A}" type="presParOf" srcId="{28912758-A827-40A7-B73D-ABA3C5BE667D}" destId="{C311D580-28A2-48FC-BCCA-832D2C4E5E62}" srcOrd="5" destOrd="0" presId="urn:microsoft.com/office/officeart/2005/8/layout/process1"/>
    <dgm:cxn modelId="{FE06C516-DC63-405C-8793-DE4F2EB537D4}" type="presParOf" srcId="{C311D580-28A2-48FC-BCCA-832D2C4E5E62}" destId="{BAFFB074-03FC-46D7-BA50-6EA8EE1A8BF2}" srcOrd="0" destOrd="0" presId="urn:microsoft.com/office/officeart/2005/8/layout/process1"/>
    <dgm:cxn modelId="{538CDCF8-6020-4F84-B97F-0B63A0B93E98}" type="presParOf" srcId="{28912758-A827-40A7-B73D-ABA3C5BE667D}" destId="{5A47F40C-4AE2-483E-B9EC-4CE8CF4644F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2" csCatId="mainScheme" phldr="1"/>
      <dgm:spPr/>
    </dgm:pt>
    <dgm:pt modelId="{677757C4-5D19-4D64-9A78-B92EEB49A8E5}">
      <dgm:prSet phldrT="[Text]" custT="1"/>
      <dgm:spPr/>
      <dgm:t>
        <a:bodyPr/>
        <a:lstStyle/>
        <a:p>
          <a:r>
            <a:rPr lang="en-US" sz="2800" dirty="0"/>
            <a:t>Data disaggregation</a:t>
          </a:r>
        </a:p>
      </dgm:t>
    </dgm:pt>
    <dgm:pt modelId="{4E83F5DE-404D-4216-8A99-CE0BF61219FC}" type="parTrans" cxnId="{12AB4149-E89E-4C63-BDA2-2455B3B5209D}">
      <dgm:prSet/>
      <dgm:spPr/>
      <dgm:t>
        <a:bodyPr/>
        <a:lstStyle/>
        <a:p>
          <a:endParaRPr lang="en-US" sz="2800"/>
        </a:p>
      </dgm:t>
    </dgm:pt>
    <dgm:pt modelId="{EEF3F63A-E302-4A14-B6BA-A68C17D39C88}" type="sibTrans" cxnId="{12AB4149-E89E-4C63-BDA2-2455B3B5209D}">
      <dgm:prSet custT="1"/>
      <dgm:spPr/>
      <dgm:t>
        <a:bodyPr/>
        <a:lstStyle/>
        <a:p>
          <a:endParaRPr lang="en-US" sz="2800"/>
        </a:p>
      </dgm:t>
    </dgm:pt>
    <dgm:pt modelId="{80FB1C91-CC94-4577-A699-AC2CB9574C0D}">
      <dgm:prSet phldrT="[Text]" custT="1"/>
      <dgm:spPr/>
      <dgm:t>
        <a:bodyPr/>
        <a:lstStyle/>
        <a:p>
          <a:r>
            <a:rPr lang="en-US" sz="2800" dirty="0"/>
            <a:t>Rationale</a:t>
          </a:r>
        </a:p>
      </dgm:t>
    </dgm:pt>
    <dgm:pt modelId="{C9AA2E2B-2701-48EF-987B-ECFF0519E9C6}" type="parTrans" cxnId="{420DBBA7-5184-43E4-B6A9-8E50ED5EA3DD}">
      <dgm:prSet/>
      <dgm:spPr/>
      <dgm:t>
        <a:bodyPr/>
        <a:lstStyle/>
        <a:p>
          <a:endParaRPr lang="en-US" sz="2800"/>
        </a:p>
      </dgm:t>
    </dgm:pt>
    <dgm:pt modelId="{BBFEDBFD-7ADD-4608-90C6-CFFAE0F6F3CD}" type="sibTrans" cxnId="{420DBBA7-5184-43E4-B6A9-8E50ED5EA3DD}">
      <dgm:prSet custT="1"/>
      <dgm:spPr/>
      <dgm:t>
        <a:bodyPr/>
        <a:lstStyle/>
        <a:p>
          <a:endParaRPr lang="en-US" sz="2800"/>
        </a:p>
      </dgm:t>
    </dgm:pt>
    <dgm:pt modelId="{A150037E-F089-4233-9ADD-2D838FCE2687}">
      <dgm:prSet phldrT="[Text]" custT="1"/>
      <dgm:spPr/>
      <dgm:t>
        <a:bodyPr/>
        <a:lstStyle/>
        <a:p>
          <a:r>
            <a:rPr lang="en-US" sz="2800" dirty="0"/>
            <a:t>Example of research question</a:t>
          </a:r>
        </a:p>
      </dgm:t>
    </dgm:pt>
    <dgm:pt modelId="{3084B22D-5546-4C57-B87F-C29BB2E40DC2}" type="parTrans" cxnId="{4119186F-5FB1-421D-B322-9A5DDA43C011}">
      <dgm:prSet/>
      <dgm:spPr/>
      <dgm:t>
        <a:bodyPr/>
        <a:lstStyle/>
        <a:p>
          <a:endParaRPr lang="en-US" sz="2800"/>
        </a:p>
      </dgm:t>
    </dgm:pt>
    <dgm:pt modelId="{45C1F287-C3F3-47D2-A6FF-8525E03B217A}" type="sibTrans" cxnId="{4119186F-5FB1-421D-B322-9A5DDA43C011}">
      <dgm:prSet/>
      <dgm:spPr/>
      <dgm:t>
        <a:bodyPr/>
        <a:lstStyle/>
        <a:p>
          <a:endParaRPr lang="en-US" sz="2800"/>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FFC000"/>
        </a:solidFill>
      </dgm:spPr>
      <dgm:t>
        <a:bodyPr/>
        <a:lstStyle/>
        <a:p>
          <a:r>
            <a:rPr lang="en-US" sz="2400" dirty="0">
              <a:solidFill>
                <a:srgbClr val="000000"/>
              </a:solidFill>
            </a:rPr>
            <a:t>Disaggregation by sex</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FFC000"/>
        </a:solidFill>
      </dgm:spPr>
      <dgm:t>
        <a:bodyPr/>
        <a:lstStyle/>
        <a:p>
          <a:endParaRPr lang="en-US" sz="2400">
            <a:solidFill>
              <a:schemeClr val="bg1">
                <a:lumMod val="10000"/>
              </a:schemeClr>
            </a:solidFill>
          </a:endParaRPr>
        </a:p>
      </dgm:t>
    </dgm:pt>
    <dgm:pt modelId="{80FB1C91-CC94-4577-A699-AC2CB9574C0D}">
      <dgm:prSet phldrT="[Text]" custT="1"/>
      <dgm:spPr>
        <a:solidFill>
          <a:srgbClr val="FFC000"/>
        </a:solidFill>
      </dgm:spPr>
      <dgm:t>
        <a:bodyPr/>
        <a:lstStyle/>
        <a:p>
          <a:r>
            <a:rPr lang="en-US" sz="2400" dirty="0">
              <a:solidFill>
                <a:schemeClr val="bg1">
                  <a:lumMod val="10000"/>
                </a:schemeClr>
              </a:solidFill>
            </a:rPr>
            <a:t>To identify whether undernourishment rates vary between women and men</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FFC000"/>
        </a:solidFill>
      </dgm:spPr>
      <dgm:t>
        <a:bodyPr/>
        <a:lstStyle/>
        <a:p>
          <a:endParaRPr lang="en-US" sz="2400">
            <a:solidFill>
              <a:schemeClr val="bg1">
                <a:lumMod val="10000"/>
              </a:schemeClr>
            </a:solidFill>
          </a:endParaRPr>
        </a:p>
      </dgm:t>
    </dgm:pt>
    <dgm:pt modelId="{A150037E-F089-4233-9ADD-2D838FCE2687}">
      <dgm:prSet phldrT="[Text]" custT="1"/>
      <dgm:spPr>
        <a:solidFill>
          <a:srgbClr val="FFC000"/>
        </a:solidFill>
      </dgm:spPr>
      <dgm:t>
        <a:bodyPr/>
        <a:lstStyle/>
        <a:p>
          <a:r>
            <a:rPr lang="en-US" sz="2400" dirty="0">
              <a:solidFill>
                <a:schemeClr val="bg1">
                  <a:lumMod val="10000"/>
                </a:schemeClr>
              </a:solidFill>
            </a:rPr>
            <a:t>Are women in Nepal more likely to be underweight than men?</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92D050"/>
        </a:solidFill>
      </dgm:spPr>
      <dgm:t>
        <a:bodyPr/>
        <a:lstStyle/>
        <a:p>
          <a:r>
            <a:rPr lang="en-US" sz="2400" dirty="0">
              <a:solidFill>
                <a:schemeClr val="bg1">
                  <a:lumMod val="10000"/>
                </a:schemeClr>
              </a:solidFill>
            </a:rPr>
            <a:t>Disaggregation by </a:t>
          </a:r>
          <a:r>
            <a:rPr lang="en-US" sz="2400" dirty="0">
              <a:solidFill>
                <a:srgbClr val="000000"/>
              </a:solidFill>
            </a:rPr>
            <a:t>location</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92D050"/>
        </a:solidFill>
      </dgm:spPr>
      <dgm:t>
        <a:bodyPr/>
        <a:lstStyle/>
        <a:p>
          <a:endParaRPr lang="en-US" sz="2400">
            <a:solidFill>
              <a:schemeClr val="bg1">
                <a:lumMod val="10000"/>
              </a:schemeClr>
            </a:solidFill>
          </a:endParaRPr>
        </a:p>
      </dgm:t>
    </dgm:pt>
    <dgm:pt modelId="{80FB1C91-CC94-4577-A699-AC2CB9574C0D}">
      <dgm:prSet phldrT="[Text]" custT="1"/>
      <dgm:spPr>
        <a:solidFill>
          <a:srgbClr val="92D050"/>
        </a:solidFill>
      </dgm:spPr>
      <dgm:t>
        <a:bodyPr/>
        <a:lstStyle/>
        <a:p>
          <a:r>
            <a:rPr lang="en-US" sz="2400" dirty="0">
              <a:solidFill>
                <a:schemeClr val="bg1">
                  <a:lumMod val="10000"/>
                </a:schemeClr>
              </a:solidFill>
            </a:rPr>
            <a:t>To identify how undernourishment rates vary between urban and rural populations</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92D050"/>
        </a:solidFill>
      </dgm:spPr>
      <dgm:t>
        <a:bodyPr/>
        <a:lstStyle/>
        <a:p>
          <a:endParaRPr lang="en-US" sz="2400">
            <a:solidFill>
              <a:schemeClr val="bg1">
                <a:lumMod val="10000"/>
              </a:schemeClr>
            </a:solidFill>
          </a:endParaRPr>
        </a:p>
      </dgm:t>
    </dgm:pt>
    <dgm:pt modelId="{A150037E-F089-4233-9ADD-2D838FCE2687}">
      <dgm:prSet phldrT="[Text]" custT="1"/>
      <dgm:spPr>
        <a:solidFill>
          <a:srgbClr val="92D050"/>
        </a:solidFill>
      </dgm:spPr>
      <dgm:t>
        <a:bodyPr/>
        <a:lstStyle/>
        <a:p>
          <a:r>
            <a:rPr lang="en-US" sz="2400" dirty="0">
              <a:solidFill>
                <a:schemeClr val="bg1">
                  <a:lumMod val="10000"/>
                </a:schemeClr>
              </a:solidFill>
            </a:rPr>
            <a:t>Are rural people more likely to be underweight than urban people in Nepal? </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custScaleX="104102">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custScaleX="108418">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custScaleX="106564">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00B0F0"/>
        </a:solidFill>
      </dgm:spPr>
      <dgm:t>
        <a:bodyPr/>
        <a:lstStyle/>
        <a:p>
          <a:r>
            <a:rPr lang="en-US" sz="2400" dirty="0">
              <a:solidFill>
                <a:srgbClr val="000000"/>
              </a:solidFill>
            </a:rPr>
            <a:t>Disaggregation by sex and location simultaneously</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00B0F0"/>
        </a:solidFill>
      </dgm:spPr>
      <dgm:t>
        <a:bodyPr/>
        <a:lstStyle/>
        <a:p>
          <a:endParaRPr lang="en-US" sz="2400">
            <a:solidFill>
              <a:schemeClr val="bg1">
                <a:lumMod val="10000"/>
              </a:schemeClr>
            </a:solidFill>
          </a:endParaRPr>
        </a:p>
      </dgm:t>
    </dgm:pt>
    <dgm:pt modelId="{80FB1C91-CC94-4577-A699-AC2CB9574C0D}">
      <dgm:prSet phldrT="[Text]" custT="1"/>
      <dgm:spPr>
        <a:solidFill>
          <a:srgbClr val="00B0F0"/>
        </a:solidFill>
      </dgm:spPr>
      <dgm:t>
        <a:bodyPr/>
        <a:lstStyle/>
        <a:p>
          <a:r>
            <a:rPr lang="en-US" sz="2400" dirty="0">
              <a:solidFill>
                <a:schemeClr val="bg1">
                  <a:lumMod val="10000"/>
                </a:schemeClr>
              </a:solidFill>
            </a:rPr>
            <a:t>To see the combined effect of discrimination based on sex and location of residence, regarding one’s likelihood to be underweight</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00B0F0"/>
        </a:solidFill>
      </dgm:spPr>
      <dgm:t>
        <a:bodyPr/>
        <a:lstStyle/>
        <a:p>
          <a:endParaRPr lang="en-US" sz="2400">
            <a:solidFill>
              <a:schemeClr val="bg1">
                <a:lumMod val="10000"/>
              </a:schemeClr>
            </a:solidFill>
          </a:endParaRPr>
        </a:p>
      </dgm:t>
    </dgm:pt>
    <dgm:pt modelId="{A150037E-F089-4233-9ADD-2D838FCE2687}">
      <dgm:prSet phldrT="[Text]" custT="1"/>
      <dgm:spPr>
        <a:solidFill>
          <a:srgbClr val="00B0F0"/>
        </a:solidFill>
      </dgm:spPr>
      <dgm:t>
        <a:bodyPr/>
        <a:lstStyle/>
        <a:p>
          <a:r>
            <a:rPr lang="en-US" sz="2400" dirty="0">
              <a:solidFill>
                <a:schemeClr val="bg1">
                  <a:lumMod val="10000"/>
                </a:schemeClr>
              </a:solidFill>
            </a:rPr>
            <a:t>Are rural women more likely to be underweight than urban women in Nepal? </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custLinFactNeighborX="-1301" custLinFactNeighborY="38721">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96ECA-9111-42A4-960A-11E358E0D67F}"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B94E1135-5AC3-4968-A782-D70B7F6143DF}">
      <dgm:prSet phldrT="[Text]" custT="1"/>
      <dgm:spPr>
        <a:ln>
          <a:solidFill>
            <a:srgbClr val="009CDB"/>
          </a:solidFill>
        </a:ln>
      </dgm:spPr>
      <dgm:t>
        <a:bodyPr/>
        <a:lstStyle/>
        <a:p>
          <a:r>
            <a:rPr lang="en-US" sz="3600" dirty="0">
              <a:latin typeface="+mn-lt"/>
              <a:ea typeface="Cambria" panose="02040503050406030204" pitchFamily="18" charset="0"/>
            </a:rPr>
            <a:t>Part 1: Computing the indicator of interest </a:t>
          </a:r>
        </a:p>
      </dgm:t>
    </dgm:pt>
    <dgm:pt modelId="{E89538D8-773F-41E5-A10F-6522E2E20853}" type="parTrans" cxnId="{39E980B2-D58B-4213-BA93-440E026EA450}">
      <dgm:prSet/>
      <dgm:spPr/>
      <dgm:t>
        <a:bodyPr/>
        <a:lstStyle/>
        <a:p>
          <a:endParaRPr lang="en-US" sz="3600">
            <a:latin typeface="+mn-lt"/>
            <a:ea typeface="Cambria" panose="02040503050406030204" pitchFamily="18" charset="0"/>
          </a:endParaRPr>
        </a:p>
      </dgm:t>
    </dgm:pt>
    <dgm:pt modelId="{64BBCE76-97FC-43B3-A3FC-6268F98AAF97}" type="sibTrans" cxnId="{39E980B2-D58B-4213-BA93-440E026EA450}">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604CD98D-B4F4-492C-9FEE-272976C567BD}">
      <dgm:prSet phldrT="[Text]" custT="1"/>
      <dgm:spPr>
        <a:solidFill>
          <a:schemeClr val="bg2">
            <a:lumMod val="90000"/>
          </a:schemeClr>
        </a:solidFill>
        <a:ln>
          <a:solidFill>
            <a:srgbClr val="009CDB"/>
          </a:solidFill>
        </a:ln>
      </dgm:spPr>
      <dgm:t>
        <a:bodyPr/>
        <a:lstStyle/>
        <a:p>
          <a:r>
            <a:rPr lang="en-US" sz="3600" dirty="0">
              <a:latin typeface="+mn-lt"/>
              <a:ea typeface="Cambria" panose="02040503050406030204" pitchFamily="18" charset="0"/>
            </a:rPr>
            <a:t>Part 2: Disaggregating the indicator by multiple socioeconomic factors relevant in the national context </a:t>
          </a:r>
        </a:p>
      </dgm:t>
    </dgm:pt>
    <dgm:pt modelId="{5F04FC61-EA63-4FDB-AB70-750D35C35749}" type="parTrans" cxnId="{C452D556-630B-490F-AF2D-9BCD44516CE8}">
      <dgm:prSet/>
      <dgm:spPr/>
      <dgm:t>
        <a:bodyPr/>
        <a:lstStyle/>
        <a:p>
          <a:endParaRPr lang="en-US" sz="3600">
            <a:latin typeface="+mn-lt"/>
            <a:ea typeface="Cambria" panose="02040503050406030204" pitchFamily="18" charset="0"/>
          </a:endParaRPr>
        </a:p>
      </dgm:t>
    </dgm:pt>
    <dgm:pt modelId="{41292DC2-A534-448F-85C7-F90C8B8B2A1A}" type="sibTrans" cxnId="{C452D556-630B-490F-AF2D-9BCD44516CE8}">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BA8EDB1C-1723-4158-B153-83B2256F7FE6}">
      <dgm:prSet phldrT="[Text]" custT="1"/>
      <dgm:spPr>
        <a:solidFill>
          <a:schemeClr val="bg2">
            <a:lumMod val="90000"/>
          </a:schemeClr>
        </a:solidFill>
        <a:ln>
          <a:solidFill>
            <a:srgbClr val="009CDB"/>
          </a:solidFill>
        </a:ln>
      </dgm:spPr>
      <dgm:t>
        <a:bodyPr/>
        <a:lstStyle/>
        <a:p>
          <a:r>
            <a:rPr lang="en-US" sz="3600" dirty="0">
              <a:latin typeface="+mn-lt"/>
              <a:ea typeface="Cambria" panose="02040503050406030204" pitchFamily="18" charset="0"/>
            </a:rPr>
            <a:t>Part 3: Comparing groups lagging behind across multiple indicators </a:t>
          </a:r>
        </a:p>
      </dgm:t>
    </dgm:pt>
    <dgm:pt modelId="{58370BE8-92B7-429D-8999-31DED041E56F}" type="parTrans" cxnId="{456094BC-DB10-437E-8695-434C2A491112}">
      <dgm:prSet/>
      <dgm:spPr/>
      <dgm:t>
        <a:bodyPr/>
        <a:lstStyle/>
        <a:p>
          <a:endParaRPr lang="en-US" sz="3600">
            <a:latin typeface="+mn-lt"/>
            <a:ea typeface="Cambria" panose="02040503050406030204" pitchFamily="18" charset="0"/>
          </a:endParaRPr>
        </a:p>
      </dgm:t>
    </dgm:pt>
    <dgm:pt modelId="{B882CC75-D68E-4003-932A-59D60E53924C}" type="sibTrans" cxnId="{456094BC-DB10-437E-8695-434C2A491112}">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E7E1F541-1CF5-4111-AAD7-41D240D0D60C}">
      <dgm:prSet phldrT="[Text]" custT="1"/>
      <dgm:spPr>
        <a:solidFill>
          <a:schemeClr val="bg2">
            <a:lumMod val="50000"/>
          </a:schemeClr>
        </a:solidFill>
        <a:ln>
          <a:solidFill>
            <a:srgbClr val="009CDB"/>
          </a:solidFill>
        </a:ln>
      </dgm:spPr>
      <dgm:t>
        <a:bodyPr/>
        <a:lstStyle/>
        <a:p>
          <a:r>
            <a:rPr lang="en-US" sz="3600" dirty="0">
              <a:latin typeface="+mn-lt"/>
              <a:ea typeface="Cambria" panose="02040503050406030204" pitchFamily="18" charset="0"/>
            </a:rPr>
            <a:t>Part 4: Identifying the total population who lags behind consistently across multiple indicators </a:t>
          </a:r>
        </a:p>
      </dgm:t>
    </dgm:pt>
    <dgm:pt modelId="{E40A522C-D551-4BF2-8A3A-203924F282D5}" type="parTrans" cxnId="{1F22C57C-22FF-4A62-B379-CF47FF96E3FF}">
      <dgm:prSet/>
      <dgm:spPr/>
      <dgm:t>
        <a:bodyPr/>
        <a:lstStyle/>
        <a:p>
          <a:endParaRPr lang="en-US" sz="3600">
            <a:latin typeface="+mn-lt"/>
            <a:ea typeface="Cambria" panose="02040503050406030204" pitchFamily="18" charset="0"/>
          </a:endParaRPr>
        </a:p>
      </dgm:t>
    </dgm:pt>
    <dgm:pt modelId="{F414C076-6C8F-4509-A600-8CC29E72F379}" type="sibTrans" cxnId="{1F22C57C-22FF-4A62-B379-CF47FF96E3FF}">
      <dgm:prSet/>
      <dgm:spPr/>
      <dgm:t>
        <a:bodyPr/>
        <a:lstStyle/>
        <a:p>
          <a:endParaRPr lang="en-US" sz="3600">
            <a:latin typeface="+mn-lt"/>
            <a:ea typeface="Cambria" panose="02040503050406030204" pitchFamily="18" charset="0"/>
          </a:endParaRPr>
        </a:p>
      </dgm:t>
    </dgm:pt>
    <dgm:pt modelId="{D7070CE9-C53B-45CF-8E11-7753446EA73C}" type="pres">
      <dgm:prSet presAssocID="{6C896ECA-9111-42A4-960A-11E358E0D67F}" presName="outerComposite" presStyleCnt="0">
        <dgm:presLayoutVars>
          <dgm:chMax val="5"/>
          <dgm:dir/>
          <dgm:resizeHandles val="exact"/>
        </dgm:presLayoutVars>
      </dgm:prSet>
      <dgm:spPr/>
    </dgm:pt>
    <dgm:pt modelId="{F74E95A5-7E7F-483A-8D08-8B01D5F943DD}" type="pres">
      <dgm:prSet presAssocID="{6C896ECA-9111-42A4-960A-11E358E0D67F}" presName="dummyMaxCanvas" presStyleCnt="0">
        <dgm:presLayoutVars/>
      </dgm:prSet>
      <dgm:spPr/>
    </dgm:pt>
    <dgm:pt modelId="{246B082F-6B5E-4020-8726-A86BE1D1B241}" type="pres">
      <dgm:prSet presAssocID="{6C896ECA-9111-42A4-960A-11E358E0D67F}" presName="FourNodes_1" presStyleLbl="node1" presStyleIdx="0" presStyleCnt="4">
        <dgm:presLayoutVars>
          <dgm:bulletEnabled val="1"/>
        </dgm:presLayoutVars>
      </dgm:prSet>
      <dgm:spPr/>
    </dgm:pt>
    <dgm:pt modelId="{90FF9EA2-6CAD-4234-B7BB-C891CC928EFD}" type="pres">
      <dgm:prSet presAssocID="{6C896ECA-9111-42A4-960A-11E358E0D67F}" presName="FourNodes_2" presStyleLbl="node1" presStyleIdx="1" presStyleCnt="4">
        <dgm:presLayoutVars>
          <dgm:bulletEnabled val="1"/>
        </dgm:presLayoutVars>
      </dgm:prSet>
      <dgm:spPr/>
    </dgm:pt>
    <dgm:pt modelId="{DF037BCA-ACDD-440B-ADD3-7BBC36C9FF66}" type="pres">
      <dgm:prSet presAssocID="{6C896ECA-9111-42A4-960A-11E358E0D67F}" presName="FourNodes_3" presStyleLbl="node1" presStyleIdx="2" presStyleCnt="4">
        <dgm:presLayoutVars>
          <dgm:bulletEnabled val="1"/>
        </dgm:presLayoutVars>
      </dgm:prSet>
      <dgm:spPr/>
    </dgm:pt>
    <dgm:pt modelId="{24C5295B-67EE-4AB8-98A1-BD5AEA55E664}" type="pres">
      <dgm:prSet presAssocID="{6C896ECA-9111-42A4-960A-11E358E0D67F}" presName="FourNodes_4" presStyleLbl="node1" presStyleIdx="3" presStyleCnt="4">
        <dgm:presLayoutVars>
          <dgm:bulletEnabled val="1"/>
        </dgm:presLayoutVars>
      </dgm:prSet>
      <dgm:spPr/>
    </dgm:pt>
    <dgm:pt modelId="{409B998A-00BE-49A5-B3E1-AB70E759FFB8}" type="pres">
      <dgm:prSet presAssocID="{6C896ECA-9111-42A4-960A-11E358E0D67F}" presName="FourConn_1-2" presStyleLbl="fgAccFollowNode1" presStyleIdx="0" presStyleCnt="3">
        <dgm:presLayoutVars>
          <dgm:bulletEnabled val="1"/>
        </dgm:presLayoutVars>
      </dgm:prSet>
      <dgm:spPr/>
    </dgm:pt>
    <dgm:pt modelId="{0E2CA40E-FBD9-429D-BBE0-54E28D9453CA}" type="pres">
      <dgm:prSet presAssocID="{6C896ECA-9111-42A4-960A-11E358E0D67F}" presName="FourConn_2-3" presStyleLbl="fgAccFollowNode1" presStyleIdx="1" presStyleCnt="3">
        <dgm:presLayoutVars>
          <dgm:bulletEnabled val="1"/>
        </dgm:presLayoutVars>
      </dgm:prSet>
      <dgm:spPr/>
    </dgm:pt>
    <dgm:pt modelId="{C5FDA00E-23F8-416B-A5FC-AAA8C52C977E}" type="pres">
      <dgm:prSet presAssocID="{6C896ECA-9111-42A4-960A-11E358E0D67F}" presName="FourConn_3-4" presStyleLbl="fgAccFollowNode1" presStyleIdx="2" presStyleCnt="3">
        <dgm:presLayoutVars>
          <dgm:bulletEnabled val="1"/>
        </dgm:presLayoutVars>
      </dgm:prSet>
      <dgm:spPr/>
    </dgm:pt>
    <dgm:pt modelId="{57375A27-D342-43BF-8FE0-2032D54175AB}" type="pres">
      <dgm:prSet presAssocID="{6C896ECA-9111-42A4-960A-11E358E0D67F}" presName="FourNodes_1_text" presStyleLbl="node1" presStyleIdx="3" presStyleCnt="4">
        <dgm:presLayoutVars>
          <dgm:bulletEnabled val="1"/>
        </dgm:presLayoutVars>
      </dgm:prSet>
      <dgm:spPr/>
    </dgm:pt>
    <dgm:pt modelId="{4C57FE09-3A4B-46CC-B9C1-A403DFEF06A6}" type="pres">
      <dgm:prSet presAssocID="{6C896ECA-9111-42A4-960A-11E358E0D67F}" presName="FourNodes_2_text" presStyleLbl="node1" presStyleIdx="3" presStyleCnt="4">
        <dgm:presLayoutVars>
          <dgm:bulletEnabled val="1"/>
        </dgm:presLayoutVars>
      </dgm:prSet>
      <dgm:spPr/>
    </dgm:pt>
    <dgm:pt modelId="{710C2DD4-5AD6-4515-B171-8CA44F713801}" type="pres">
      <dgm:prSet presAssocID="{6C896ECA-9111-42A4-960A-11E358E0D67F}" presName="FourNodes_3_text" presStyleLbl="node1" presStyleIdx="3" presStyleCnt="4">
        <dgm:presLayoutVars>
          <dgm:bulletEnabled val="1"/>
        </dgm:presLayoutVars>
      </dgm:prSet>
      <dgm:spPr/>
    </dgm:pt>
    <dgm:pt modelId="{F2D56CD4-44AF-4DE3-95FE-F2D65F3FC46C}" type="pres">
      <dgm:prSet presAssocID="{6C896ECA-9111-42A4-960A-11E358E0D67F}" presName="FourNodes_4_text" presStyleLbl="node1" presStyleIdx="3" presStyleCnt="4">
        <dgm:presLayoutVars>
          <dgm:bulletEnabled val="1"/>
        </dgm:presLayoutVars>
      </dgm:prSet>
      <dgm:spPr/>
    </dgm:pt>
  </dgm:ptLst>
  <dgm:cxnLst>
    <dgm:cxn modelId="{5F4CE608-7E30-45B7-A312-0058AADA5EC7}" type="presOf" srcId="{B882CC75-D68E-4003-932A-59D60E53924C}" destId="{C5FDA00E-23F8-416B-A5FC-AAA8C52C977E}" srcOrd="0" destOrd="0" presId="urn:microsoft.com/office/officeart/2005/8/layout/vProcess5"/>
    <dgm:cxn modelId="{E0F24623-0756-4FD1-95DD-4EC05D8E25C0}" type="presOf" srcId="{BA8EDB1C-1723-4158-B153-83B2256F7FE6}" destId="{710C2DD4-5AD6-4515-B171-8CA44F713801}" srcOrd="1" destOrd="0" presId="urn:microsoft.com/office/officeart/2005/8/layout/vProcess5"/>
    <dgm:cxn modelId="{AC7DFC34-21F6-4DF3-BBA3-F00D0C866466}" type="presOf" srcId="{604CD98D-B4F4-492C-9FEE-272976C567BD}" destId="{4C57FE09-3A4B-46CC-B9C1-A403DFEF06A6}" srcOrd="1" destOrd="0" presId="urn:microsoft.com/office/officeart/2005/8/layout/vProcess5"/>
    <dgm:cxn modelId="{43358F6F-D262-4C82-B12C-D59505817522}" type="presOf" srcId="{E7E1F541-1CF5-4111-AAD7-41D240D0D60C}" destId="{24C5295B-67EE-4AB8-98A1-BD5AEA55E664}" srcOrd="0" destOrd="0" presId="urn:microsoft.com/office/officeart/2005/8/layout/vProcess5"/>
    <dgm:cxn modelId="{72AF6155-39D1-4DF0-9130-F257669A9D3D}" type="presOf" srcId="{64BBCE76-97FC-43B3-A3FC-6268F98AAF97}" destId="{409B998A-00BE-49A5-B3E1-AB70E759FFB8}" srcOrd="0" destOrd="0" presId="urn:microsoft.com/office/officeart/2005/8/layout/vProcess5"/>
    <dgm:cxn modelId="{C452D556-630B-490F-AF2D-9BCD44516CE8}" srcId="{6C896ECA-9111-42A4-960A-11E358E0D67F}" destId="{604CD98D-B4F4-492C-9FEE-272976C567BD}" srcOrd="1" destOrd="0" parTransId="{5F04FC61-EA63-4FDB-AB70-750D35C35749}" sibTransId="{41292DC2-A534-448F-85C7-F90C8B8B2A1A}"/>
    <dgm:cxn modelId="{1F22C57C-22FF-4A62-B379-CF47FF96E3FF}" srcId="{6C896ECA-9111-42A4-960A-11E358E0D67F}" destId="{E7E1F541-1CF5-4111-AAD7-41D240D0D60C}" srcOrd="3" destOrd="0" parTransId="{E40A522C-D551-4BF2-8A3A-203924F282D5}" sibTransId="{F414C076-6C8F-4509-A600-8CC29E72F379}"/>
    <dgm:cxn modelId="{9A774F8C-6508-4FA6-914C-48438397EB1F}" type="presOf" srcId="{B94E1135-5AC3-4968-A782-D70B7F6143DF}" destId="{246B082F-6B5E-4020-8726-A86BE1D1B241}" srcOrd="0" destOrd="0" presId="urn:microsoft.com/office/officeart/2005/8/layout/vProcess5"/>
    <dgm:cxn modelId="{39E980B2-D58B-4213-BA93-440E026EA450}" srcId="{6C896ECA-9111-42A4-960A-11E358E0D67F}" destId="{B94E1135-5AC3-4968-A782-D70B7F6143DF}" srcOrd="0" destOrd="0" parTransId="{E89538D8-773F-41E5-A10F-6522E2E20853}" sibTransId="{64BBCE76-97FC-43B3-A3FC-6268F98AAF97}"/>
    <dgm:cxn modelId="{8897D6B9-6DE5-4A1B-B8A8-ABCA2A911545}" type="presOf" srcId="{6C896ECA-9111-42A4-960A-11E358E0D67F}" destId="{D7070CE9-C53B-45CF-8E11-7753446EA73C}" srcOrd="0" destOrd="0" presId="urn:microsoft.com/office/officeart/2005/8/layout/vProcess5"/>
    <dgm:cxn modelId="{456094BC-DB10-437E-8695-434C2A491112}" srcId="{6C896ECA-9111-42A4-960A-11E358E0D67F}" destId="{BA8EDB1C-1723-4158-B153-83B2256F7FE6}" srcOrd="2" destOrd="0" parTransId="{58370BE8-92B7-429D-8999-31DED041E56F}" sibTransId="{B882CC75-D68E-4003-932A-59D60E53924C}"/>
    <dgm:cxn modelId="{50ADB7BC-90B1-4F91-8500-599BD1DA36E1}" type="presOf" srcId="{E7E1F541-1CF5-4111-AAD7-41D240D0D60C}" destId="{F2D56CD4-44AF-4DE3-95FE-F2D65F3FC46C}" srcOrd="1" destOrd="0" presId="urn:microsoft.com/office/officeart/2005/8/layout/vProcess5"/>
    <dgm:cxn modelId="{3CB66AC5-2AEE-43C3-8D7C-BEE18CEDB5A4}" type="presOf" srcId="{B94E1135-5AC3-4968-A782-D70B7F6143DF}" destId="{57375A27-D342-43BF-8FE0-2032D54175AB}" srcOrd="1" destOrd="0" presId="urn:microsoft.com/office/officeart/2005/8/layout/vProcess5"/>
    <dgm:cxn modelId="{74B36CCA-DED9-4647-9E49-1581516032CB}" type="presOf" srcId="{BA8EDB1C-1723-4158-B153-83B2256F7FE6}" destId="{DF037BCA-ACDD-440B-ADD3-7BBC36C9FF66}" srcOrd="0" destOrd="0" presId="urn:microsoft.com/office/officeart/2005/8/layout/vProcess5"/>
    <dgm:cxn modelId="{95B2E5E5-6295-47E4-A6AD-1F011B6B2EB0}" type="presOf" srcId="{604CD98D-B4F4-492C-9FEE-272976C567BD}" destId="{90FF9EA2-6CAD-4234-B7BB-C891CC928EFD}" srcOrd="0" destOrd="0" presId="urn:microsoft.com/office/officeart/2005/8/layout/vProcess5"/>
    <dgm:cxn modelId="{8CAD58F4-7508-477C-8C40-C5A31D9ABD10}" type="presOf" srcId="{41292DC2-A534-448F-85C7-F90C8B8B2A1A}" destId="{0E2CA40E-FBD9-429D-BBE0-54E28D9453CA}" srcOrd="0" destOrd="0" presId="urn:microsoft.com/office/officeart/2005/8/layout/vProcess5"/>
    <dgm:cxn modelId="{E4D608AB-5BBB-4D90-B060-269C9ADBC8E8}" type="presParOf" srcId="{D7070CE9-C53B-45CF-8E11-7753446EA73C}" destId="{F74E95A5-7E7F-483A-8D08-8B01D5F943DD}" srcOrd="0" destOrd="0" presId="urn:microsoft.com/office/officeart/2005/8/layout/vProcess5"/>
    <dgm:cxn modelId="{8094D0C7-53A2-4CE1-9B75-486C86355CC3}" type="presParOf" srcId="{D7070CE9-C53B-45CF-8E11-7753446EA73C}" destId="{246B082F-6B5E-4020-8726-A86BE1D1B241}" srcOrd="1" destOrd="0" presId="urn:microsoft.com/office/officeart/2005/8/layout/vProcess5"/>
    <dgm:cxn modelId="{DA3C021D-BAA0-4F20-87DE-FA826F24A9E7}" type="presParOf" srcId="{D7070CE9-C53B-45CF-8E11-7753446EA73C}" destId="{90FF9EA2-6CAD-4234-B7BB-C891CC928EFD}" srcOrd="2" destOrd="0" presId="urn:microsoft.com/office/officeart/2005/8/layout/vProcess5"/>
    <dgm:cxn modelId="{9EBCCD52-6567-4678-A09B-0EE0787CC7C8}" type="presParOf" srcId="{D7070CE9-C53B-45CF-8E11-7753446EA73C}" destId="{DF037BCA-ACDD-440B-ADD3-7BBC36C9FF66}" srcOrd="3" destOrd="0" presId="urn:microsoft.com/office/officeart/2005/8/layout/vProcess5"/>
    <dgm:cxn modelId="{F1F7372A-4E43-4E05-8F48-E36BE680A89B}" type="presParOf" srcId="{D7070CE9-C53B-45CF-8E11-7753446EA73C}" destId="{24C5295B-67EE-4AB8-98A1-BD5AEA55E664}" srcOrd="4" destOrd="0" presId="urn:microsoft.com/office/officeart/2005/8/layout/vProcess5"/>
    <dgm:cxn modelId="{E49C97F9-8488-43EB-BC86-00F59131C25D}" type="presParOf" srcId="{D7070CE9-C53B-45CF-8E11-7753446EA73C}" destId="{409B998A-00BE-49A5-B3E1-AB70E759FFB8}" srcOrd="5" destOrd="0" presId="urn:microsoft.com/office/officeart/2005/8/layout/vProcess5"/>
    <dgm:cxn modelId="{A0F10224-6691-42DD-8E0C-44304181A4BA}" type="presParOf" srcId="{D7070CE9-C53B-45CF-8E11-7753446EA73C}" destId="{0E2CA40E-FBD9-429D-BBE0-54E28D9453CA}" srcOrd="6" destOrd="0" presId="urn:microsoft.com/office/officeart/2005/8/layout/vProcess5"/>
    <dgm:cxn modelId="{9946E5EC-A77E-4D9A-B245-867C5AA4F7D7}" type="presParOf" srcId="{D7070CE9-C53B-45CF-8E11-7753446EA73C}" destId="{C5FDA00E-23F8-416B-A5FC-AAA8C52C977E}" srcOrd="7" destOrd="0" presId="urn:microsoft.com/office/officeart/2005/8/layout/vProcess5"/>
    <dgm:cxn modelId="{B7B26E53-AFC5-4B6F-A342-902D249B00DC}" type="presParOf" srcId="{D7070CE9-C53B-45CF-8E11-7753446EA73C}" destId="{57375A27-D342-43BF-8FE0-2032D54175AB}" srcOrd="8" destOrd="0" presId="urn:microsoft.com/office/officeart/2005/8/layout/vProcess5"/>
    <dgm:cxn modelId="{CBDF6156-7511-4A5C-A6CD-3CB036536832}" type="presParOf" srcId="{D7070CE9-C53B-45CF-8E11-7753446EA73C}" destId="{4C57FE09-3A4B-46CC-B9C1-A403DFEF06A6}" srcOrd="9" destOrd="0" presId="urn:microsoft.com/office/officeart/2005/8/layout/vProcess5"/>
    <dgm:cxn modelId="{B1556CAF-F9ED-4380-A4B5-0738E1F9E0FC}" type="presParOf" srcId="{D7070CE9-C53B-45CF-8E11-7753446EA73C}" destId="{710C2DD4-5AD6-4515-B171-8CA44F713801}" srcOrd="10" destOrd="0" presId="urn:microsoft.com/office/officeart/2005/8/layout/vProcess5"/>
    <dgm:cxn modelId="{56417D0B-25FC-496C-92EF-5439C9627B60}" type="presParOf" srcId="{D7070CE9-C53B-45CF-8E11-7753446EA73C}" destId="{F2D56CD4-44AF-4DE3-95FE-F2D65F3FC46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C8B1D5-3961-4143-A8CA-DBC9800D95B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N"/>
        </a:p>
      </dgm:t>
    </dgm:pt>
    <dgm:pt modelId="{021DD3FD-7845-4825-9E80-C36E03E2DA8C}">
      <dgm:prSet phldrT="[Text]" custT="1"/>
      <dgm:spPr/>
      <dgm:t>
        <a:bodyPr lIns="0"/>
        <a:lstStyle/>
        <a:p>
          <a:r>
            <a:rPr lang="en-IN" sz="3200" dirty="0"/>
            <a:t>Consider the entire sample of women in the IR file </a:t>
          </a:r>
        </a:p>
      </dgm:t>
    </dgm:pt>
    <dgm:pt modelId="{EF23DE98-E428-4B7A-B948-3D2919C4FA48}" type="parTrans" cxnId="{0D664FD5-06EA-4150-B4B4-89B6C57ECCF7}">
      <dgm:prSet/>
      <dgm:spPr/>
      <dgm:t>
        <a:bodyPr/>
        <a:lstStyle/>
        <a:p>
          <a:endParaRPr lang="en-IN" sz="3200"/>
        </a:p>
      </dgm:t>
    </dgm:pt>
    <dgm:pt modelId="{D77942C8-B2A4-4CC9-B34E-3DD2AD4342CC}" type="sibTrans" cxnId="{0D664FD5-06EA-4150-B4B4-89B6C57ECCF7}">
      <dgm:prSet custT="1"/>
      <dgm:spPr/>
      <dgm:t>
        <a:bodyPr/>
        <a:lstStyle/>
        <a:p>
          <a:endParaRPr lang="en-IN" sz="3200"/>
        </a:p>
      </dgm:t>
    </dgm:pt>
    <dgm:pt modelId="{2790CAC3-6012-4BE2-B0E0-D631FD47F0CD}">
      <dgm:prSet phldrT="[Text]" custT="1"/>
      <dgm:spPr/>
      <dgm:t>
        <a:bodyPr lIns="0"/>
        <a:lstStyle/>
        <a:p>
          <a:r>
            <a:rPr lang="en-IN" sz="3200" dirty="0"/>
            <a:t>Keep only women and girls aged 15</a:t>
          </a:r>
          <a:r>
            <a:rPr lang="en-US" sz="3200" baseline="0" dirty="0"/>
            <a:t>–</a:t>
          </a:r>
          <a:r>
            <a:rPr lang="en-IN" sz="3200" dirty="0"/>
            <a:t>49 years</a:t>
          </a:r>
        </a:p>
        <a:p>
          <a:r>
            <a:rPr lang="en-IN" sz="3200" dirty="0"/>
            <a:t>(use age variable v012)</a:t>
          </a:r>
        </a:p>
      </dgm:t>
    </dgm:pt>
    <dgm:pt modelId="{35FE16A6-160D-4A80-858A-82699BCEFB53}" type="parTrans" cxnId="{058ACA8F-39E1-4B2A-940C-06554B17F876}">
      <dgm:prSet/>
      <dgm:spPr/>
      <dgm:t>
        <a:bodyPr/>
        <a:lstStyle/>
        <a:p>
          <a:endParaRPr lang="en-IN" sz="3200"/>
        </a:p>
      </dgm:t>
    </dgm:pt>
    <dgm:pt modelId="{86BADBE4-0E4B-401E-808B-83D4B6ACF70F}" type="sibTrans" cxnId="{058ACA8F-39E1-4B2A-940C-06554B17F876}">
      <dgm:prSet custT="1"/>
      <dgm:spPr/>
      <dgm:t>
        <a:bodyPr/>
        <a:lstStyle/>
        <a:p>
          <a:endParaRPr lang="en-IN" sz="3200"/>
        </a:p>
      </dgm:t>
    </dgm:pt>
    <dgm:pt modelId="{E33E7D2B-18C7-4B41-8A58-6169AD832B0D}">
      <dgm:prSet phldrT="[Text]" custT="1"/>
      <dgm:spPr/>
      <dgm:t>
        <a:bodyPr lIns="0"/>
        <a:lstStyle/>
        <a:p>
          <a:r>
            <a:rPr lang="en-IN" sz="3200" dirty="0"/>
            <a:t>Remove currently pregnant women </a:t>
          </a:r>
        </a:p>
        <a:p>
          <a:r>
            <a:rPr lang="en-IN" sz="3200" dirty="0"/>
            <a:t>(use pregnancy status variable v213)</a:t>
          </a:r>
        </a:p>
      </dgm:t>
    </dgm:pt>
    <dgm:pt modelId="{772ECDBC-AEA3-4381-80FF-51009F0D1429}" type="parTrans" cxnId="{A1632A8A-5E38-4C60-8371-1890C2D49963}">
      <dgm:prSet/>
      <dgm:spPr/>
      <dgm:t>
        <a:bodyPr/>
        <a:lstStyle/>
        <a:p>
          <a:endParaRPr lang="en-IN" sz="3200"/>
        </a:p>
      </dgm:t>
    </dgm:pt>
    <dgm:pt modelId="{29DB2C6B-C560-47B5-837A-430432AB8546}" type="sibTrans" cxnId="{A1632A8A-5E38-4C60-8371-1890C2D49963}">
      <dgm:prSet custT="1"/>
      <dgm:spPr/>
      <dgm:t>
        <a:bodyPr/>
        <a:lstStyle/>
        <a:p>
          <a:endParaRPr lang="en-IN" sz="3200"/>
        </a:p>
      </dgm:t>
    </dgm:pt>
    <dgm:pt modelId="{831A99D0-ED35-4E9C-8122-110C23CFD0A4}">
      <dgm:prSet phldrT="[Text]" custT="1"/>
      <dgm:spPr/>
      <dgm:t>
        <a:bodyPr lIns="0"/>
        <a:lstStyle/>
        <a:p>
          <a:r>
            <a:rPr lang="en-IN" sz="3200" dirty="0"/>
            <a:t>Keep only women whose pregnancy has terminated less than 3 months prior to the survey</a:t>
          </a:r>
        </a:p>
        <a:p>
          <a:r>
            <a:rPr lang="en-IN" sz="3200" dirty="0"/>
            <a:t>(use variable v233)</a:t>
          </a:r>
        </a:p>
      </dgm:t>
    </dgm:pt>
    <dgm:pt modelId="{A3660809-32A6-465A-A7B8-42E0CC03748C}" type="parTrans" cxnId="{169D9563-DC6F-4539-88B5-2285B6B32723}">
      <dgm:prSet/>
      <dgm:spPr/>
      <dgm:t>
        <a:bodyPr/>
        <a:lstStyle/>
        <a:p>
          <a:endParaRPr lang="en-IN" sz="3200"/>
        </a:p>
      </dgm:t>
    </dgm:pt>
    <dgm:pt modelId="{EBC6032B-63FB-4E08-8BBA-66BE7A92904B}" type="sibTrans" cxnId="{169D9563-DC6F-4539-88B5-2285B6B32723}">
      <dgm:prSet custT="1"/>
      <dgm:spPr/>
      <dgm:t>
        <a:bodyPr/>
        <a:lstStyle/>
        <a:p>
          <a:endParaRPr lang="en-IN" sz="3200"/>
        </a:p>
      </dgm:t>
    </dgm:pt>
    <dgm:pt modelId="{B9EBEF02-FB44-433A-917D-7E8F6076DE8A}">
      <dgm:prSet custT="1"/>
      <dgm:spPr/>
      <dgm:t>
        <a:bodyPr lIns="0"/>
        <a:lstStyle/>
        <a:p>
          <a:r>
            <a:rPr lang="en-IN" sz="3200" dirty="0"/>
            <a:t>BMI is used as proxy for undernourishment </a:t>
          </a:r>
        </a:p>
        <a:p>
          <a:r>
            <a:rPr lang="en-IN" sz="3200" dirty="0"/>
            <a:t>(use BMI variable v445)</a:t>
          </a:r>
        </a:p>
      </dgm:t>
    </dgm:pt>
    <dgm:pt modelId="{C5DBE621-B17A-4B78-A06A-E108DA17047D}" type="parTrans" cxnId="{C2647621-C101-4AD8-A7D4-1504B8B4EDFD}">
      <dgm:prSet/>
      <dgm:spPr/>
      <dgm:t>
        <a:bodyPr/>
        <a:lstStyle/>
        <a:p>
          <a:endParaRPr lang="en-IN" sz="3200"/>
        </a:p>
      </dgm:t>
    </dgm:pt>
    <dgm:pt modelId="{0FEF1340-AEE0-41E4-994D-ECAF12E61630}" type="sibTrans" cxnId="{C2647621-C101-4AD8-A7D4-1504B8B4EDFD}">
      <dgm:prSet/>
      <dgm:spPr/>
      <dgm:t>
        <a:bodyPr/>
        <a:lstStyle/>
        <a:p>
          <a:endParaRPr lang="en-IN" sz="3200"/>
        </a:p>
      </dgm:t>
    </dgm:pt>
    <dgm:pt modelId="{12E2D834-ECDF-48AB-9F18-7B054E973BF0}" type="pres">
      <dgm:prSet presAssocID="{AAC8B1D5-3961-4143-A8CA-DBC9800D95B4}" presName="Name0" presStyleCnt="0">
        <dgm:presLayoutVars>
          <dgm:dir/>
          <dgm:resizeHandles val="exact"/>
        </dgm:presLayoutVars>
      </dgm:prSet>
      <dgm:spPr/>
    </dgm:pt>
    <dgm:pt modelId="{8555C8CE-8DDD-4955-99F1-7893B6A6ADC0}" type="pres">
      <dgm:prSet presAssocID="{021DD3FD-7845-4825-9E80-C36E03E2DA8C}" presName="node" presStyleLbl="node1" presStyleIdx="0" presStyleCnt="5">
        <dgm:presLayoutVars>
          <dgm:bulletEnabled val="1"/>
        </dgm:presLayoutVars>
      </dgm:prSet>
      <dgm:spPr/>
    </dgm:pt>
    <dgm:pt modelId="{D7AFAFCC-7B46-48AA-9F60-213075024CE3}" type="pres">
      <dgm:prSet presAssocID="{D77942C8-B2A4-4CC9-B34E-3DD2AD4342CC}" presName="sibTrans" presStyleLbl="sibTrans1D1" presStyleIdx="0" presStyleCnt="4"/>
      <dgm:spPr/>
    </dgm:pt>
    <dgm:pt modelId="{6A927B4F-74F0-45DC-842E-7EC635C67AF5}" type="pres">
      <dgm:prSet presAssocID="{D77942C8-B2A4-4CC9-B34E-3DD2AD4342CC}" presName="connectorText" presStyleLbl="sibTrans1D1" presStyleIdx="0" presStyleCnt="4"/>
      <dgm:spPr/>
    </dgm:pt>
    <dgm:pt modelId="{F8DBDDBA-7D55-4F50-80BA-B61A62C5140A}" type="pres">
      <dgm:prSet presAssocID="{2790CAC3-6012-4BE2-B0E0-D631FD47F0CD}" presName="node" presStyleLbl="node1" presStyleIdx="1" presStyleCnt="5">
        <dgm:presLayoutVars>
          <dgm:bulletEnabled val="1"/>
        </dgm:presLayoutVars>
      </dgm:prSet>
      <dgm:spPr/>
    </dgm:pt>
    <dgm:pt modelId="{F3170B5E-CC5E-4F65-833F-196B5A21B1D7}" type="pres">
      <dgm:prSet presAssocID="{86BADBE4-0E4B-401E-808B-83D4B6ACF70F}" presName="sibTrans" presStyleLbl="sibTrans1D1" presStyleIdx="1" presStyleCnt="4"/>
      <dgm:spPr/>
    </dgm:pt>
    <dgm:pt modelId="{831F70F4-1A29-4027-B1AE-305346E23EB0}" type="pres">
      <dgm:prSet presAssocID="{86BADBE4-0E4B-401E-808B-83D4B6ACF70F}" presName="connectorText" presStyleLbl="sibTrans1D1" presStyleIdx="1" presStyleCnt="4"/>
      <dgm:spPr/>
    </dgm:pt>
    <dgm:pt modelId="{D7B58290-CAA6-47A0-A16B-62941B839261}" type="pres">
      <dgm:prSet presAssocID="{E33E7D2B-18C7-4B41-8A58-6169AD832B0D}" presName="node" presStyleLbl="node1" presStyleIdx="2" presStyleCnt="5">
        <dgm:presLayoutVars>
          <dgm:bulletEnabled val="1"/>
        </dgm:presLayoutVars>
      </dgm:prSet>
      <dgm:spPr/>
    </dgm:pt>
    <dgm:pt modelId="{4823C147-D735-4476-9ACC-070AC6FB9BDC}" type="pres">
      <dgm:prSet presAssocID="{29DB2C6B-C560-47B5-837A-430432AB8546}" presName="sibTrans" presStyleLbl="sibTrans1D1" presStyleIdx="2" presStyleCnt="4"/>
      <dgm:spPr/>
    </dgm:pt>
    <dgm:pt modelId="{42B0BBFD-AEE9-4AA3-814C-52E30BA81963}" type="pres">
      <dgm:prSet presAssocID="{29DB2C6B-C560-47B5-837A-430432AB8546}" presName="connectorText" presStyleLbl="sibTrans1D1" presStyleIdx="2" presStyleCnt="4"/>
      <dgm:spPr/>
    </dgm:pt>
    <dgm:pt modelId="{64768300-CFBB-4DA3-A17C-4386F92890E8}" type="pres">
      <dgm:prSet presAssocID="{831A99D0-ED35-4E9C-8122-110C23CFD0A4}" presName="node" presStyleLbl="node1" presStyleIdx="3" presStyleCnt="5" custScaleX="121318">
        <dgm:presLayoutVars>
          <dgm:bulletEnabled val="1"/>
        </dgm:presLayoutVars>
      </dgm:prSet>
      <dgm:spPr/>
    </dgm:pt>
    <dgm:pt modelId="{BE1E66C9-3746-4B7A-AEF7-156F52C07B8B}" type="pres">
      <dgm:prSet presAssocID="{EBC6032B-63FB-4E08-8BBA-66BE7A92904B}" presName="sibTrans" presStyleLbl="sibTrans1D1" presStyleIdx="3" presStyleCnt="4"/>
      <dgm:spPr/>
    </dgm:pt>
    <dgm:pt modelId="{F19CD706-F3E0-4B13-8FF6-D5D934DF609D}" type="pres">
      <dgm:prSet presAssocID="{EBC6032B-63FB-4E08-8BBA-66BE7A92904B}" presName="connectorText" presStyleLbl="sibTrans1D1" presStyleIdx="3" presStyleCnt="4"/>
      <dgm:spPr/>
    </dgm:pt>
    <dgm:pt modelId="{659C562A-2BFD-4E1A-9070-F4869971A9A7}" type="pres">
      <dgm:prSet presAssocID="{B9EBEF02-FB44-433A-917D-7E8F6076DE8A}" presName="node" presStyleLbl="node1" presStyleIdx="4" presStyleCnt="5" custScaleX="122511">
        <dgm:presLayoutVars>
          <dgm:bulletEnabled val="1"/>
        </dgm:presLayoutVars>
      </dgm:prSet>
      <dgm:spPr/>
    </dgm:pt>
  </dgm:ptLst>
  <dgm:cxnLst>
    <dgm:cxn modelId="{9F6A390F-803C-4B3E-AB93-1A73D1303E0C}" type="presOf" srcId="{B9EBEF02-FB44-433A-917D-7E8F6076DE8A}" destId="{659C562A-2BFD-4E1A-9070-F4869971A9A7}" srcOrd="0" destOrd="0" presId="urn:microsoft.com/office/officeart/2005/8/layout/bProcess3"/>
    <dgm:cxn modelId="{B217D613-C482-4454-90DD-D0B6069ABAF2}" type="presOf" srcId="{831A99D0-ED35-4E9C-8122-110C23CFD0A4}" destId="{64768300-CFBB-4DA3-A17C-4386F92890E8}" srcOrd="0" destOrd="0" presId="urn:microsoft.com/office/officeart/2005/8/layout/bProcess3"/>
    <dgm:cxn modelId="{DF17EF1A-6D61-4F08-8D0F-63D2EBC7EF90}" type="presOf" srcId="{86BADBE4-0E4B-401E-808B-83D4B6ACF70F}" destId="{F3170B5E-CC5E-4F65-833F-196B5A21B1D7}" srcOrd="0" destOrd="0" presId="urn:microsoft.com/office/officeart/2005/8/layout/bProcess3"/>
    <dgm:cxn modelId="{C2647621-C101-4AD8-A7D4-1504B8B4EDFD}" srcId="{AAC8B1D5-3961-4143-A8CA-DBC9800D95B4}" destId="{B9EBEF02-FB44-433A-917D-7E8F6076DE8A}" srcOrd="4" destOrd="0" parTransId="{C5DBE621-B17A-4B78-A06A-E108DA17047D}" sibTransId="{0FEF1340-AEE0-41E4-994D-ECAF12E61630}"/>
    <dgm:cxn modelId="{B7D21532-38D0-4F17-BA6D-800447E09F32}" type="presOf" srcId="{29DB2C6B-C560-47B5-837A-430432AB8546}" destId="{42B0BBFD-AEE9-4AA3-814C-52E30BA81963}" srcOrd="1" destOrd="0" presId="urn:microsoft.com/office/officeart/2005/8/layout/bProcess3"/>
    <dgm:cxn modelId="{D6F34C34-2051-4FD9-A032-73FF8D8C9BBD}" type="presOf" srcId="{021DD3FD-7845-4825-9E80-C36E03E2DA8C}" destId="{8555C8CE-8DDD-4955-99F1-7893B6A6ADC0}" srcOrd="0" destOrd="0" presId="urn:microsoft.com/office/officeart/2005/8/layout/bProcess3"/>
    <dgm:cxn modelId="{169D9563-DC6F-4539-88B5-2285B6B32723}" srcId="{AAC8B1D5-3961-4143-A8CA-DBC9800D95B4}" destId="{831A99D0-ED35-4E9C-8122-110C23CFD0A4}" srcOrd="3" destOrd="0" parTransId="{A3660809-32A6-465A-A7B8-42E0CC03748C}" sibTransId="{EBC6032B-63FB-4E08-8BBA-66BE7A92904B}"/>
    <dgm:cxn modelId="{B8F33046-C919-4083-9F90-A90ACA96A12D}" type="presOf" srcId="{AAC8B1D5-3961-4143-A8CA-DBC9800D95B4}" destId="{12E2D834-ECDF-48AB-9F18-7B054E973BF0}" srcOrd="0" destOrd="0" presId="urn:microsoft.com/office/officeart/2005/8/layout/bProcess3"/>
    <dgm:cxn modelId="{FD252652-0E54-487F-A7C7-706E017047E5}" type="presOf" srcId="{D77942C8-B2A4-4CC9-B34E-3DD2AD4342CC}" destId="{6A927B4F-74F0-45DC-842E-7EC635C67AF5}" srcOrd="1" destOrd="0" presId="urn:microsoft.com/office/officeart/2005/8/layout/bProcess3"/>
    <dgm:cxn modelId="{B9126774-62B1-4FD9-AD29-07F495B2A5BD}" type="presOf" srcId="{D77942C8-B2A4-4CC9-B34E-3DD2AD4342CC}" destId="{D7AFAFCC-7B46-48AA-9F60-213075024CE3}" srcOrd="0" destOrd="0" presId="urn:microsoft.com/office/officeart/2005/8/layout/bProcess3"/>
    <dgm:cxn modelId="{D7B0D975-3375-4366-ABBE-E8C7D40C42FF}" type="presOf" srcId="{2790CAC3-6012-4BE2-B0E0-D631FD47F0CD}" destId="{F8DBDDBA-7D55-4F50-80BA-B61A62C5140A}" srcOrd="0" destOrd="0" presId="urn:microsoft.com/office/officeart/2005/8/layout/bProcess3"/>
    <dgm:cxn modelId="{5380E47A-987C-4F46-BFC3-EBD6A2B93AEC}" type="presOf" srcId="{E33E7D2B-18C7-4B41-8A58-6169AD832B0D}" destId="{D7B58290-CAA6-47A0-A16B-62941B839261}" srcOrd="0" destOrd="0" presId="urn:microsoft.com/office/officeart/2005/8/layout/bProcess3"/>
    <dgm:cxn modelId="{A1632A8A-5E38-4C60-8371-1890C2D49963}" srcId="{AAC8B1D5-3961-4143-A8CA-DBC9800D95B4}" destId="{E33E7D2B-18C7-4B41-8A58-6169AD832B0D}" srcOrd="2" destOrd="0" parTransId="{772ECDBC-AEA3-4381-80FF-51009F0D1429}" sibTransId="{29DB2C6B-C560-47B5-837A-430432AB8546}"/>
    <dgm:cxn modelId="{058ACA8F-39E1-4B2A-940C-06554B17F876}" srcId="{AAC8B1D5-3961-4143-A8CA-DBC9800D95B4}" destId="{2790CAC3-6012-4BE2-B0E0-D631FD47F0CD}" srcOrd="1" destOrd="0" parTransId="{35FE16A6-160D-4A80-858A-82699BCEFB53}" sibTransId="{86BADBE4-0E4B-401E-808B-83D4B6ACF70F}"/>
    <dgm:cxn modelId="{52F621BA-8121-4F16-8B45-F582721B6219}" type="presOf" srcId="{EBC6032B-63FB-4E08-8BBA-66BE7A92904B}" destId="{BE1E66C9-3746-4B7A-AEF7-156F52C07B8B}" srcOrd="0" destOrd="0" presId="urn:microsoft.com/office/officeart/2005/8/layout/bProcess3"/>
    <dgm:cxn modelId="{C5BE0DBE-2A6B-43CF-99D2-8556CB369EDC}" type="presOf" srcId="{29DB2C6B-C560-47B5-837A-430432AB8546}" destId="{4823C147-D735-4476-9ACC-070AC6FB9BDC}" srcOrd="0" destOrd="0" presId="urn:microsoft.com/office/officeart/2005/8/layout/bProcess3"/>
    <dgm:cxn modelId="{F956EFBF-9D1F-464C-BDF1-D483385F0BAF}" type="presOf" srcId="{EBC6032B-63FB-4E08-8BBA-66BE7A92904B}" destId="{F19CD706-F3E0-4B13-8FF6-D5D934DF609D}" srcOrd="1" destOrd="0" presId="urn:microsoft.com/office/officeart/2005/8/layout/bProcess3"/>
    <dgm:cxn modelId="{0D664FD5-06EA-4150-B4B4-89B6C57ECCF7}" srcId="{AAC8B1D5-3961-4143-A8CA-DBC9800D95B4}" destId="{021DD3FD-7845-4825-9E80-C36E03E2DA8C}" srcOrd="0" destOrd="0" parTransId="{EF23DE98-E428-4B7A-B948-3D2919C4FA48}" sibTransId="{D77942C8-B2A4-4CC9-B34E-3DD2AD4342CC}"/>
    <dgm:cxn modelId="{28A670DE-A29B-42A1-B298-BBC0709EB7A2}" type="presOf" srcId="{86BADBE4-0E4B-401E-808B-83D4B6ACF70F}" destId="{831F70F4-1A29-4027-B1AE-305346E23EB0}" srcOrd="1" destOrd="0" presId="urn:microsoft.com/office/officeart/2005/8/layout/bProcess3"/>
    <dgm:cxn modelId="{9DD6DE2F-FCC6-47D8-93D7-6E7299A31FD6}" type="presParOf" srcId="{12E2D834-ECDF-48AB-9F18-7B054E973BF0}" destId="{8555C8CE-8DDD-4955-99F1-7893B6A6ADC0}" srcOrd="0" destOrd="0" presId="urn:microsoft.com/office/officeart/2005/8/layout/bProcess3"/>
    <dgm:cxn modelId="{B9CFCB1D-26D3-47C8-8CDD-DF8E7A985B60}" type="presParOf" srcId="{12E2D834-ECDF-48AB-9F18-7B054E973BF0}" destId="{D7AFAFCC-7B46-48AA-9F60-213075024CE3}" srcOrd="1" destOrd="0" presId="urn:microsoft.com/office/officeart/2005/8/layout/bProcess3"/>
    <dgm:cxn modelId="{93A067D7-AAA4-47F1-8D82-DCAAA8001AC8}" type="presParOf" srcId="{D7AFAFCC-7B46-48AA-9F60-213075024CE3}" destId="{6A927B4F-74F0-45DC-842E-7EC635C67AF5}" srcOrd="0" destOrd="0" presId="urn:microsoft.com/office/officeart/2005/8/layout/bProcess3"/>
    <dgm:cxn modelId="{718489BD-58C1-4067-89F9-10546CE707F5}" type="presParOf" srcId="{12E2D834-ECDF-48AB-9F18-7B054E973BF0}" destId="{F8DBDDBA-7D55-4F50-80BA-B61A62C5140A}" srcOrd="2" destOrd="0" presId="urn:microsoft.com/office/officeart/2005/8/layout/bProcess3"/>
    <dgm:cxn modelId="{92CA1E5D-EDAB-414E-9E0C-54FB28B43675}" type="presParOf" srcId="{12E2D834-ECDF-48AB-9F18-7B054E973BF0}" destId="{F3170B5E-CC5E-4F65-833F-196B5A21B1D7}" srcOrd="3" destOrd="0" presId="urn:microsoft.com/office/officeart/2005/8/layout/bProcess3"/>
    <dgm:cxn modelId="{8852014C-1409-4B43-9EB4-39F373957CDA}" type="presParOf" srcId="{F3170B5E-CC5E-4F65-833F-196B5A21B1D7}" destId="{831F70F4-1A29-4027-B1AE-305346E23EB0}" srcOrd="0" destOrd="0" presId="urn:microsoft.com/office/officeart/2005/8/layout/bProcess3"/>
    <dgm:cxn modelId="{01652839-860A-4CDD-8F6E-9A4A2F5695CB}" type="presParOf" srcId="{12E2D834-ECDF-48AB-9F18-7B054E973BF0}" destId="{D7B58290-CAA6-47A0-A16B-62941B839261}" srcOrd="4" destOrd="0" presId="urn:microsoft.com/office/officeart/2005/8/layout/bProcess3"/>
    <dgm:cxn modelId="{4B044352-74DB-4B6B-ABBD-0AB6D4BA8546}" type="presParOf" srcId="{12E2D834-ECDF-48AB-9F18-7B054E973BF0}" destId="{4823C147-D735-4476-9ACC-070AC6FB9BDC}" srcOrd="5" destOrd="0" presId="urn:microsoft.com/office/officeart/2005/8/layout/bProcess3"/>
    <dgm:cxn modelId="{B192B95E-7EC4-4E85-9D2C-7E2156916072}" type="presParOf" srcId="{4823C147-D735-4476-9ACC-070AC6FB9BDC}" destId="{42B0BBFD-AEE9-4AA3-814C-52E30BA81963}" srcOrd="0" destOrd="0" presId="urn:microsoft.com/office/officeart/2005/8/layout/bProcess3"/>
    <dgm:cxn modelId="{031023D9-3651-4411-A718-C19A275CA796}" type="presParOf" srcId="{12E2D834-ECDF-48AB-9F18-7B054E973BF0}" destId="{64768300-CFBB-4DA3-A17C-4386F92890E8}" srcOrd="6" destOrd="0" presId="urn:microsoft.com/office/officeart/2005/8/layout/bProcess3"/>
    <dgm:cxn modelId="{CF73953D-F489-4307-825A-081B0466472B}" type="presParOf" srcId="{12E2D834-ECDF-48AB-9F18-7B054E973BF0}" destId="{BE1E66C9-3746-4B7A-AEF7-156F52C07B8B}" srcOrd="7" destOrd="0" presId="urn:microsoft.com/office/officeart/2005/8/layout/bProcess3"/>
    <dgm:cxn modelId="{EAEDFE6A-9F8D-406E-BA51-166E2C7FEEC1}" type="presParOf" srcId="{BE1E66C9-3746-4B7A-AEF7-156F52C07B8B}" destId="{F19CD706-F3E0-4B13-8FF6-D5D934DF609D}" srcOrd="0" destOrd="0" presId="urn:microsoft.com/office/officeart/2005/8/layout/bProcess3"/>
    <dgm:cxn modelId="{0FB9E9F2-9440-4695-9F7B-E041490CCF97}" type="presParOf" srcId="{12E2D834-ECDF-48AB-9F18-7B054E973BF0}" destId="{659C562A-2BFD-4E1A-9070-F4869971A9A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400">
              <a:solidFill>
                <a:schemeClr val="accent3"/>
              </a:solidFill>
              <a:latin typeface="+mn-lt"/>
              <a:ea typeface="Cambria" panose="02040503050406030204" pitchFamily="18" charset="0"/>
            </a:rPr>
            <a:t>Wealth Quintile </a:t>
          </a:r>
        </a:p>
      </dgm:t>
    </dgm:pt>
    <dgm:pt modelId="{0E3691B4-D775-4960-B04B-6B8B83DCF7F5}" type="par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4A9AD7D3-D299-4E12-A644-FA17688D4DA3}">
      <dgm:prSet phldrT="[Text]" custT="1"/>
      <dgm:spPr/>
      <dgm:t>
        <a:bodyPr/>
        <a:lstStyle/>
        <a:p>
          <a:r>
            <a:rPr lang="en-US" sz="2400">
              <a:solidFill>
                <a:schemeClr val="accent3"/>
              </a:solidFill>
              <a:latin typeface="+mn-lt"/>
              <a:ea typeface="Cambria" panose="02040503050406030204" pitchFamily="18" charset="0"/>
            </a:rPr>
            <a:t>Poorest</a:t>
          </a:r>
        </a:p>
        <a:p>
          <a:r>
            <a:rPr lang="en-US" sz="2400">
              <a:solidFill>
                <a:schemeClr val="accent3"/>
              </a:solidFill>
              <a:latin typeface="+mn-lt"/>
              <a:ea typeface="Cambria" panose="02040503050406030204" pitchFamily="18" charset="0"/>
            </a:rPr>
            <a:t>(bottom 20%) </a:t>
          </a:r>
        </a:p>
      </dgm:t>
    </dgm:pt>
    <dgm:pt modelId="{658259C0-F9CD-40A8-8029-CA0778418510}" type="par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8A362B78-80A4-46A6-9716-F2E008F22C1D}">
      <dgm:prSet phldrT="[Text]" custT="1"/>
      <dgm:spPr/>
      <dgm:t>
        <a:bodyPr/>
        <a:lstStyle/>
        <a:p>
          <a:r>
            <a:rPr lang="en-US" sz="2400">
              <a:solidFill>
                <a:schemeClr val="accent3"/>
              </a:solidFill>
              <a:latin typeface="+mn-lt"/>
              <a:ea typeface="Cambria" panose="02040503050406030204" pitchFamily="18" charset="0"/>
            </a:rPr>
            <a:t>Poorer </a:t>
          </a:r>
        </a:p>
      </dgm:t>
    </dgm:pt>
    <dgm:pt modelId="{29EA6EFE-86F3-4B46-A264-F1B8B022DAAA}" type="parTrans" cxnId="{10EF59D1-8C18-40E7-91F9-6EF0BCC619E6}">
      <dgm:prSet/>
      <dgm:spPr/>
      <dgm:t>
        <a:bodyPr/>
        <a:lstStyle/>
        <a:p>
          <a:endParaRPr lang="en-US" sz="2400">
            <a:solidFill>
              <a:schemeClr val="accent3"/>
            </a:solidFill>
            <a:latin typeface="+mn-lt"/>
            <a:ea typeface="Cambria" panose="02040503050406030204" pitchFamily="18" charset="0"/>
          </a:endParaRPr>
        </a:p>
      </dgm:t>
    </dgm:pt>
    <dgm:pt modelId="{5DC510D3-DDA3-4320-9BD3-94D056A872A7}" type="sibTrans" cxnId="{10EF59D1-8C18-40E7-91F9-6EF0BCC619E6}">
      <dgm:prSet/>
      <dgm:spPr/>
      <dgm:t>
        <a:bodyPr/>
        <a:lstStyle/>
        <a:p>
          <a:endParaRPr lang="en-US" sz="2400">
            <a:solidFill>
              <a:schemeClr val="accent3"/>
            </a:solidFill>
            <a:latin typeface="+mn-lt"/>
            <a:ea typeface="Cambria" panose="02040503050406030204" pitchFamily="18" charset="0"/>
          </a:endParaRPr>
        </a:p>
      </dgm:t>
    </dgm:pt>
    <dgm:pt modelId="{70F4652E-5DAD-452E-AF36-1E44AC73BE5D}">
      <dgm:prSet phldrT="[Text]" custT="1"/>
      <dgm:spPr/>
      <dgm:t>
        <a:bodyPr/>
        <a:lstStyle/>
        <a:p>
          <a:r>
            <a:rPr lang="en-US" sz="2400">
              <a:solidFill>
                <a:schemeClr val="accent3"/>
              </a:solidFill>
              <a:latin typeface="+mn-lt"/>
              <a:ea typeface="Cambria" panose="02040503050406030204" pitchFamily="18" charset="0"/>
            </a:rPr>
            <a:t>Middle</a:t>
          </a:r>
        </a:p>
      </dgm:t>
    </dgm:pt>
    <dgm:pt modelId="{56380FB2-B0FB-4DEC-B227-678EC72DFAC3}" type="parTrans" cxnId="{F513FA70-09F6-485F-8245-35E60FC181CE}">
      <dgm:prSet/>
      <dgm:spPr/>
      <dgm:t>
        <a:bodyPr/>
        <a:lstStyle/>
        <a:p>
          <a:endParaRPr lang="en-US" sz="2400">
            <a:solidFill>
              <a:schemeClr val="accent3"/>
            </a:solidFill>
            <a:latin typeface="+mn-lt"/>
            <a:ea typeface="Cambria" panose="02040503050406030204" pitchFamily="18" charset="0"/>
          </a:endParaRPr>
        </a:p>
      </dgm:t>
    </dgm:pt>
    <dgm:pt modelId="{BC713E63-B424-4B23-9CF0-0FC1F7D2A284}" type="sibTrans" cxnId="{F513FA70-09F6-485F-8245-35E60FC181CE}">
      <dgm:prSet/>
      <dgm:spPr/>
      <dgm:t>
        <a:bodyPr/>
        <a:lstStyle/>
        <a:p>
          <a:endParaRPr lang="en-US" sz="2400">
            <a:solidFill>
              <a:schemeClr val="accent3"/>
            </a:solidFill>
            <a:latin typeface="+mn-lt"/>
            <a:ea typeface="Cambria" panose="02040503050406030204" pitchFamily="18" charset="0"/>
          </a:endParaRPr>
        </a:p>
      </dgm:t>
    </dgm:pt>
    <dgm:pt modelId="{A653E9B1-E571-4D56-9987-D7ADA11DF62F}">
      <dgm:prSet phldrT="[Text]" custT="1"/>
      <dgm:spPr/>
      <dgm:t>
        <a:bodyPr/>
        <a:lstStyle/>
        <a:p>
          <a:r>
            <a:rPr lang="en-US" sz="2400">
              <a:solidFill>
                <a:schemeClr val="accent3"/>
              </a:solidFill>
              <a:latin typeface="+mn-lt"/>
              <a:ea typeface="Cambria" panose="02040503050406030204" pitchFamily="18" charset="0"/>
            </a:rPr>
            <a:t>Richer</a:t>
          </a:r>
        </a:p>
      </dgm:t>
    </dgm:pt>
    <dgm:pt modelId="{C4A6317C-984A-447F-9C96-DCD09D0B7165}" type="parTrans" cxnId="{8AED71E2-26D2-4793-A8D7-718D9CAB48CF}">
      <dgm:prSet/>
      <dgm:spPr/>
      <dgm:t>
        <a:bodyPr/>
        <a:lstStyle/>
        <a:p>
          <a:endParaRPr lang="en-US" sz="2400">
            <a:solidFill>
              <a:schemeClr val="accent3"/>
            </a:solidFill>
            <a:latin typeface="+mn-lt"/>
            <a:ea typeface="Cambria" panose="02040503050406030204" pitchFamily="18" charset="0"/>
          </a:endParaRPr>
        </a:p>
      </dgm:t>
    </dgm:pt>
    <dgm:pt modelId="{9EC565FC-B280-4FB9-8B60-7F7E52757D1F}" type="sibTrans" cxnId="{8AED71E2-26D2-4793-A8D7-718D9CAB48CF}">
      <dgm:prSet/>
      <dgm:spPr/>
      <dgm:t>
        <a:bodyPr/>
        <a:lstStyle/>
        <a:p>
          <a:endParaRPr lang="en-US" sz="2400">
            <a:solidFill>
              <a:schemeClr val="accent3"/>
            </a:solidFill>
            <a:latin typeface="+mn-lt"/>
            <a:ea typeface="Cambria" panose="02040503050406030204" pitchFamily="18" charset="0"/>
          </a:endParaRPr>
        </a:p>
      </dgm:t>
    </dgm:pt>
    <dgm:pt modelId="{0DCA4564-C1FF-47BD-8315-7B97262EDC0B}">
      <dgm:prSet phldrT="[Text]" custT="1"/>
      <dgm:spPr/>
      <dgm:t>
        <a:bodyPr/>
        <a:lstStyle/>
        <a:p>
          <a:r>
            <a:rPr lang="en-US" sz="2400">
              <a:solidFill>
                <a:schemeClr val="accent3"/>
              </a:solidFill>
              <a:latin typeface="+mn-lt"/>
              <a:ea typeface="Cambria" panose="02040503050406030204" pitchFamily="18" charset="0"/>
            </a:rPr>
            <a:t>Richest</a:t>
          </a:r>
        </a:p>
        <a:p>
          <a:r>
            <a:rPr lang="en-US" sz="2400">
              <a:solidFill>
                <a:schemeClr val="accent3"/>
              </a:solidFill>
              <a:latin typeface="+mn-lt"/>
              <a:ea typeface="Cambria" panose="02040503050406030204" pitchFamily="18" charset="0"/>
            </a:rPr>
            <a:t>(top 20%) </a:t>
          </a:r>
        </a:p>
      </dgm:t>
    </dgm:pt>
    <dgm:pt modelId="{B73C98AF-54F2-45E0-842B-C383926689B0}" type="parTrans" cxnId="{BB3BD2B4-9A49-4FE3-80CC-F76323A08029}">
      <dgm:prSet/>
      <dgm:spPr/>
      <dgm:t>
        <a:bodyPr/>
        <a:lstStyle/>
        <a:p>
          <a:endParaRPr lang="en-US" sz="2400">
            <a:solidFill>
              <a:schemeClr val="accent3"/>
            </a:solidFill>
            <a:latin typeface="+mn-lt"/>
            <a:ea typeface="Cambria" panose="02040503050406030204" pitchFamily="18" charset="0"/>
          </a:endParaRPr>
        </a:p>
      </dgm:t>
    </dgm:pt>
    <dgm:pt modelId="{DC510838-BC6D-4BAE-B6F5-4010A27CE73E}" type="sibTrans" cxnId="{BB3BD2B4-9A49-4FE3-80CC-F76323A08029}">
      <dgm:prSet/>
      <dgm:spPr/>
      <dgm:t>
        <a:bodyPr/>
        <a:lstStyle/>
        <a:p>
          <a:endParaRPr lang="en-US" sz="2400">
            <a:solidFill>
              <a:schemeClr val="accent3"/>
            </a:solidFill>
            <a:latin typeface="+mn-lt"/>
            <a:ea typeface="Cambria" panose="02040503050406030204" pitchFamily="18" charset="0"/>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5"/>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5">
        <dgm:presLayoutVars>
          <dgm:chPref val="3"/>
        </dgm:presLayoutVars>
      </dgm:prSet>
      <dgm:spPr/>
    </dgm:pt>
    <dgm:pt modelId="{07AAAE0E-D2EC-4A07-A2DC-924ABF961CB4}" type="pres">
      <dgm:prSet presAssocID="{4A9AD7D3-D299-4E12-A644-FA17688D4DA3}" presName="rootConnector" presStyleLbl="node2" presStyleIdx="0" presStyleCnt="5"/>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DD49E283-6B68-48CB-8BBF-D00CDBD4F5D1}" type="pres">
      <dgm:prSet presAssocID="{29EA6EFE-86F3-4B46-A264-F1B8B022DAAA}" presName="Name37" presStyleLbl="parChTrans1D2" presStyleIdx="1" presStyleCnt="5"/>
      <dgm:spPr/>
    </dgm:pt>
    <dgm:pt modelId="{FD5E48A1-FF84-48FE-AE59-34A4A9A5DD8E}" type="pres">
      <dgm:prSet presAssocID="{8A362B78-80A4-46A6-9716-F2E008F22C1D}" presName="hierRoot2" presStyleCnt="0">
        <dgm:presLayoutVars>
          <dgm:hierBranch val="init"/>
        </dgm:presLayoutVars>
      </dgm:prSet>
      <dgm:spPr/>
    </dgm:pt>
    <dgm:pt modelId="{97891B71-ED2A-458C-8A83-70B57249936C}" type="pres">
      <dgm:prSet presAssocID="{8A362B78-80A4-46A6-9716-F2E008F22C1D}" presName="rootComposite" presStyleCnt="0"/>
      <dgm:spPr/>
    </dgm:pt>
    <dgm:pt modelId="{085F5485-FC1B-49D1-A12A-AEBD17EA1A9A}" type="pres">
      <dgm:prSet presAssocID="{8A362B78-80A4-46A6-9716-F2E008F22C1D}" presName="rootText" presStyleLbl="node2" presStyleIdx="1" presStyleCnt="5">
        <dgm:presLayoutVars>
          <dgm:chPref val="3"/>
        </dgm:presLayoutVars>
      </dgm:prSet>
      <dgm:spPr/>
    </dgm:pt>
    <dgm:pt modelId="{89E244DC-712D-4753-9985-4B446EDE8F64}" type="pres">
      <dgm:prSet presAssocID="{8A362B78-80A4-46A6-9716-F2E008F22C1D}" presName="rootConnector" presStyleLbl="node2" presStyleIdx="1" presStyleCnt="5"/>
      <dgm:spPr/>
    </dgm:pt>
    <dgm:pt modelId="{CF6F757F-2045-4A2F-99B0-2F98BA9AD3C7}" type="pres">
      <dgm:prSet presAssocID="{8A362B78-80A4-46A6-9716-F2E008F22C1D}" presName="hierChild4" presStyleCnt="0"/>
      <dgm:spPr/>
    </dgm:pt>
    <dgm:pt modelId="{45369F63-A12B-41E6-8047-61EA7247A81B}" type="pres">
      <dgm:prSet presAssocID="{8A362B78-80A4-46A6-9716-F2E008F22C1D}" presName="hierChild5" presStyleCnt="0"/>
      <dgm:spPr/>
    </dgm:pt>
    <dgm:pt modelId="{22714E7B-57C3-4EA2-A16A-B4690F4060CF}" type="pres">
      <dgm:prSet presAssocID="{56380FB2-B0FB-4DEC-B227-678EC72DFAC3}" presName="Name37" presStyleLbl="parChTrans1D2" presStyleIdx="2" presStyleCnt="5"/>
      <dgm:spPr/>
    </dgm:pt>
    <dgm:pt modelId="{240A8FB7-0BE2-4A21-83D8-2755C218F9EB}" type="pres">
      <dgm:prSet presAssocID="{70F4652E-5DAD-452E-AF36-1E44AC73BE5D}" presName="hierRoot2" presStyleCnt="0">
        <dgm:presLayoutVars>
          <dgm:hierBranch val="init"/>
        </dgm:presLayoutVars>
      </dgm:prSet>
      <dgm:spPr/>
    </dgm:pt>
    <dgm:pt modelId="{B5B300DB-2E80-47BE-ABEC-14883D84C26A}" type="pres">
      <dgm:prSet presAssocID="{70F4652E-5DAD-452E-AF36-1E44AC73BE5D}" presName="rootComposite" presStyleCnt="0"/>
      <dgm:spPr/>
    </dgm:pt>
    <dgm:pt modelId="{C08DFE2C-9E65-4EDF-84F7-E5A2BA0E59F3}" type="pres">
      <dgm:prSet presAssocID="{70F4652E-5DAD-452E-AF36-1E44AC73BE5D}" presName="rootText" presStyleLbl="node2" presStyleIdx="2" presStyleCnt="5">
        <dgm:presLayoutVars>
          <dgm:chPref val="3"/>
        </dgm:presLayoutVars>
      </dgm:prSet>
      <dgm:spPr/>
    </dgm:pt>
    <dgm:pt modelId="{857DD57C-B638-4C64-AB73-C3F45DE8E0F6}" type="pres">
      <dgm:prSet presAssocID="{70F4652E-5DAD-452E-AF36-1E44AC73BE5D}" presName="rootConnector" presStyleLbl="node2" presStyleIdx="2" presStyleCnt="5"/>
      <dgm:spPr/>
    </dgm:pt>
    <dgm:pt modelId="{5C8A4292-CF82-49A4-8E54-0D5A57162D60}" type="pres">
      <dgm:prSet presAssocID="{70F4652E-5DAD-452E-AF36-1E44AC73BE5D}" presName="hierChild4" presStyleCnt="0"/>
      <dgm:spPr/>
    </dgm:pt>
    <dgm:pt modelId="{7D7FF0C1-AAD7-4D71-BEC9-B915E6854D5E}" type="pres">
      <dgm:prSet presAssocID="{70F4652E-5DAD-452E-AF36-1E44AC73BE5D}" presName="hierChild5" presStyleCnt="0"/>
      <dgm:spPr/>
    </dgm:pt>
    <dgm:pt modelId="{54E676D1-EA79-4264-A342-62CD984FB430}" type="pres">
      <dgm:prSet presAssocID="{C4A6317C-984A-447F-9C96-DCD09D0B7165}" presName="Name37" presStyleLbl="parChTrans1D2" presStyleIdx="3" presStyleCnt="5"/>
      <dgm:spPr/>
    </dgm:pt>
    <dgm:pt modelId="{386763C9-D009-41BA-97FE-B52052B6837D}" type="pres">
      <dgm:prSet presAssocID="{A653E9B1-E571-4D56-9987-D7ADA11DF62F}" presName="hierRoot2" presStyleCnt="0">
        <dgm:presLayoutVars>
          <dgm:hierBranch val="init"/>
        </dgm:presLayoutVars>
      </dgm:prSet>
      <dgm:spPr/>
    </dgm:pt>
    <dgm:pt modelId="{AD0BD445-AD07-492C-8226-5A36DAE0B2C5}" type="pres">
      <dgm:prSet presAssocID="{A653E9B1-E571-4D56-9987-D7ADA11DF62F}" presName="rootComposite" presStyleCnt="0"/>
      <dgm:spPr/>
    </dgm:pt>
    <dgm:pt modelId="{3B8C3CA9-9BC7-489E-9F31-3FD3FDB5CC65}" type="pres">
      <dgm:prSet presAssocID="{A653E9B1-E571-4D56-9987-D7ADA11DF62F}" presName="rootText" presStyleLbl="node2" presStyleIdx="3" presStyleCnt="5">
        <dgm:presLayoutVars>
          <dgm:chPref val="3"/>
        </dgm:presLayoutVars>
      </dgm:prSet>
      <dgm:spPr/>
    </dgm:pt>
    <dgm:pt modelId="{43BB638C-1DC3-490A-960E-59D137113CCA}" type="pres">
      <dgm:prSet presAssocID="{A653E9B1-E571-4D56-9987-D7ADA11DF62F}" presName="rootConnector" presStyleLbl="node2" presStyleIdx="3" presStyleCnt="5"/>
      <dgm:spPr/>
    </dgm:pt>
    <dgm:pt modelId="{1406FFC6-59B4-4554-8C7A-F53C9F678114}" type="pres">
      <dgm:prSet presAssocID="{A653E9B1-E571-4D56-9987-D7ADA11DF62F}" presName="hierChild4" presStyleCnt="0"/>
      <dgm:spPr/>
    </dgm:pt>
    <dgm:pt modelId="{98C108A2-B27B-4AAE-9B9A-F29837E18D35}" type="pres">
      <dgm:prSet presAssocID="{A653E9B1-E571-4D56-9987-D7ADA11DF62F}" presName="hierChild5" presStyleCnt="0"/>
      <dgm:spPr/>
    </dgm:pt>
    <dgm:pt modelId="{47C41681-EC1E-4F54-B8A0-1E3B35C8FA79}" type="pres">
      <dgm:prSet presAssocID="{B73C98AF-54F2-45E0-842B-C383926689B0}" presName="Name37" presStyleLbl="parChTrans1D2" presStyleIdx="4" presStyleCnt="5"/>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4" presStyleCnt="5">
        <dgm:presLayoutVars>
          <dgm:chPref val="3"/>
        </dgm:presLayoutVars>
      </dgm:prSet>
      <dgm:spPr/>
    </dgm:pt>
    <dgm:pt modelId="{13E4CE6A-6171-4275-990A-6968F48794F0}" type="pres">
      <dgm:prSet presAssocID="{0DCA4564-C1FF-47BD-8315-7B97262EDC0B}" presName="rootConnector" presStyleLbl="node2" presStyleIdx="4" presStyleCnt="5"/>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63601379-BB04-4F7A-ADB1-EC2A2D1FFCE4}" type="pres">
      <dgm:prSet presAssocID="{68F5E09E-1BDE-407F-8C32-C19EBC7FA5DD}" presName="hierChild3" presStyleCnt="0"/>
      <dgm:spPr/>
    </dgm:pt>
  </dgm:ptLst>
  <dgm:cxnLst>
    <dgm:cxn modelId="{EBFCAA25-E767-4F87-BC9E-EF1E418157CF}" type="presOf" srcId="{8A362B78-80A4-46A6-9716-F2E008F22C1D}" destId="{085F5485-FC1B-49D1-A12A-AEBD17EA1A9A}" srcOrd="0" destOrd="0" presId="urn:microsoft.com/office/officeart/2005/8/layout/orgChart1"/>
    <dgm:cxn modelId="{568F2F28-76F0-4C6F-B59D-4F8CE87C6111}" type="presOf" srcId="{70F4652E-5DAD-452E-AF36-1E44AC73BE5D}" destId="{857DD57C-B638-4C64-AB73-C3F45DE8E0F6}" srcOrd="1" destOrd="0" presId="urn:microsoft.com/office/officeart/2005/8/layout/orgChart1"/>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A19C6833-D4D9-421C-9D1B-42AD874C219D}" type="presOf" srcId="{A653E9B1-E571-4D56-9987-D7ADA11DF62F}" destId="{43BB638C-1DC3-490A-960E-59D137113CCA}"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75D8516C-2161-467D-B2E3-3F64FBA9BD12}" type="presOf" srcId="{70F4652E-5DAD-452E-AF36-1E44AC73BE5D}" destId="{C08DFE2C-9E65-4EDF-84F7-E5A2BA0E59F3}" srcOrd="0" destOrd="0" presId="urn:microsoft.com/office/officeart/2005/8/layout/orgChart1"/>
    <dgm:cxn modelId="{F513FA70-09F6-485F-8245-35E60FC181CE}" srcId="{68F5E09E-1BDE-407F-8C32-C19EBC7FA5DD}" destId="{70F4652E-5DAD-452E-AF36-1E44AC73BE5D}" srcOrd="2" destOrd="0" parTransId="{56380FB2-B0FB-4DEC-B227-678EC72DFAC3}" sibTransId="{BC713E63-B424-4B23-9CF0-0FC1F7D2A284}"/>
    <dgm:cxn modelId="{EBF06271-9E5C-43B9-BD57-C6048DD8F364}" type="presOf" srcId="{A653E9B1-E571-4D56-9987-D7ADA11DF62F}" destId="{3B8C3CA9-9BC7-489E-9F31-3FD3FDB5CC65}"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A769F080-6404-40DC-B467-90084BF67AC6}" type="presOf" srcId="{56380FB2-B0FB-4DEC-B227-678EC72DFAC3}" destId="{22714E7B-57C3-4EA2-A16A-B4690F4060CF}" srcOrd="0"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BB3BD2B4-9A49-4FE3-80CC-F76323A08029}" srcId="{68F5E09E-1BDE-407F-8C32-C19EBC7FA5DD}" destId="{0DCA4564-C1FF-47BD-8315-7B97262EDC0B}" srcOrd="4" destOrd="0" parTransId="{B73C98AF-54F2-45E0-842B-C383926689B0}" sibTransId="{DC510838-BC6D-4BAE-B6F5-4010A27CE73E}"/>
    <dgm:cxn modelId="{92AB30C5-5BE9-42F1-8C44-4CDB4464E2F6}" type="presOf" srcId="{C4A6317C-984A-447F-9C96-DCD09D0B7165}" destId="{54E676D1-EA79-4264-A342-62CD984FB430}"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2454CC9-7672-4103-B256-B5B18F55BD4E}" type="presOf" srcId="{8A362B78-80A4-46A6-9716-F2E008F22C1D}" destId="{89E244DC-712D-4753-9985-4B446EDE8F64}" srcOrd="1" destOrd="0" presId="urn:microsoft.com/office/officeart/2005/8/layout/orgChart1"/>
    <dgm:cxn modelId="{54D208CA-A56D-4765-AB64-9FCD932A435D}" type="presOf" srcId="{68F5E09E-1BDE-407F-8C32-C19EBC7FA5DD}" destId="{25DC0579-8493-44FB-84DE-AE83F8CFCA83}" srcOrd="1" destOrd="0" presId="urn:microsoft.com/office/officeart/2005/8/layout/orgChart1"/>
    <dgm:cxn modelId="{33FD2BCA-7FBD-406F-B43F-90C4DB1C2B86}" type="presOf" srcId="{29EA6EFE-86F3-4B46-A264-F1B8B022DAAA}" destId="{DD49E283-6B68-48CB-8BBF-D00CDBD4F5D1}" srcOrd="0" destOrd="0" presId="urn:microsoft.com/office/officeart/2005/8/layout/orgChart1"/>
    <dgm:cxn modelId="{10EF59D1-8C18-40E7-91F9-6EF0BCC619E6}" srcId="{68F5E09E-1BDE-407F-8C32-C19EBC7FA5DD}" destId="{8A362B78-80A4-46A6-9716-F2E008F22C1D}" srcOrd="1" destOrd="0" parTransId="{29EA6EFE-86F3-4B46-A264-F1B8B022DAAA}" sibTransId="{5DC510D3-DDA3-4320-9BD3-94D056A872A7}"/>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8AED71E2-26D2-4793-A8D7-718D9CAB48CF}" srcId="{68F5E09E-1BDE-407F-8C32-C19EBC7FA5DD}" destId="{A653E9B1-E571-4D56-9987-D7ADA11DF62F}" srcOrd="3" destOrd="0" parTransId="{C4A6317C-984A-447F-9C96-DCD09D0B7165}" sibTransId="{9EC565FC-B280-4FB9-8B60-7F7E52757D1F}"/>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C0F541E5-6412-43FC-87FB-E5ADB6C0D9D1}" type="presParOf" srcId="{228F104D-FFD6-4416-97C8-1F4D310AAA19}" destId="{DD49E283-6B68-48CB-8BBF-D00CDBD4F5D1}" srcOrd="2" destOrd="0" presId="urn:microsoft.com/office/officeart/2005/8/layout/orgChart1"/>
    <dgm:cxn modelId="{C37600A1-E788-4A57-A152-C9A917126F44}" type="presParOf" srcId="{228F104D-FFD6-4416-97C8-1F4D310AAA19}" destId="{FD5E48A1-FF84-48FE-AE59-34A4A9A5DD8E}" srcOrd="3" destOrd="0" presId="urn:microsoft.com/office/officeart/2005/8/layout/orgChart1"/>
    <dgm:cxn modelId="{F11B3CB4-BE08-4E4B-9155-566CB338E2B5}" type="presParOf" srcId="{FD5E48A1-FF84-48FE-AE59-34A4A9A5DD8E}" destId="{97891B71-ED2A-458C-8A83-70B57249936C}" srcOrd="0" destOrd="0" presId="urn:microsoft.com/office/officeart/2005/8/layout/orgChart1"/>
    <dgm:cxn modelId="{0F02079C-A310-469E-B805-EDED884629DF}" type="presParOf" srcId="{97891B71-ED2A-458C-8A83-70B57249936C}" destId="{085F5485-FC1B-49D1-A12A-AEBD17EA1A9A}" srcOrd="0" destOrd="0" presId="urn:microsoft.com/office/officeart/2005/8/layout/orgChart1"/>
    <dgm:cxn modelId="{DA1D6ECE-CC97-4EE7-8869-473C53103F4E}" type="presParOf" srcId="{97891B71-ED2A-458C-8A83-70B57249936C}" destId="{89E244DC-712D-4753-9985-4B446EDE8F64}" srcOrd="1" destOrd="0" presId="urn:microsoft.com/office/officeart/2005/8/layout/orgChart1"/>
    <dgm:cxn modelId="{CB9D96B6-570D-4872-97F7-9C8A8F8F760C}" type="presParOf" srcId="{FD5E48A1-FF84-48FE-AE59-34A4A9A5DD8E}" destId="{CF6F757F-2045-4A2F-99B0-2F98BA9AD3C7}" srcOrd="1" destOrd="0" presId="urn:microsoft.com/office/officeart/2005/8/layout/orgChart1"/>
    <dgm:cxn modelId="{65A68D23-F24F-4363-A082-176847D250DB}" type="presParOf" srcId="{FD5E48A1-FF84-48FE-AE59-34A4A9A5DD8E}" destId="{45369F63-A12B-41E6-8047-61EA7247A81B}" srcOrd="2" destOrd="0" presId="urn:microsoft.com/office/officeart/2005/8/layout/orgChart1"/>
    <dgm:cxn modelId="{915B1BE0-BE9D-4DC7-B536-4AE6E81D2B83}" type="presParOf" srcId="{228F104D-FFD6-4416-97C8-1F4D310AAA19}" destId="{22714E7B-57C3-4EA2-A16A-B4690F4060CF}" srcOrd="4" destOrd="0" presId="urn:microsoft.com/office/officeart/2005/8/layout/orgChart1"/>
    <dgm:cxn modelId="{6855074F-7E62-4C86-A638-8A4B447116EF}" type="presParOf" srcId="{228F104D-FFD6-4416-97C8-1F4D310AAA19}" destId="{240A8FB7-0BE2-4A21-83D8-2755C218F9EB}" srcOrd="5" destOrd="0" presId="urn:microsoft.com/office/officeart/2005/8/layout/orgChart1"/>
    <dgm:cxn modelId="{6394F1F3-DF3C-47CF-95BA-44FC8E0E62C9}" type="presParOf" srcId="{240A8FB7-0BE2-4A21-83D8-2755C218F9EB}" destId="{B5B300DB-2E80-47BE-ABEC-14883D84C26A}" srcOrd="0" destOrd="0" presId="urn:microsoft.com/office/officeart/2005/8/layout/orgChart1"/>
    <dgm:cxn modelId="{5B8C04A3-3931-4E6B-A4DF-375A8B859B49}" type="presParOf" srcId="{B5B300DB-2E80-47BE-ABEC-14883D84C26A}" destId="{C08DFE2C-9E65-4EDF-84F7-E5A2BA0E59F3}" srcOrd="0" destOrd="0" presId="urn:microsoft.com/office/officeart/2005/8/layout/orgChart1"/>
    <dgm:cxn modelId="{359703A0-14C0-440B-92C7-FCC3F8B2F909}" type="presParOf" srcId="{B5B300DB-2E80-47BE-ABEC-14883D84C26A}" destId="{857DD57C-B638-4C64-AB73-C3F45DE8E0F6}" srcOrd="1" destOrd="0" presId="urn:microsoft.com/office/officeart/2005/8/layout/orgChart1"/>
    <dgm:cxn modelId="{C7775927-7149-4CA1-BA08-F973C259B8CB}" type="presParOf" srcId="{240A8FB7-0BE2-4A21-83D8-2755C218F9EB}" destId="{5C8A4292-CF82-49A4-8E54-0D5A57162D60}" srcOrd="1" destOrd="0" presId="urn:microsoft.com/office/officeart/2005/8/layout/orgChart1"/>
    <dgm:cxn modelId="{D2DEAC6B-725B-4395-94F1-F0761D4ADA4F}" type="presParOf" srcId="{240A8FB7-0BE2-4A21-83D8-2755C218F9EB}" destId="{7D7FF0C1-AAD7-4D71-BEC9-B915E6854D5E}" srcOrd="2" destOrd="0" presId="urn:microsoft.com/office/officeart/2005/8/layout/orgChart1"/>
    <dgm:cxn modelId="{517B81BD-851B-4C47-8C31-E042B446F4AE}" type="presParOf" srcId="{228F104D-FFD6-4416-97C8-1F4D310AAA19}" destId="{54E676D1-EA79-4264-A342-62CD984FB430}" srcOrd="6" destOrd="0" presId="urn:microsoft.com/office/officeart/2005/8/layout/orgChart1"/>
    <dgm:cxn modelId="{BFAB6CA9-3556-4E5E-AA58-E859FE455D6D}" type="presParOf" srcId="{228F104D-FFD6-4416-97C8-1F4D310AAA19}" destId="{386763C9-D009-41BA-97FE-B52052B6837D}" srcOrd="7" destOrd="0" presId="urn:microsoft.com/office/officeart/2005/8/layout/orgChart1"/>
    <dgm:cxn modelId="{FD56CA16-9AA9-4B97-AF36-679B0602A4E7}" type="presParOf" srcId="{386763C9-D009-41BA-97FE-B52052B6837D}" destId="{AD0BD445-AD07-492C-8226-5A36DAE0B2C5}" srcOrd="0" destOrd="0" presId="urn:microsoft.com/office/officeart/2005/8/layout/orgChart1"/>
    <dgm:cxn modelId="{ABDA6F51-19EB-4B72-8089-02D449CC7A3A}" type="presParOf" srcId="{AD0BD445-AD07-492C-8226-5A36DAE0B2C5}" destId="{3B8C3CA9-9BC7-489E-9F31-3FD3FDB5CC65}" srcOrd="0" destOrd="0" presId="urn:microsoft.com/office/officeart/2005/8/layout/orgChart1"/>
    <dgm:cxn modelId="{A3B7DA81-F721-48D6-BAE2-87B0E69516CD}" type="presParOf" srcId="{AD0BD445-AD07-492C-8226-5A36DAE0B2C5}" destId="{43BB638C-1DC3-490A-960E-59D137113CCA}" srcOrd="1" destOrd="0" presId="urn:microsoft.com/office/officeart/2005/8/layout/orgChart1"/>
    <dgm:cxn modelId="{7090BF8A-D8C5-4244-B8B0-6D4EAA4FD553}" type="presParOf" srcId="{386763C9-D009-41BA-97FE-B52052B6837D}" destId="{1406FFC6-59B4-4554-8C7A-F53C9F678114}" srcOrd="1" destOrd="0" presId="urn:microsoft.com/office/officeart/2005/8/layout/orgChart1"/>
    <dgm:cxn modelId="{FC7F1053-C155-4D6B-98A3-556CC1851AA7}" type="presParOf" srcId="{386763C9-D009-41BA-97FE-B52052B6837D}" destId="{98C108A2-B27B-4AAE-9B9A-F29837E18D35}" srcOrd="2" destOrd="0" presId="urn:microsoft.com/office/officeart/2005/8/layout/orgChart1"/>
    <dgm:cxn modelId="{19C3DC1D-8F94-4C6E-947F-EC9B7B5B891E}" type="presParOf" srcId="{228F104D-FFD6-4416-97C8-1F4D310AAA19}" destId="{47C41681-EC1E-4F54-B8A0-1E3B35C8FA79}" srcOrd="8" destOrd="0" presId="urn:microsoft.com/office/officeart/2005/8/layout/orgChart1"/>
    <dgm:cxn modelId="{6CF3B179-CAFE-47E1-A918-ABFD61D097FA}" type="presParOf" srcId="{228F104D-FFD6-4416-97C8-1F4D310AAA19}" destId="{584EB7B1-04CB-469B-84AE-D83A312E97A5}" srcOrd="9"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8A5EE-B420-4CCB-9316-11CA52C692FF}">
      <dsp:nvSpPr>
        <dsp:cNvPr id="0" name=""/>
        <dsp:cNvSpPr/>
      </dsp:nvSpPr>
      <dsp:spPr>
        <a:xfrm rot="5400000">
          <a:off x="-351987" y="364314"/>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Get the right raw data</a:t>
          </a:r>
        </a:p>
      </dsp:txBody>
      <dsp:txXfrm rot="-5400000">
        <a:off x="1" y="833631"/>
        <a:ext cx="1642610" cy="703976"/>
      </dsp:txXfrm>
    </dsp:sp>
    <dsp:sp modelId="{DF164AE2-B655-4D10-B886-79910C012F28}">
      <dsp:nvSpPr>
        <dsp:cNvPr id="0" name=""/>
        <dsp:cNvSpPr/>
      </dsp:nvSpPr>
      <dsp:spPr>
        <a:xfrm rot="5400000">
          <a:off x="8217841" y="-6562904"/>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Microdata</a:t>
          </a:r>
        </a:p>
        <a:p>
          <a:pPr marL="285750" lvl="1" indent="-285750" algn="l" defTabSz="1244600">
            <a:lnSpc>
              <a:spcPct val="90000"/>
            </a:lnSpc>
            <a:spcBef>
              <a:spcPct val="0"/>
            </a:spcBef>
            <a:spcAft>
              <a:spcPct val="15000"/>
            </a:spcAft>
            <a:buChar char="•"/>
          </a:pPr>
          <a:r>
            <a:rPr lang="en-US" sz="2800" kern="1200" dirty="0"/>
            <a:t>Large enough sample size</a:t>
          </a:r>
        </a:p>
        <a:p>
          <a:pPr marL="285750" lvl="1" indent="-285750" algn="l" defTabSz="1244600">
            <a:lnSpc>
              <a:spcPct val="90000"/>
            </a:lnSpc>
            <a:spcBef>
              <a:spcPct val="0"/>
            </a:spcBef>
            <a:spcAft>
              <a:spcPct val="15000"/>
            </a:spcAft>
            <a:buChar char="•"/>
          </a:pPr>
          <a:r>
            <a:rPr lang="en-US" sz="2800" kern="1200" dirty="0"/>
            <a:t>Sample representative of all groups</a:t>
          </a:r>
        </a:p>
      </dsp:txBody>
      <dsp:txXfrm rot="-5400000">
        <a:off x="1642610" y="86785"/>
        <a:ext cx="14601284" cy="1376364"/>
      </dsp:txXfrm>
    </dsp:sp>
    <dsp:sp modelId="{7EBE93BA-C0D8-4A35-8F6A-C962509CE792}">
      <dsp:nvSpPr>
        <dsp:cNvPr id="0" name=""/>
        <dsp:cNvSpPr/>
      </dsp:nvSpPr>
      <dsp:spPr>
        <a:xfrm rot="5400000">
          <a:off x="-351987" y="2571101"/>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Select disaggregation variables</a:t>
          </a:r>
        </a:p>
      </dsp:txBody>
      <dsp:txXfrm rot="-5400000">
        <a:off x="1" y="3040418"/>
        <a:ext cx="1642610" cy="703976"/>
      </dsp:txXfrm>
    </dsp:sp>
    <dsp:sp modelId="{2FC1E4FC-CA0D-47B9-872E-614528C9EAF7}">
      <dsp:nvSpPr>
        <dsp:cNvPr id="0" name=""/>
        <dsp:cNvSpPr/>
      </dsp:nvSpPr>
      <dsp:spPr>
        <a:xfrm rot="5400000">
          <a:off x="8217440" y="-4355716"/>
          <a:ext cx="1526082"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Based on previous knowledge of disadvantages</a:t>
          </a:r>
        </a:p>
        <a:p>
          <a:pPr marL="285750" lvl="1" indent="-285750" algn="l" defTabSz="1244600">
            <a:lnSpc>
              <a:spcPct val="90000"/>
            </a:lnSpc>
            <a:spcBef>
              <a:spcPct val="0"/>
            </a:spcBef>
            <a:spcAft>
              <a:spcPct val="15000"/>
            </a:spcAft>
            <a:buChar char="•"/>
          </a:pPr>
          <a:r>
            <a:rPr lang="en-US" sz="2800" kern="1200" dirty="0"/>
            <a:t>Based on trial for different indicators</a:t>
          </a:r>
        </a:p>
        <a:p>
          <a:pPr marL="285750" lvl="1" indent="-285750" algn="l" defTabSz="1244600">
            <a:lnSpc>
              <a:spcPct val="90000"/>
            </a:lnSpc>
            <a:spcBef>
              <a:spcPct val="0"/>
            </a:spcBef>
            <a:spcAft>
              <a:spcPct val="15000"/>
            </a:spcAft>
            <a:buChar char="•"/>
          </a:pPr>
          <a:r>
            <a:rPr lang="en-US" sz="2800" kern="1200" dirty="0"/>
            <a:t>Content analysis of policy documents </a:t>
          </a:r>
        </a:p>
      </dsp:txBody>
      <dsp:txXfrm rot="-5400000">
        <a:off x="1642611" y="2293610"/>
        <a:ext cx="14601245" cy="1377088"/>
      </dsp:txXfrm>
    </dsp:sp>
    <dsp:sp modelId="{40661B11-3693-4330-92C2-79C744F4D78E}">
      <dsp:nvSpPr>
        <dsp:cNvPr id="0" name=""/>
        <dsp:cNvSpPr/>
      </dsp:nvSpPr>
      <dsp:spPr>
        <a:xfrm rot="5400000">
          <a:off x="-351987" y="4777888"/>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Conduct analysis</a:t>
          </a:r>
        </a:p>
      </dsp:txBody>
      <dsp:txXfrm rot="-5400000">
        <a:off x="1" y="5247205"/>
        <a:ext cx="1642610" cy="703976"/>
      </dsp:txXfrm>
    </dsp:sp>
    <dsp:sp modelId="{C8EE7D45-2289-4124-A646-F20EEFC3F82C}">
      <dsp:nvSpPr>
        <dsp:cNvPr id="0" name=""/>
        <dsp:cNvSpPr/>
      </dsp:nvSpPr>
      <dsp:spPr>
        <a:xfrm rot="5400000">
          <a:off x="8217841" y="-2149330"/>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Calculate SDG indicators (or similar)</a:t>
          </a:r>
        </a:p>
        <a:p>
          <a:pPr marL="285750" lvl="1" indent="-285750" algn="l" defTabSz="1244600">
            <a:lnSpc>
              <a:spcPct val="90000"/>
            </a:lnSpc>
            <a:spcBef>
              <a:spcPct val="0"/>
            </a:spcBef>
            <a:spcAft>
              <a:spcPct val="15000"/>
            </a:spcAft>
            <a:buChar char="•"/>
          </a:pPr>
          <a:r>
            <a:rPr lang="en-US" sz="2800" kern="1200" dirty="0"/>
            <a:t>Simultaneously disaggregate data using selected variables</a:t>
          </a:r>
        </a:p>
      </dsp:txBody>
      <dsp:txXfrm rot="-5400000">
        <a:off x="1642610" y="4500359"/>
        <a:ext cx="14601284" cy="1376364"/>
      </dsp:txXfrm>
    </dsp:sp>
    <dsp:sp modelId="{4A9F0AEE-246F-4B47-BC84-2EA6133BC7BC}">
      <dsp:nvSpPr>
        <dsp:cNvPr id="0" name=""/>
        <dsp:cNvSpPr/>
      </dsp:nvSpPr>
      <dsp:spPr>
        <a:xfrm rot="5400000">
          <a:off x="-351987" y="6984675"/>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Use the results </a:t>
          </a:r>
        </a:p>
      </dsp:txBody>
      <dsp:txXfrm rot="-5400000">
        <a:off x="1" y="7453992"/>
        <a:ext cx="1642610" cy="703976"/>
      </dsp:txXfrm>
    </dsp:sp>
    <dsp:sp modelId="{B0D33CC3-862E-41FA-8F13-A125FFB328F8}">
      <dsp:nvSpPr>
        <dsp:cNvPr id="0" name=""/>
        <dsp:cNvSpPr/>
      </dsp:nvSpPr>
      <dsp:spPr>
        <a:xfrm rot="5400000">
          <a:off x="8217841" y="57456"/>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Design universal policies that ensure reach to the most disadvantaged</a:t>
          </a:r>
        </a:p>
        <a:p>
          <a:pPr marL="285750" lvl="1" indent="-285750" algn="l" defTabSz="1244600">
            <a:lnSpc>
              <a:spcPct val="90000"/>
            </a:lnSpc>
            <a:spcBef>
              <a:spcPct val="0"/>
            </a:spcBef>
            <a:spcAft>
              <a:spcPct val="15000"/>
            </a:spcAft>
            <a:buChar char="•"/>
          </a:pPr>
          <a:r>
            <a:rPr lang="en-US" sz="2800" kern="1200" dirty="0"/>
            <a:t>Knock-on effect on SDG achievement</a:t>
          </a:r>
        </a:p>
        <a:p>
          <a:pPr marL="285750" lvl="1" indent="-285750" algn="l" defTabSz="1244600">
            <a:lnSpc>
              <a:spcPct val="90000"/>
            </a:lnSpc>
            <a:spcBef>
              <a:spcPct val="0"/>
            </a:spcBef>
            <a:spcAft>
              <a:spcPct val="15000"/>
            </a:spcAft>
            <a:buChar char="•"/>
          </a:pPr>
          <a:r>
            <a:rPr lang="en-US" sz="2800" kern="1200" dirty="0"/>
            <a:t>Measure again</a:t>
          </a:r>
        </a:p>
      </dsp:txBody>
      <dsp:txXfrm rot="-5400000">
        <a:off x="1642610" y="6707145"/>
        <a:ext cx="14601284" cy="13763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1681-EC1E-4F54-B8A0-1E3B35C8FA79}">
      <dsp:nvSpPr>
        <dsp:cNvPr id="0" name=""/>
        <dsp:cNvSpPr/>
      </dsp:nvSpPr>
      <dsp:spPr>
        <a:xfrm>
          <a:off x="3759661" y="900925"/>
          <a:ext cx="1121701" cy="378533"/>
        </a:xfrm>
        <a:custGeom>
          <a:avLst/>
          <a:gdLst/>
          <a:ahLst/>
          <a:cxnLst/>
          <a:rect l="0" t="0" r="0" b="0"/>
          <a:pathLst>
            <a:path>
              <a:moveTo>
                <a:pt x="0" y="0"/>
              </a:moveTo>
              <a:lnTo>
                <a:pt x="0" y="189391"/>
              </a:lnTo>
              <a:lnTo>
                <a:pt x="1121701" y="189391"/>
              </a:lnTo>
              <a:lnTo>
                <a:pt x="1121701" y="378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2669843" y="900925"/>
          <a:ext cx="1089817" cy="378283"/>
        </a:xfrm>
        <a:custGeom>
          <a:avLst/>
          <a:gdLst/>
          <a:ahLst/>
          <a:cxnLst/>
          <a:rect l="0" t="0" r="0" b="0"/>
          <a:pathLst>
            <a:path>
              <a:moveTo>
                <a:pt x="1089817" y="0"/>
              </a:moveTo>
              <a:lnTo>
                <a:pt x="1089817" y="189141"/>
              </a:lnTo>
              <a:lnTo>
                <a:pt x="0" y="189141"/>
              </a:lnTo>
              <a:lnTo>
                <a:pt x="0" y="378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2858985" y="249"/>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Location</a:t>
          </a:r>
        </a:p>
      </dsp:txBody>
      <dsp:txXfrm>
        <a:off x="2858985" y="249"/>
        <a:ext cx="1801351" cy="900675"/>
      </dsp:txXfrm>
    </dsp:sp>
    <dsp:sp modelId="{3AAD3213-B370-4C9D-95F8-D5C0CAA3B523}">
      <dsp:nvSpPr>
        <dsp:cNvPr id="0" name=""/>
        <dsp:cNvSpPr/>
      </dsp:nvSpPr>
      <dsp:spPr>
        <a:xfrm>
          <a:off x="1769168" y="1279208"/>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Rural </a:t>
          </a:r>
        </a:p>
      </dsp:txBody>
      <dsp:txXfrm>
        <a:off x="1769168" y="1279208"/>
        <a:ext cx="1801351" cy="900675"/>
      </dsp:txXfrm>
    </dsp:sp>
    <dsp:sp modelId="{64213BE4-6BDC-42F3-939F-64E30561820F}">
      <dsp:nvSpPr>
        <dsp:cNvPr id="0" name=""/>
        <dsp:cNvSpPr/>
      </dsp:nvSpPr>
      <dsp:spPr>
        <a:xfrm>
          <a:off x="3980687" y="1279458"/>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Urban </a:t>
          </a:r>
        </a:p>
      </dsp:txBody>
      <dsp:txXfrm>
        <a:off x="3980687" y="1279458"/>
        <a:ext cx="1801351" cy="900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D984-540F-40B1-B03C-626C228757AB}">
      <dsp:nvSpPr>
        <dsp:cNvPr id="0" name=""/>
        <dsp:cNvSpPr/>
      </dsp:nvSpPr>
      <dsp:spPr>
        <a:xfrm>
          <a:off x="6388785" y="852039"/>
          <a:ext cx="5612394" cy="324683"/>
        </a:xfrm>
        <a:custGeom>
          <a:avLst/>
          <a:gdLst/>
          <a:ahLst/>
          <a:cxnLst/>
          <a:rect l="0" t="0" r="0" b="0"/>
          <a:pathLst>
            <a:path>
              <a:moveTo>
                <a:pt x="0" y="0"/>
              </a:moveTo>
              <a:lnTo>
                <a:pt x="0" y="162341"/>
              </a:lnTo>
              <a:lnTo>
                <a:pt x="5612394" y="162341"/>
              </a:lnTo>
              <a:lnTo>
                <a:pt x="5612394"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A192A-93F5-490C-82D3-B522C970D9B9}">
      <dsp:nvSpPr>
        <dsp:cNvPr id="0" name=""/>
        <dsp:cNvSpPr/>
      </dsp:nvSpPr>
      <dsp:spPr>
        <a:xfrm>
          <a:off x="6388785" y="852039"/>
          <a:ext cx="3741596" cy="324683"/>
        </a:xfrm>
        <a:custGeom>
          <a:avLst/>
          <a:gdLst/>
          <a:ahLst/>
          <a:cxnLst/>
          <a:rect l="0" t="0" r="0" b="0"/>
          <a:pathLst>
            <a:path>
              <a:moveTo>
                <a:pt x="0" y="0"/>
              </a:moveTo>
              <a:lnTo>
                <a:pt x="0" y="162341"/>
              </a:lnTo>
              <a:lnTo>
                <a:pt x="3741596" y="162341"/>
              </a:lnTo>
              <a:lnTo>
                <a:pt x="3741596"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6ADBB-2699-48FC-AF5F-AD99EB9C6D1B}">
      <dsp:nvSpPr>
        <dsp:cNvPr id="0" name=""/>
        <dsp:cNvSpPr/>
      </dsp:nvSpPr>
      <dsp:spPr>
        <a:xfrm>
          <a:off x="6388785" y="852039"/>
          <a:ext cx="1870798" cy="324683"/>
        </a:xfrm>
        <a:custGeom>
          <a:avLst/>
          <a:gdLst/>
          <a:ahLst/>
          <a:cxnLst/>
          <a:rect l="0" t="0" r="0" b="0"/>
          <a:pathLst>
            <a:path>
              <a:moveTo>
                <a:pt x="0" y="0"/>
              </a:moveTo>
              <a:lnTo>
                <a:pt x="0" y="162341"/>
              </a:lnTo>
              <a:lnTo>
                <a:pt x="1870798" y="162341"/>
              </a:lnTo>
              <a:lnTo>
                <a:pt x="1870798"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6AC1A-9DF3-4EEE-9D9F-D469FA36DD9C}">
      <dsp:nvSpPr>
        <dsp:cNvPr id="0" name=""/>
        <dsp:cNvSpPr/>
      </dsp:nvSpPr>
      <dsp:spPr>
        <a:xfrm>
          <a:off x="6343065" y="852039"/>
          <a:ext cx="91440" cy="324683"/>
        </a:xfrm>
        <a:custGeom>
          <a:avLst/>
          <a:gdLst/>
          <a:ahLst/>
          <a:cxnLst/>
          <a:rect l="0" t="0" r="0" b="0"/>
          <a:pathLst>
            <a:path>
              <a:moveTo>
                <a:pt x="45720" y="0"/>
              </a:moveTo>
              <a:lnTo>
                <a:pt x="4572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690DD-53B0-4ACB-AB66-7879AD1E2A72}">
      <dsp:nvSpPr>
        <dsp:cNvPr id="0" name=""/>
        <dsp:cNvSpPr/>
      </dsp:nvSpPr>
      <dsp:spPr>
        <a:xfrm>
          <a:off x="4517987" y="852039"/>
          <a:ext cx="1870798" cy="324683"/>
        </a:xfrm>
        <a:custGeom>
          <a:avLst/>
          <a:gdLst/>
          <a:ahLst/>
          <a:cxnLst/>
          <a:rect l="0" t="0" r="0" b="0"/>
          <a:pathLst>
            <a:path>
              <a:moveTo>
                <a:pt x="1870798" y="0"/>
              </a:moveTo>
              <a:lnTo>
                <a:pt x="1870798"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8DE31-92BE-45AD-9E70-4A0018CB7942}">
      <dsp:nvSpPr>
        <dsp:cNvPr id="0" name=""/>
        <dsp:cNvSpPr/>
      </dsp:nvSpPr>
      <dsp:spPr>
        <a:xfrm>
          <a:off x="2647189" y="852039"/>
          <a:ext cx="3741596" cy="324683"/>
        </a:xfrm>
        <a:custGeom>
          <a:avLst/>
          <a:gdLst/>
          <a:ahLst/>
          <a:cxnLst/>
          <a:rect l="0" t="0" r="0" b="0"/>
          <a:pathLst>
            <a:path>
              <a:moveTo>
                <a:pt x="3741596" y="0"/>
              </a:moveTo>
              <a:lnTo>
                <a:pt x="3741596"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776391" y="852039"/>
          <a:ext cx="5612394" cy="324683"/>
        </a:xfrm>
        <a:custGeom>
          <a:avLst/>
          <a:gdLst/>
          <a:ahLst/>
          <a:cxnLst/>
          <a:rect l="0" t="0" r="0" b="0"/>
          <a:pathLst>
            <a:path>
              <a:moveTo>
                <a:pt x="5612394" y="0"/>
              </a:moveTo>
              <a:lnTo>
                <a:pt x="5612394"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5615728" y="78981"/>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Region </a:t>
          </a:r>
        </a:p>
      </dsp:txBody>
      <dsp:txXfrm>
        <a:off x="5615728" y="78981"/>
        <a:ext cx="1546114" cy="773057"/>
      </dsp:txXfrm>
    </dsp:sp>
    <dsp:sp modelId="{3AAD3213-B370-4C9D-95F8-D5C0CAA3B523}">
      <dsp:nvSpPr>
        <dsp:cNvPr id="0" name=""/>
        <dsp:cNvSpPr/>
      </dsp:nvSpPr>
      <dsp:spPr>
        <a:xfrm>
          <a:off x="3333"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1 </a:t>
          </a:r>
        </a:p>
      </dsp:txBody>
      <dsp:txXfrm>
        <a:off x="3333" y="1176722"/>
        <a:ext cx="1546114" cy="773057"/>
      </dsp:txXfrm>
    </dsp:sp>
    <dsp:sp modelId="{45037E6A-2E5F-44F2-9B66-5C963B7F360B}">
      <dsp:nvSpPr>
        <dsp:cNvPr id="0" name=""/>
        <dsp:cNvSpPr/>
      </dsp:nvSpPr>
      <dsp:spPr>
        <a:xfrm>
          <a:off x="1874132"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2 </a:t>
          </a:r>
        </a:p>
      </dsp:txBody>
      <dsp:txXfrm>
        <a:off x="1874132" y="1176722"/>
        <a:ext cx="1546114" cy="773057"/>
      </dsp:txXfrm>
    </dsp:sp>
    <dsp:sp modelId="{77DEE9B2-D1A1-4A2B-81C6-BD39659CA3F6}">
      <dsp:nvSpPr>
        <dsp:cNvPr id="0" name=""/>
        <dsp:cNvSpPr/>
      </dsp:nvSpPr>
      <dsp:spPr>
        <a:xfrm>
          <a:off x="3744930"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3 </a:t>
          </a:r>
        </a:p>
      </dsp:txBody>
      <dsp:txXfrm>
        <a:off x="3744930" y="1176722"/>
        <a:ext cx="1546114" cy="773057"/>
      </dsp:txXfrm>
    </dsp:sp>
    <dsp:sp modelId="{2E7E9DC4-9082-4487-8095-24623A70FB33}">
      <dsp:nvSpPr>
        <dsp:cNvPr id="0" name=""/>
        <dsp:cNvSpPr/>
      </dsp:nvSpPr>
      <dsp:spPr>
        <a:xfrm>
          <a:off x="5615728"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4 </a:t>
          </a:r>
        </a:p>
      </dsp:txBody>
      <dsp:txXfrm>
        <a:off x="5615728" y="1176722"/>
        <a:ext cx="1546114" cy="773057"/>
      </dsp:txXfrm>
    </dsp:sp>
    <dsp:sp modelId="{248F1999-4371-437A-985A-FA88D8A22A68}">
      <dsp:nvSpPr>
        <dsp:cNvPr id="0" name=""/>
        <dsp:cNvSpPr/>
      </dsp:nvSpPr>
      <dsp:spPr>
        <a:xfrm>
          <a:off x="7486526"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5 </a:t>
          </a:r>
        </a:p>
      </dsp:txBody>
      <dsp:txXfrm>
        <a:off x="7486526" y="1176722"/>
        <a:ext cx="1546114" cy="773057"/>
      </dsp:txXfrm>
    </dsp:sp>
    <dsp:sp modelId="{581AC7DC-DCDD-4E1B-B896-C077BA0A6C6A}">
      <dsp:nvSpPr>
        <dsp:cNvPr id="0" name=""/>
        <dsp:cNvSpPr/>
      </dsp:nvSpPr>
      <dsp:spPr>
        <a:xfrm>
          <a:off x="9357324"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6 </a:t>
          </a:r>
        </a:p>
      </dsp:txBody>
      <dsp:txXfrm>
        <a:off x="9357324" y="1176722"/>
        <a:ext cx="1546114" cy="773057"/>
      </dsp:txXfrm>
    </dsp:sp>
    <dsp:sp modelId="{18F8BC32-911B-483D-82A6-1CD6F017366D}">
      <dsp:nvSpPr>
        <dsp:cNvPr id="0" name=""/>
        <dsp:cNvSpPr/>
      </dsp:nvSpPr>
      <dsp:spPr>
        <a:xfrm>
          <a:off x="11228122"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7 </a:t>
          </a:r>
        </a:p>
      </dsp:txBody>
      <dsp:txXfrm>
        <a:off x="11228122" y="1176722"/>
        <a:ext cx="1546114" cy="7730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A590-A454-4A02-AF89-FA23441C9EEB}">
      <dsp:nvSpPr>
        <dsp:cNvPr id="0" name=""/>
        <dsp:cNvSpPr/>
      </dsp:nvSpPr>
      <dsp:spPr>
        <a:xfrm>
          <a:off x="7916191" y="1487303"/>
          <a:ext cx="5378846" cy="204451"/>
        </a:xfrm>
        <a:custGeom>
          <a:avLst/>
          <a:gdLst/>
          <a:ahLst/>
          <a:cxnLst/>
          <a:rect l="0" t="0" r="0" b="0"/>
          <a:pathLst>
            <a:path>
              <a:moveTo>
                <a:pt x="0" y="0"/>
              </a:moveTo>
              <a:lnTo>
                <a:pt x="0" y="102225"/>
              </a:lnTo>
              <a:lnTo>
                <a:pt x="5378846" y="102225"/>
              </a:lnTo>
              <a:lnTo>
                <a:pt x="5378846"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F2969-8774-45CD-9BDC-F79174B58FA2}">
      <dsp:nvSpPr>
        <dsp:cNvPr id="0" name=""/>
        <dsp:cNvSpPr/>
      </dsp:nvSpPr>
      <dsp:spPr>
        <a:xfrm>
          <a:off x="7916191" y="1487303"/>
          <a:ext cx="4203638" cy="204451"/>
        </a:xfrm>
        <a:custGeom>
          <a:avLst/>
          <a:gdLst/>
          <a:ahLst/>
          <a:cxnLst/>
          <a:rect l="0" t="0" r="0" b="0"/>
          <a:pathLst>
            <a:path>
              <a:moveTo>
                <a:pt x="0" y="0"/>
              </a:moveTo>
              <a:lnTo>
                <a:pt x="0" y="102225"/>
              </a:lnTo>
              <a:lnTo>
                <a:pt x="4203638" y="102225"/>
              </a:lnTo>
              <a:lnTo>
                <a:pt x="4203638"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D3D59-7D5D-4683-9B92-F62FE66FE5E6}">
      <dsp:nvSpPr>
        <dsp:cNvPr id="0" name=""/>
        <dsp:cNvSpPr/>
      </dsp:nvSpPr>
      <dsp:spPr>
        <a:xfrm>
          <a:off x="7916191" y="1487303"/>
          <a:ext cx="3028430" cy="204451"/>
        </a:xfrm>
        <a:custGeom>
          <a:avLst/>
          <a:gdLst/>
          <a:ahLst/>
          <a:cxnLst/>
          <a:rect l="0" t="0" r="0" b="0"/>
          <a:pathLst>
            <a:path>
              <a:moveTo>
                <a:pt x="0" y="0"/>
              </a:moveTo>
              <a:lnTo>
                <a:pt x="0" y="102225"/>
              </a:lnTo>
              <a:lnTo>
                <a:pt x="3028430" y="102225"/>
              </a:lnTo>
              <a:lnTo>
                <a:pt x="302843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31F0F-B90D-4505-A6E0-C7162C0A53E5}">
      <dsp:nvSpPr>
        <dsp:cNvPr id="0" name=""/>
        <dsp:cNvSpPr/>
      </dsp:nvSpPr>
      <dsp:spPr>
        <a:xfrm>
          <a:off x="7916191" y="1487303"/>
          <a:ext cx="1853222" cy="204451"/>
        </a:xfrm>
        <a:custGeom>
          <a:avLst/>
          <a:gdLst/>
          <a:ahLst/>
          <a:cxnLst/>
          <a:rect l="0" t="0" r="0" b="0"/>
          <a:pathLst>
            <a:path>
              <a:moveTo>
                <a:pt x="0" y="0"/>
              </a:moveTo>
              <a:lnTo>
                <a:pt x="0" y="102225"/>
              </a:lnTo>
              <a:lnTo>
                <a:pt x="1853222" y="102225"/>
              </a:lnTo>
              <a:lnTo>
                <a:pt x="1853222"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C4540-EA1A-4597-9726-BFF34C89BB9D}">
      <dsp:nvSpPr>
        <dsp:cNvPr id="0" name=""/>
        <dsp:cNvSpPr/>
      </dsp:nvSpPr>
      <dsp:spPr>
        <a:xfrm>
          <a:off x="7916191" y="1487303"/>
          <a:ext cx="678015" cy="204451"/>
        </a:xfrm>
        <a:custGeom>
          <a:avLst/>
          <a:gdLst/>
          <a:ahLst/>
          <a:cxnLst/>
          <a:rect l="0" t="0" r="0" b="0"/>
          <a:pathLst>
            <a:path>
              <a:moveTo>
                <a:pt x="0" y="0"/>
              </a:moveTo>
              <a:lnTo>
                <a:pt x="0" y="102225"/>
              </a:lnTo>
              <a:lnTo>
                <a:pt x="678015" y="102225"/>
              </a:lnTo>
              <a:lnTo>
                <a:pt x="678015"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10E2C-0201-496D-A928-2A6AD4007791}">
      <dsp:nvSpPr>
        <dsp:cNvPr id="0" name=""/>
        <dsp:cNvSpPr/>
      </dsp:nvSpPr>
      <dsp:spPr>
        <a:xfrm>
          <a:off x="7418998" y="1487303"/>
          <a:ext cx="497192" cy="204451"/>
        </a:xfrm>
        <a:custGeom>
          <a:avLst/>
          <a:gdLst/>
          <a:ahLst/>
          <a:cxnLst/>
          <a:rect l="0" t="0" r="0" b="0"/>
          <a:pathLst>
            <a:path>
              <a:moveTo>
                <a:pt x="497192" y="0"/>
              </a:moveTo>
              <a:lnTo>
                <a:pt x="497192"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793CDB-44D1-4DFF-9341-24D8BEF26F49}">
      <dsp:nvSpPr>
        <dsp:cNvPr id="0" name=""/>
        <dsp:cNvSpPr/>
      </dsp:nvSpPr>
      <dsp:spPr>
        <a:xfrm>
          <a:off x="6243790" y="1487303"/>
          <a:ext cx="1672400" cy="204451"/>
        </a:xfrm>
        <a:custGeom>
          <a:avLst/>
          <a:gdLst/>
          <a:ahLst/>
          <a:cxnLst/>
          <a:rect l="0" t="0" r="0" b="0"/>
          <a:pathLst>
            <a:path>
              <a:moveTo>
                <a:pt x="1672400" y="0"/>
              </a:moveTo>
              <a:lnTo>
                <a:pt x="1672400"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5BB22-2388-488C-B982-7508EAE74DE1}">
      <dsp:nvSpPr>
        <dsp:cNvPr id="0" name=""/>
        <dsp:cNvSpPr/>
      </dsp:nvSpPr>
      <dsp:spPr>
        <a:xfrm>
          <a:off x="4978171" y="1487303"/>
          <a:ext cx="2938019" cy="204451"/>
        </a:xfrm>
        <a:custGeom>
          <a:avLst/>
          <a:gdLst/>
          <a:ahLst/>
          <a:cxnLst/>
          <a:rect l="0" t="0" r="0" b="0"/>
          <a:pathLst>
            <a:path>
              <a:moveTo>
                <a:pt x="2938019" y="0"/>
              </a:moveTo>
              <a:lnTo>
                <a:pt x="2938019"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450BC-E357-440F-AFB1-FA6179E704D5}">
      <dsp:nvSpPr>
        <dsp:cNvPr id="0" name=""/>
        <dsp:cNvSpPr/>
      </dsp:nvSpPr>
      <dsp:spPr>
        <a:xfrm>
          <a:off x="3712552" y="1487303"/>
          <a:ext cx="4203638" cy="204451"/>
        </a:xfrm>
        <a:custGeom>
          <a:avLst/>
          <a:gdLst/>
          <a:ahLst/>
          <a:cxnLst/>
          <a:rect l="0" t="0" r="0" b="0"/>
          <a:pathLst>
            <a:path>
              <a:moveTo>
                <a:pt x="4203638" y="0"/>
              </a:moveTo>
              <a:lnTo>
                <a:pt x="4203638"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D2262-9276-4CB4-A399-46532354B355}">
      <dsp:nvSpPr>
        <dsp:cNvPr id="0" name=""/>
        <dsp:cNvSpPr/>
      </dsp:nvSpPr>
      <dsp:spPr>
        <a:xfrm>
          <a:off x="2537344" y="1487303"/>
          <a:ext cx="5378846" cy="204451"/>
        </a:xfrm>
        <a:custGeom>
          <a:avLst/>
          <a:gdLst/>
          <a:ahLst/>
          <a:cxnLst/>
          <a:rect l="0" t="0" r="0" b="0"/>
          <a:pathLst>
            <a:path>
              <a:moveTo>
                <a:pt x="5378846" y="0"/>
              </a:moveTo>
              <a:lnTo>
                <a:pt x="5378846"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03514-C456-4EEA-B720-7FC43A52369B}">
      <dsp:nvSpPr>
        <dsp:cNvPr id="0" name=""/>
        <dsp:cNvSpPr/>
      </dsp:nvSpPr>
      <dsp:spPr>
        <a:xfrm>
          <a:off x="7430812" y="345"/>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Ethnic groups </a:t>
          </a:r>
        </a:p>
      </dsp:txBody>
      <dsp:txXfrm>
        <a:off x="7430812" y="345"/>
        <a:ext cx="970756" cy="1486957"/>
      </dsp:txXfrm>
    </dsp:sp>
    <dsp:sp modelId="{F5E40588-CE64-457D-9002-75A1B9030951}">
      <dsp:nvSpPr>
        <dsp:cNvPr id="0" name=""/>
        <dsp:cNvSpPr/>
      </dsp:nvSpPr>
      <dsp:spPr>
        <a:xfrm>
          <a:off x="2051966"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3"/>
              </a:solidFill>
            </a:rPr>
            <a:t>Hill brahmin</a:t>
          </a:r>
        </a:p>
      </dsp:txBody>
      <dsp:txXfrm>
        <a:off x="2051966" y="1691754"/>
        <a:ext cx="970756" cy="1486957"/>
      </dsp:txXfrm>
    </dsp:sp>
    <dsp:sp modelId="{1735A719-135E-42D7-A20E-D8693942A625}">
      <dsp:nvSpPr>
        <dsp:cNvPr id="0" name=""/>
        <dsp:cNvSpPr/>
      </dsp:nvSpPr>
      <dsp:spPr>
        <a:xfrm>
          <a:off x="3227174"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chhetri</a:t>
          </a:r>
        </a:p>
      </dsp:txBody>
      <dsp:txXfrm>
        <a:off x="3227174" y="1691754"/>
        <a:ext cx="970756" cy="1486957"/>
      </dsp:txXfrm>
    </dsp:sp>
    <dsp:sp modelId="{5BDD40F8-13AC-4808-86B2-4D3618E32B6C}">
      <dsp:nvSpPr>
        <dsp:cNvPr id="0" name=""/>
        <dsp:cNvSpPr/>
      </dsp:nvSpPr>
      <dsp:spPr>
        <a:xfrm>
          <a:off x="4402382" y="1691754"/>
          <a:ext cx="1151578"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3"/>
              </a:solidFill>
            </a:rPr>
            <a:t>Terai brahmin/</a:t>
          </a:r>
          <a:r>
            <a:rPr lang="en-US" sz="2400" kern="1200" dirty="0" err="1">
              <a:solidFill>
                <a:schemeClr val="accent3"/>
              </a:solidFill>
            </a:rPr>
            <a:t>chhetri</a:t>
          </a:r>
          <a:endParaRPr lang="en-US" sz="2400" kern="1200" dirty="0">
            <a:solidFill>
              <a:schemeClr val="accent3"/>
            </a:solidFill>
          </a:endParaRPr>
        </a:p>
      </dsp:txBody>
      <dsp:txXfrm>
        <a:off x="4402382" y="1691754"/>
        <a:ext cx="1151578" cy="1486957"/>
      </dsp:txXfrm>
    </dsp:sp>
    <dsp:sp modelId="{CF6BBED6-4B7D-45EC-9629-D6770E6494AA}">
      <dsp:nvSpPr>
        <dsp:cNvPr id="0" name=""/>
        <dsp:cNvSpPr/>
      </dsp:nvSpPr>
      <dsp:spPr>
        <a:xfrm>
          <a:off x="5758412"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Other terai caste</a:t>
          </a:r>
        </a:p>
      </dsp:txBody>
      <dsp:txXfrm>
        <a:off x="5758412" y="1691754"/>
        <a:ext cx="970756" cy="1486957"/>
      </dsp:txXfrm>
    </dsp:sp>
    <dsp:sp modelId="{F1D507B4-B435-4301-B8F1-0ABF5A4BEF34}">
      <dsp:nvSpPr>
        <dsp:cNvPr id="0" name=""/>
        <dsp:cNvSpPr/>
      </dsp:nvSpPr>
      <dsp:spPr>
        <a:xfrm>
          <a:off x="6933620"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dalit </a:t>
          </a:r>
        </a:p>
      </dsp:txBody>
      <dsp:txXfrm>
        <a:off x="6933620" y="1691754"/>
        <a:ext cx="970756" cy="1486957"/>
      </dsp:txXfrm>
    </dsp:sp>
    <dsp:sp modelId="{26445BB6-A42E-4DC2-83C7-15B87E45BC87}">
      <dsp:nvSpPr>
        <dsp:cNvPr id="0" name=""/>
        <dsp:cNvSpPr/>
      </dsp:nvSpPr>
      <dsp:spPr>
        <a:xfrm>
          <a:off x="8108828"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Terai dalit</a:t>
          </a:r>
        </a:p>
      </dsp:txBody>
      <dsp:txXfrm>
        <a:off x="8108828" y="1691754"/>
        <a:ext cx="970756" cy="1486957"/>
      </dsp:txXfrm>
    </dsp:sp>
    <dsp:sp modelId="{0DB9FA7C-7D9F-4EFE-8FCA-969B97FECB60}">
      <dsp:nvSpPr>
        <dsp:cNvPr id="0" name=""/>
        <dsp:cNvSpPr/>
      </dsp:nvSpPr>
      <dsp:spPr>
        <a:xfrm>
          <a:off x="9284035"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Newar</a:t>
          </a:r>
        </a:p>
      </dsp:txBody>
      <dsp:txXfrm>
        <a:off x="9284035" y="1691754"/>
        <a:ext cx="970756" cy="1486957"/>
      </dsp:txXfrm>
    </dsp:sp>
    <dsp:sp modelId="{B6B08AC0-42A7-4DF9-AA06-3CB6AC0F6D26}">
      <dsp:nvSpPr>
        <dsp:cNvPr id="0" name=""/>
        <dsp:cNvSpPr/>
      </dsp:nvSpPr>
      <dsp:spPr>
        <a:xfrm>
          <a:off x="10459243"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janajati</a:t>
          </a:r>
        </a:p>
      </dsp:txBody>
      <dsp:txXfrm>
        <a:off x="10459243" y="1691754"/>
        <a:ext cx="970756" cy="1486957"/>
      </dsp:txXfrm>
    </dsp:sp>
    <dsp:sp modelId="{D798AF60-AA0C-42AD-A2FF-D4E6004D55C2}">
      <dsp:nvSpPr>
        <dsp:cNvPr id="0" name=""/>
        <dsp:cNvSpPr/>
      </dsp:nvSpPr>
      <dsp:spPr>
        <a:xfrm>
          <a:off x="11634451"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Terai janajati </a:t>
          </a:r>
        </a:p>
      </dsp:txBody>
      <dsp:txXfrm>
        <a:off x="11634451" y="1691754"/>
        <a:ext cx="970756" cy="1486957"/>
      </dsp:txXfrm>
    </dsp:sp>
    <dsp:sp modelId="{325443F3-9517-4A7E-96E9-0B2862E6988A}">
      <dsp:nvSpPr>
        <dsp:cNvPr id="0" name=""/>
        <dsp:cNvSpPr/>
      </dsp:nvSpPr>
      <dsp:spPr>
        <a:xfrm>
          <a:off x="12809659"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Muslim</a:t>
          </a:r>
        </a:p>
      </dsp:txBody>
      <dsp:txXfrm>
        <a:off x="12809659" y="1691754"/>
        <a:ext cx="970756" cy="14869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81C02-12C6-4EE1-8296-02D4393ED409}">
      <dsp:nvSpPr>
        <dsp:cNvPr id="0" name=""/>
        <dsp:cNvSpPr/>
      </dsp:nvSpPr>
      <dsp:spPr>
        <a:xfrm>
          <a:off x="5397499" y="938924"/>
          <a:ext cx="4473428" cy="389422"/>
        </a:xfrm>
        <a:custGeom>
          <a:avLst/>
          <a:gdLst/>
          <a:ahLst/>
          <a:cxnLst/>
          <a:rect l="0" t="0" r="0" b="0"/>
          <a:pathLst>
            <a:path>
              <a:moveTo>
                <a:pt x="0" y="0"/>
              </a:moveTo>
              <a:lnTo>
                <a:pt x="0" y="195367"/>
              </a:lnTo>
              <a:lnTo>
                <a:pt x="4473428" y="195367"/>
              </a:lnTo>
              <a:lnTo>
                <a:pt x="4473428"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723AA-46BD-4EE6-ADC4-7A0DDDFAE1CE}">
      <dsp:nvSpPr>
        <dsp:cNvPr id="0" name=""/>
        <dsp:cNvSpPr/>
      </dsp:nvSpPr>
      <dsp:spPr>
        <a:xfrm>
          <a:off x="5397499" y="938924"/>
          <a:ext cx="2268965" cy="389422"/>
        </a:xfrm>
        <a:custGeom>
          <a:avLst/>
          <a:gdLst/>
          <a:ahLst/>
          <a:cxnLst/>
          <a:rect l="0" t="0" r="0" b="0"/>
          <a:pathLst>
            <a:path>
              <a:moveTo>
                <a:pt x="0" y="0"/>
              </a:moveTo>
              <a:lnTo>
                <a:pt x="0" y="195367"/>
              </a:lnTo>
              <a:lnTo>
                <a:pt x="2268965" y="195367"/>
              </a:lnTo>
              <a:lnTo>
                <a:pt x="2268965"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F53BB-95A6-400A-89F4-6AE1F77C5F92}">
      <dsp:nvSpPr>
        <dsp:cNvPr id="0" name=""/>
        <dsp:cNvSpPr/>
      </dsp:nvSpPr>
      <dsp:spPr>
        <a:xfrm>
          <a:off x="5351779" y="938924"/>
          <a:ext cx="91440" cy="389422"/>
        </a:xfrm>
        <a:custGeom>
          <a:avLst/>
          <a:gdLst/>
          <a:ahLst/>
          <a:cxnLst/>
          <a:rect l="0" t="0" r="0" b="0"/>
          <a:pathLst>
            <a:path>
              <a:moveTo>
                <a:pt x="45720" y="0"/>
              </a:moveTo>
              <a:lnTo>
                <a:pt x="45720" y="195367"/>
              </a:lnTo>
              <a:lnTo>
                <a:pt x="78432" y="195367"/>
              </a:lnTo>
              <a:lnTo>
                <a:pt x="78432"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41681-EC1E-4F54-B8A0-1E3B35C8FA79}">
      <dsp:nvSpPr>
        <dsp:cNvPr id="0" name=""/>
        <dsp:cNvSpPr/>
      </dsp:nvSpPr>
      <dsp:spPr>
        <a:xfrm>
          <a:off x="3193959" y="938924"/>
          <a:ext cx="2203540" cy="389422"/>
        </a:xfrm>
        <a:custGeom>
          <a:avLst/>
          <a:gdLst/>
          <a:ahLst/>
          <a:cxnLst/>
          <a:rect l="0" t="0" r="0" b="0"/>
          <a:pathLst>
            <a:path>
              <a:moveTo>
                <a:pt x="2203540" y="0"/>
              </a:moveTo>
              <a:lnTo>
                <a:pt x="2203540" y="195367"/>
              </a:lnTo>
              <a:lnTo>
                <a:pt x="0" y="195367"/>
              </a:lnTo>
              <a:lnTo>
                <a:pt x="0"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924993" y="938924"/>
          <a:ext cx="4472506" cy="388110"/>
        </a:xfrm>
        <a:custGeom>
          <a:avLst/>
          <a:gdLst/>
          <a:ahLst/>
          <a:cxnLst/>
          <a:rect l="0" t="0" r="0" b="0"/>
          <a:pathLst>
            <a:path>
              <a:moveTo>
                <a:pt x="4472506" y="0"/>
              </a:moveTo>
              <a:lnTo>
                <a:pt x="4472506" y="194055"/>
              </a:lnTo>
              <a:lnTo>
                <a:pt x="0" y="194055"/>
              </a:lnTo>
              <a:lnTo>
                <a:pt x="0" y="388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4473428" y="14853"/>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Religious groups</a:t>
          </a:r>
        </a:p>
      </dsp:txBody>
      <dsp:txXfrm>
        <a:off x="4473428" y="14853"/>
        <a:ext cx="1848143" cy="924071"/>
      </dsp:txXfrm>
    </dsp:sp>
    <dsp:sp modelId="{3AAD3213-B370-4C9D-95F8-D5C0CAA3B523}">
      <dsp:nvSpPr>
        <dsp:cNvPr id="0" name=""/>
        <dsp:cNvSpPr/>
      </dsp:nvSpPr>
      <dsp:spPr>
        <a:xfrm>
          <a:off x="922" y="1327035"/>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Hindu</a:t>
          </a:r>
        </a:p>
      </dsp:txBody>
      <dsp:txXfrm>
        <a:off x="922" y="1327035"/>
        <a:ext cx="1848143" cy="924071"/>
      </dsp:txXfrm>
    </dsp:sp>
    <dsp:sp modelId="{64213BE4-6BDC-42F3-939F-64E30561820F}">
      <dsp:nvSpPr>
        <dsp:cNvPr id="0" name=""/>
        <dsp:cNvSpPr/>
      </dsp:nvSpPr>
      <dsp:spPr>
        <a:xfrm>
          <a:off x="2269887"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Buddhist</a:t>
          </a:r>
        </a:p>
      </dsp:txBody>
      <dsp:txXfrm>
        <a:off x="2269887" y="1328347"/>
        <a:ext cx="1848143" cy="924071"/>
      </dsp:txXfrm>
    </dsp:sp>
    <dsp:sp modelId="{05BCBA8E-3174-4539-A632-414DEAB5BAF6}">
      <dsp:nvSpPr>
        <dsp:cNvPr id="0" name=""/>
        <dsp:cNvSpPr/>
      </dsp:nvSpPr>
      <dsp:spPr>
        <a:xfrm>
          <a:off x="4506140"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Muslim</a:t>
          </a:r>
        </a:p>
      </dsp:txBody>
      <dsp:txXfrm>
        <a:off x="4506140" y="1328347"/>
        <a:ext cx="1848143" cy="924071"/>
      </dsp:txXfrm>
    </dsp:sp>
    <dsp:sp modelId="{87A1EE5A-4A84-462E-80B6-B4F56B74B757}">
      <dsp:nvSpPr>
        <dsp:cNvPr id="0" name=""/>
        <dsp:cNvSpPr/>
      </dsp:nvSpPr>
      <dsp:spPr>
        <a:xfrm>
          <a:off x="6742393"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3"/>
              </a:solidFill>
              <a:latin typeface="Cambria" panose="02040503050406030204" pitchFamily="18" charset="0"/>
              <a:ea typeface="Cambria" panose="02040503050406030204" pitchFamily="18" charset="0"/>
            </a:rPr>
            <a:t> Kirat</a:t>
          </a:r>
        </a:p>
      </dsp:txBody>
      <dsp:txXfrm>
        <a:off x="6742393" y="1328347"/>
        <a:ext cx="1848143" cy="924071"/>
      </dsp:txXfrm>
    </dsp:sp>
    <dsp:sp modelId="{933A508B-E890-4772-9FC4-575E4A304DE9}">
      <dsp:nvSpPr>
        <dsp:cNvPr id="0" name=""/>
        <dsp:cNvSpPr/>
      </dsp:nvSpPr>
      <dsp:spPr>
        <a:xfrm>
          <a:off x="8946856"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Christian </a:t>
          </a:r>
        </a:p>
      </dsp:txBody>
      <dsp:txXfrm>
        <a:off x="8946856" y="1328347"/>
        <a:ext cx="1848143" cy="924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ED1B7-1FEF-4D37-8A97-20D1A9F6DAA4}">
      <dsp:nvSpPr>
        <dsp:cNvPr id="0" name=""/>
        <dsp:cNvSpPr/>
      </dsp:nvSpPr>
      <dsp:spPr>
        <a:xfrm>
          <a:off x="0" y="11633"/>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50"/>
              </a:solidFill>
            </a:rPr>
            <a:t>SDG 3</a:t>
          </a:r>
        </a:p>
        <a:p>
          <a:pPr marL="0" lvl="0" indent="0" algn="ctr" defTabSz="1244600">
            <a:lnSpc>
              <a:spcPct val="90000"/>
            </a:lnSpc>
            <a:spcBef>
              <a:spcPct val="0"/>
            </a:spcBef>
            <a:spcAft>
              <a:spcPct val="35000"/>
            </a:spcAft>
            <a:buNone/>
          </a:pPr>
          <a:r>
            <a:rPr lang="en-US" sz="2800" kern="1200" dirty="0">
              <a:solidFill>
                <a:schemeClr val="accent3"/>
              </a:solidFill>
            </a:rPr>
            <a:t>Proportion of births not attended by skilled health personnel </a:t>
          </a:r>
        </a:p>
      </dsp:txBody>
      <dsp:txXfrm>
        <a:off x="136123" y="147756"/>
        <a:ext cx="4375247" cy="2516250"/>
      </dsp:txXfrm>
    </dsp:sp>
    <dsp:sp modelId="{CFC87462-ACD7-4EA1-954A-78E9572C3ECA}">
      <dsp:nvSpPr>
        <dsp:cNvPr id="0" name=""/>
        <dsp:cNvSpPr/>
      </dsp:nvSpPr>
      <dsp:spPr>
        <a:xfrm>
          <a:off x="5182614" y="3881"/>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rgbClr val="C00000"/>
            </a:solidFill>
          </a:endParaRPr>
        </a:p>
        <a:p>
          <a:pPr marL="0" lvl="0" indent="0" algn="ctr" defTabSz="1244600">
            <a:lnSpc>
              <a:spcPct val="90000"/>
            </a:lnSpc>
            <a:spcBef>
              <a:spcPct val="0"/>
            </a:spcBef>
            <a:spcAft>
              <a:spcPct val="35000"/>
            </a:spcAft>
            <a:buNone/>
          </a:pPr>
          <a:r>
            <a:rPr lang="en-US" sz="2800" kern="1200" dirty="0">
              <a:solidFill>
                <a:srgbClr val="C00000"/>
              </a:solidFill>
            </a:rPr>
            <a:t>SDG 4</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primary or less years of education</a:t>
          </a:r>
        </a:p>
        <a:p>
          <a:pPr marL="0" lvl="0" indent="0" algn="ctr" defTabSz="1244600">
            <a:lnSpc>
              <a:spcPct val="90000"/>
            </a:lnSpc>
            <a:spcBef>
              <a:spcPct val="0"/>
            </a:spcBef>
            <a:spcAft>
              <a:spcPct val="35000"/>
            </a:spcAft>
            <a:buNone/>
          </a:pPr>
          <a:endParaRPr lang="en-US" sz="2800" kern="1200" dirty="0"/>
        </a:p>
      </dsp:txBody>
      <dsp:txXfrm>
        <a:off x="5318737" y="140004"/>
        <a:ext cx="4375247" cy="2516250"/>
      </dsp:txXfrm>
    </dsp:sp>
    <dsp:sp modelId="{DCB26174-A851-4A7C-85B3-FC984D6D5B3F}">
      <dsp:nvSpPr>
        <dsp:cNvPr id="0" name=""/>
        <dsp:cNvSpPr/>
      </dsp:nvSpPr>
      <dsp:spPr>
        <a:xfrm>
          <a:off x="10365229" y="0"/>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SDG 5</a:t>
          </a:r>
        </a:p>
        <a:p>
          <a:pPr marL="0" lvl="0" indent="0" algn="ctr" defTabSz="1244600">
            <a:lnSpc>
              <a:spcPct val="90000"/>
            </a:lnSpc>
            <a:spcBef>
              <a:spcPct val="0"/>
            </a:spcBef>
            <a:spcAft>
              <a:spcPct val="35000"/>
            </a:spcAft>
            <a:buNone/>
          </a:pPr>
          <a:r>
            <a:rPr lang="en-US" sz="2800" kern="1200" dirty="0">
              <a:solidFill>
                <a:schemeClr val="accent3"/>
              </a:solidFill>
            </a:rPr>
            <a:t>Proportion of women ages 18</a:t>
          </a:r>
          <a:r>
            <a:rPr lang="en-US" sz="2800" kern="1200" baseline="0" dirty="0">
              <a:solidFill>
                <a:schemeClr val="accent3"/>
              </a:solidFill>
            </a:rPr>
            <a:t>–</a:t>
          </a:r>
          <a:r>
            <a:rPr lang="en-US" sz="2800" kern="1200" dirty="0">
              <a:solidFill>
                <a:schemeClr val="accent3"/>
              </a:solidFill>
            </a:rPr>
            <a:t>49 who were married or in a union before age 18</a:t>
          </a:r>
        </a:p>
      </dsp:txBody>
      <dsp:txXfrm>
        <a:off x="10501352" y="136123"/>
        <a:ext cx="4375247" cy="2516250"/>
      </dsp:txXfrm>
    </dsp:sp>
    <dsp:sp modelId="{DE84CD1E-3828-45F6-A093-C3E49A5E1CA9}">
      <dsp:nvSpPr>
        <dsp:cNvPr id="0" name=""/>
        <dsp:cNvSpPr/>
      </dsp:nvSpPr>
      <dsp:spPr>
        <a:xfrm>
          <a:off x="70372"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F0"/>
              </a:solidFill>
            </a:rPr>
            <a:t>SDG 6</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no access to basic drinking water services</a:t>
          </a:r>
        </a:p>
      </dsp:txBody>
      <dsp:txXfrm>
        <a:off x="206495" y="3393249"/>
        <a:ext cx="4375247" cy="2516250"/>
      </dsp:txXfrm>
    </dsp:sp>
    <dsp:sp modelId="{98D7A158-28DA-4D54-AB45-2695A8A33910}">
      <dsp:nvSpPr>
        <dsp:cNvPr id="0" name=""/>
        <dsp:cNvSpPr/>
      </dsp:nvSpPr>
      <dsp:spPr>
        <a:xfrm>
          <a:off x="5182614"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F0"/>
              </a:solidFill>
            </a:rPr>
            <a:t>SDG 6</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no access to basic sanitation facilities</a:t>
          </a:r>
        </a:p>
      </dsp:txBody>
      <dsp:txXfrm>
        <a:off x="5318737" y="3393249"/>
        <a:ext cx="4375247" cy="2516250"/>
      </dsp:txXfrm>
    </dsp:sp>
    <dsp:sp modelId="{464615B1-EEDA-4DC0-BF1C-055F937A93B4}">
      <dsp:nvSpPr>
        <dsp:cNvPr id="0" name=""/>
        <dsp:cNvSpPr/>
      </dsp:nvSpPr>
      <dsp:spPr>
        <a:xfrm>
          <a:off x="10294857"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BE8A2D"/>
              </a:solidFill>
            </a:rPr>
            <a:t>SDG 7</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primary reliance on unclean cooking fuel</a:t>
          </a:r>
        </a:p>
      </dsp:txBody>
      <dsp:txXfrm>
        <a:off x="10430980" y="3393249"/>
        <a:ext cx="4375247" cy="2516250"/>
      </dsp:txXfrm>
    </dsp:sp>
    <dsp:sp modelId="{CDE2125C-7B1A-4ED3-9CC0-99D26DF0E4C2}">
      <dsp:nvSpPr>
        <dsp:cNvPr id="0" name=""/>
        <dsp:cNvSpPr/>
      </dsp:nvSpPr>
      <dsp:spPr>
        <a:xfrm>
          <a:off x="2626493" y="6510372"/>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rPr>
            <a:t>SDG 8</a:t>
          </a:r>
        </a:p>
        <a:p>
          <a:pPr marL="0" lvl="0" indent="0" algn="ctr" defTabSz="1244600">
            <a:lnSpc>
              <a:spcPct val="90000"/>
            </a:lnSpc>
            <a:spcBef>
              <a:spcPct val="0"/>
            </a:spcBef>
            <a:spcAft>
              <a:spcPct val="35000"/>
            </a:spcAft>
            <a:buNone/>
          </a:pPr>
          <a:r>
            <a:rPr lang="en-US" sz="2800" kern="1200" dirty="0">
              <a:solidFill>
                <a:schemeClr val="accent3"/>
              </a:solidFill>
            </a:rPr>
            <a:t>Proportion of women ages 18</a:t>
          </a:r>
          <a:r>
            <a:rPr lang="en-US" sz="2800" kern="1200" baseline="0" dirty="0">
              <a:solidFill>
                <a:schemeClr val="accent3"/>
              </a:solidFill>
            </a:rPr>
            <a:t>–</a:t>
          </a:r>
          <a:r>
            <a:rPr lang="en-US" sz="2800" kern="1200" dirty="0">
              <a:solidFill>
                <a:schemeClr val="accent3"/>
              </a:solidFill>
            </a:rPr>
            <a:t>49 currently not employed</a:t>
          </a:r>
        </a:p>
      </dsp:txBody>
      <dsp:txXfrm>
        <a:off x="2762616" y="6646495"/>
        <a:ext cx="4375247" cy="2516250"/>
      </dsp:txXfrm>
    </dsp:sp>
    <dsp:sp modelId="{A3A57255-51FC-4871-87BF-91DD87A24947}">
      <dsp:nvSpPr>
        <dsp:cNvPr id="0" name=""/>
        <dsp:cNvSpPr/>
      </dsp:nvSpPr>
      <dsp:spPr>
        <a:xfrm>
          <a:off x="7738736" y="6510372"/>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C000"/>
              </a:solidFill>
            </a:rPr>
            <a:t>SDG 11</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living in overcrowded housing </a:t>
          </a:r>
        </a:p>
      </dsp:txBody>
      <dsp:txXfrm>
        <a:off x="7874859" y="6646495"/>
        <a:ext cx="4375247" cy="251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919D4-0EA0-4D21-8F18-B87E199CA662}">
      <dsp:nvSpPr>
        <dsp:cNvPr id="0" name=""/>
        <dsp:cNvSpPr/>
      </dsp:nvSpPr>
      <dsp:spPr>
        <a:xfrm>
          <a:off x="6496"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Hold multi-stakeholder consultation</a:t>
          </a:r>
        </a:p>
      </dsp:txBody>
      <dsp:txXfrm>
        <a:off x="82148" y="1046338"/>
        <a:ext cx="2689043" cy="2431637"/>
      </dsp:txXfrm>
    </dsp:sp>
    <dsp:sp modelId="{AE3AD34B-F458-42F7-AB99-C715D4116BEC}">
      <dsp:nvSpPr>
        <dsp:cNvPr id="0" name=""/>
        <dsp:cNvSpPr/>
      </dsp:nvSpPr>
      <dsp:spPr>
        <a:xfrm>
          <a:off x="3130878"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3130878" y="2050835"/>
        <a:ext cx="421507" cy="422644"/>
      </dsp:txXfrm>
    </dsp:sp>
    <dsp:sp modelId="{1925C973-5BFC-4747-ABB8-0D8EA3A8A45C}">
      <dsp:nvSpPr>
        <dsp:cNvPr id="0" name=""/>
        <dsp:cNvSpPr/>
      </dsp:nvSpPr>
      <dsp:spPr>
        <a:xfrm>
          <a:off x="3982982"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Content-</a:t>
          </a:r>
          <a:r>
            <a:rPr lang="en-US" sz="2800" kern="1200" dirty="0" err="1">
              <a:latin typeface="Arial" panose="020B0604020202020204" pitchFamily="34" charset="0"/>
              <a:cs typeface="Arial" panose="020B0604020202020204" pitchFamily="34" charset="0"/>
            </a:rPr>
            <a:t>analyse</a:t>
          </a:r>
          <a:r>
            <a:rPr lang="en-US" sz="2800" kern="1200" dirty="0">
              <a:latin typeface="Arial" panose="020B0604020202020204" pitchFamily="34" charset="0"/>
              <a:cs typeface="Arial" panose="020B0604020202020204" pitchFamily="34" charset="0"/>
            </a:rPr>
            <a:t> existing gender-relevant policy documents </a:t>
          </a:r>
        </a:p>
      </dsp:txBody>
      <dsp:txXfrm>
        <a:off x="4058634" y="1046338"/>
        <a:ext cx="2689043" cy="2431637"/>
      </dsp:txXfrm>
    </dsp:sp>
    <dsp:sp modelId="{E0F0DA74-F24A-4F9C-A29C-C9416B589B81}">
      <dsp:nvSpPr>
        <dsp:cNvPr id="0" name=""/>
        <dsp:cNvSpPr/>
      </dsp:nvSpPr>
      <dsp:spPr>
        <a:xfrm>
          <a:off x="7107365"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107365" y="2050835"/>
        <a:ext cx="421507" cy="422644"/>
      </dsp:txXfrm>
    </dsp:sp>
    <dsp:sp modelId="{934B3C04-0F50-4A64-9CA5-501EB5B98602}">
      <dsp:nvSpPr>
        <dsp:cNvPr id="0" name=""/>
        <dsp:cNvSpPr/>
      </dsp:nvSpPr>
      <dsp:spPr>
        <a:xfrm>
          <a:off x="7959469"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Map relevant existing indicators </a:t>
          </a:r>
        </a:p>
      </dsp:txBody>
      <dsp:txXfrm>
        <a:off x="8035121" y="1046338"/>
        <a:ext cx="2689043" cy="2431637"/>
      </dsp:txXfrm>
    </dsp:sp>
    <dsp:sp modelId="{C311D580-28A2-48FC-BCCA-832D2C4E5E62}">
      <dsp:nvSpPr>
        <dsp:cNvPr id="0" name=""/>
        <dsp:cNvSpPr/>
      </dsp:nvSpPr>
      <dsp:spPr>
        <a:xfrm>
          <a:off x="11083851"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11083851" y="2050835"/>
        <a:ext cx="421507" cy="422644"/>
      </dsp:txXfrm>
    </dsp:sp>
    <dsp:sp modelId="{5A47F40C-4AE2-483E-B9EC-4CE8CF4644F2}">
      <dsp:nvSpPr>
        <dsp:cNvPr id="0" name=""/>
        <dsp:cNvSpPr/>
      </dsp:nvSpPr>
      <dsp:spPr>
        <a:xfrm>
          <a:off x="11935956"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Conceptual framework analysis </a:t>
          </a:r>
        </a:p>
      </dsp:txBody>
      <dsp:txXfrm>
        <a:off x="12011608" y="1046338"/>
        <a:ext cx="2689043" cy="2431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18216"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disaggregation</a:t>
          </a:r>
        </a:p>
      </dsp:txBody>
      <dsp:txXfrm>
        <a:off x="41671" y="23455"/>
        <a:ext cx="5397818" cy="753902"/>
      </dsp:txXfrm>
    </dsp:sp>
    <dsp:sp modelId="{99BD9BD5-E163-4077-97A5-5E3F31DA2893}">
      <dsp:nvSpPr>
        <dsp:cNvPr id="0" name=""/>
        <dsp:cNvSpPr/>
      </dsp:nvSpPr>
      <dsp:spPr>
        <a:xfrm>
          <a:off x="6007417" y="0"/>
          <a:ext cx="1154282" cy="8008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007417" y="160162"/>
        <a:ext cx="914038" cy="480488"/>
      </dsp:txXfrm>
    </dsp:sp>
    <dsp:sp modelId="{64554734-01FC-47BE-A561-348982AACAEA}">
      <dsp:nvSpPr>
        <dsp:cNvPr id="0" name=""/>
        <dsp:cNvSpPr/>
      </dsp:nvSpPr>
      <dsp:spPr>
        <a:xfrm>
          <a:off x="7640835"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Rationale</a:t>
          </a:r>
        </a:p>
      </dsp:txBody>
      <dsp:txXfrm>
        <a:off x="7664290" y="23455"/>
        <a:ext cx="5397818" cy="753902"/>
      </dsp:txXfrm>
    </dsp:sp>
    <dsp:sp modelId="{A6808E45-7674-4357-AB19-E512EE0C5B3D}">
      <dsp:nvSpPr>
        <dsp:cNvPr id="0" name=""/>
        <dsp:cNvSpPr/>
      </dsp:nvSpPr>
      <dsp:spPr>
        <a:xfrm>
          <a:off x="13630036" y="0"/>
          <a:ext cx="1154282" cy="8008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3630036" y="160162"/>
        <a:ext cx="914038" cy="480488"/>
      </dsp:txXfrm>
    </dsp:sp>
    <dsp:sp modelId="{FC6E64BA-5BCE-4A02-A0C4-DE1654B0EF74}">
      <dsp:nvSpPr>
        <dsp:cNvPr id="0" name=""/>
        <dsp:cNvSpPr/>
      </dsp:nvSpPr>
      <dsp:spPr>
        <a:xfrm>
          <a:off x="15263455"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Example of research question</a:t>
          </a:r>
        </a:p>
      </dsp:txBody>
      <dsp:txXfrm>
        <a:off x="15286910" y="23455"/>
        <a:ext cx="5397818" cy="753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18216"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Disaggregation by sex</a:t>
          </a:r>
        </a:p>
      </dsp:txBody>
      <dsp:txXfrm>
        <a:off x="62376" y="44160"/>
        <a:ext cx="5356408" cy="1419411"/>
      </dsp:txXfrm>
    </dsp:sp>
    <dsp:sp modelId="{99BD9BD5-E163-4077-97A5-5E3F31DA2893}">
      <dsp:nvSpPr>
        <dsp:cNvPr id="0" name=""/>
        <dsp:cNvSpPr/>
      </dsp:nvSpPr>
      <dsp:spPr>
        <a:xfrm>
          <a:off x="6007417" y="78719"/>
          <a:ext cx="1154282" cy="135029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6007417" y="348777"/>
        <a:ext cx="807997" cy="810176"/>
      </dsp:txXfrm>
    </dsp:sp>
    <dsp:sp modelId="{64554734-01FC-47BE-A561-348982AACAEA}">
      <dsp:nvSpPr>
        <dsp:cNvPr id="0" name=""/>
        <dsp:cNvSpPr/>
      </dsp:nvSpPr>
      <dsp:spPr>
        <a:xfrm>
          <a:off x="7640835"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identify whether undernourishment rates vary between women and men</a:t>
          </a:r>
        </a:p>
      </dsp:txBody>
      <dsp:txXfrm>
        <a:off x="7684995" y="44160"/>
        <a:ext cx="5356408" cy="1419411"/>
      </dsp:txXfrm>
    </dsp:sp>
    <dsp:sp modelId="{A6808E45-7674-4357-AB19-E512EE0C5B3D}">
      <dsp:nvSpPr>
        <dsp:cNvPr id="0" name=""/>
        <dsp:cNvSpPr/>
      </dsp:nvSpPr>
      <dsp:spPr>
        <a:xfrm>
          <a:off x="13630036" y="78719"/>
          <a:ext cx="1154282" cy="135029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630036" y="348777"/>
        <a:ext cx="807997" cy="810176"/>
      </dsp:txXfrm>
    </dsp:sp>
    <dsp:sp modelId="{FC6E64BA-5BCE-4A02-A0C4-DE1654B0EF74}">
      <dsp:nvSpPr>
        <dsp:cNvPr id="0" name=""/>
        <dsp:cNvSpPr/>
      </dsp:nvSpPr>
      <dsp:spPr>
        <a:xfrm>
          <a:off x="15263455"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women in Nepal more likely to be underweight than men?</a:t>
          </a:r>
        </a:p>
      </dsp:txBody>
      <dsp:txXfrm>
        <a:off x="15307615" y="44160"/>
        <a:ext cx="5356408" cy="1419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3518" y="0"/>
          <a:ext cx="537635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Disaggregation by </a:t>
          </a:r>
          <a:r>
            <a:rPr lang="en-US" sz="2400" kern="1200" dirty="0">
              <a:solidFill>
                <a:srgbClr val="000000"/>
              </a:solidFill>
            </a:rPr>
            <a:t>location</a:t>
          </a:r>
        </a:p>
      </dsp:txBody>
      <dsp:txXfrm>
        <a:off x="47678" y="44160"/>
        <a:ext cx="5288036" cy="1419411"/>
      </dsp:txXfrm>
    </dsp:sp>
    <dsp:sp modelId="{99BD9BD5-E163-4077-97A5-5E3F31DA2893}">
      <dsp:nvSpPr>
        <dsp:cNvPr id="0" name=""/>
        <dsp:cNvSpPr/>
      </dsp:nvSpPr>
      <dsp:spPr>
        <a:xfrm>
          <a:off x="5896326" y="113466"/>
          <a:ext cx="1094875" cy="128079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5896326" y="369626"/>
        <a:ext cx="766413" cy="768478"/>
      </dsp:txXfrm>
    </dsp:sp>
    <dsp:sp modelId="{64554734-01FC-47BE-A561-348982AACAEA}">
      <dsp:nvSpPr>
        <dsp:cNvPr id="0" name=""/>
        <dsp:cNvSpPr/>
      </dsp:nvSpPr>
      <dsp:spPr>
        <a:xfrm>
          <a:off x="7445678" y="0"/>
          <a:ext cx="559925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identify how undernourishment rates vary between urban and rural populations</a:t>
          </a:r>
        </a:p>
      </dsp:txBody>
      <dsp:txXfrm>
        <a:off x="7489838" y="44160"/>
        <a:ext cx="5510936" cy="1419411"/>
      </dsp:txXfrm>
    </dsp:sp>
    <dsp:sp modelId="{A6808E45-7674-4357-AB19-E512EE0C5B3D}">
      <dsp:nvSpPr>
        <dsp:cNvPr id="0" name=""/>
        <dsp:cNvSpPr/>
      </dsp:nvSpPr>
      <dsp:spPr>
        <a:xfrm>
          <a:off x="13561386" y="113466"/>
          <a:ext cx="1094875" cy="128079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561386" y="369626"/>
        <a:ext cx="766413" cy="768478"/>
      </dsp:txXfrm>
    </dsp:sp>
    <dsp:sp modelId="{FC6E64BA-5BCE-4A02-A0C4-DE1654B0EF74}">
      <dsp:nvSpPr>
        <dsp:cNvPr id="0" name=""/>
        <dsp:cNvSpPr/>
      </dsp:nvSpPr>
      <dsp:spPr>
        <a:xfrm>
          <a:off x="15110739" y="0"/>
          <a:ext cx="550350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rural people more likely to be underweight than urban people in Nepal? </a:t>
          </a:r>
        </a:p>
      </dsp:txBody>
      <dsp:txXfrm>
        <a:off x="15154899" y="44160"/>
        <a:ext cx="5415186" cy="1419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0"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Disaggregation by sex and location simultaneously</a:t>
          </a:r>
        </a:p>
      </dsp:txBody>
      <dsp:txXfrm>
        <a:off x="59414" y="59414"/>
        <a:ext cx="5325900" cy="1909703"/>
      </dsp:txXfrm>
    </dsp:sp>
    <dsp:sp modelId="{99BD9BD5-E163-4077-97A5-5E3F31DA2893}">
      <dsp:nvSpPr>
        <dsp:cNvPr id="0" name=""/>
        <dsp:cNvSpPr/>
      </dsp:nvSpPr>
      <dsp:spPr>
        <a:xfrm>
          <a:off x="5993755" y="339119"/>
          <a:ext cx="1163937" cy="13502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5993755" y="609177"/>
        <a:ext cx="814756" cy="810176"/>
      </dsp:txXfrm>
    </dsp:sp>
    <dsp:sp modelId="{64554734-01FC-47BE-A561-348982AACAEA}">
      <dsp:nvSpPr>
        <dsp:cNvPr id="0" name=""/>
        <dsp:cNvSpPr/>
      </dsp:nvSpPr>
      <dsp:spPr>
        <a:xfrm>
          <a:off x="7640835"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see the combined effect of discrimination based on sex and location of residence, regarding one’s likelihood to be underweight</a:t>
          </a:r>
        </a:p>
      </dsp:txBody>
      <dsp:txXfrm>
        <a:off x="7700249" y="59414"/>
        <a:ext cx="5325900" cy="1909703"/>
      </dsp:txXfrm>
    </dsp:sp>
    <dsp:sp modelId="{A6808E45-7674-4357-AB19-E512EE0C5B3D}">
      <dsp:nvSpPr>
        <dsp:cNvPr id="0" name=""/>
        <dsp:cNvSpPr/>
      </dsp:nvSpPr>
      <dsp:spPr>
        <a:xfrm>
          <a:off x="13630036" y="339119"/>
          <a:ext cx="1154282" cy="13502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630036" y="609177"/>
        <a:ext cx="807997" cy="810176"/>
      </dsp:txXfrm>
    </dsp:sp>
    <dsp:sp modelId="{FC6E64BA-5BCE-4A02-A0C4-DE1654B0EF74}">
      <dsp:nvSpPr>
        <dsp:cNvPr id="0" name=""/>
        <dsp:cNvSpPr/>
      </dsp:nvSpPr>
      <dsp:spPr>
        <a:xfrm>
          <a:off x="15263455"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rural women more likely to be underweight than urban women in Nepal? </a:t>
          </a:r>
        </a:p>
      </dsp:txBody>
      <dsp:txXfrm>
        <a:off x="15322869" y="59414"/>
        <a:ext cx="5325900" cy="1909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082F-6B5E-4020-8726-A86BE1D1B241}">
      <dsp:nvSpPr>
        <dsp:cNvPr id="0" name=""/>
        <dsp:cNvSpPr/>
      </dsp:nvSpPr>
      <dsp:spPr>
        <a:xfrm>
          <a:off x="0" y="0"/>
          <a:ext cx="9326880" cy="1441050"/>
        </a:xfrm>
        <a:prstGeom prst="roundRect">
          <a:avLst>
            <a:gd name="adj" fmla="val 10000"/>
          </a:avLst>
        </a:prstGeom>
        <a:solidFill>
          <a:schemeClr val="lt1">
            <a:hueOff val="0"/>
            <a:satOff val="0"/>
            <a:lumOff val="0"/>
            <a:alphaOff val="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1: Computing the indicator of interest </a:t>
          </a:r>
        </a:p>
      </dsp:txBody>
      <dsp:txXfrm>
        <a:off x="42207" y="42207"/>
        <a:ext cx="7650105" cy="1356636"/>
      </dsp:txXfrm>
    </dsp:sp>
    <dsp:sp modelId="{90FF9EA2-6CAD-4234-B7BB-C891CC928EFD}">
      <dsp:nvSpPr>
        <dsp:cNvPr id="0" name=""/>
        <dsp:cNvSpPr/>
      </dsp:nvSpPr>
      <dsp:spPr>
        <a:xfrm>
          <a:off x="781126" y="1703059"/>
          <a:ext cx="9326880" cy="1441050"/>
        </a:xfrm>
        <a:prstGeom prst="roundRect">
          <a:avLst>
            <a:gd name="adj" fmla="val 10000"/>
          </a:avLst>
        </a:prstGeom>
        <a:solidFill>
          <a:schemeClr val="bg2">
            <a:lumMod val="9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2: Disaggregating the indicator by multiple socioeconomic factors relevant in the national context </a:t>
          </a:r>
        </a:p>
      </dsp:txBody>
      <dsp:txXfrm>
        <a:off x="823333" y="1745266"/>
        <a:ext cx="7524657" cy="1356636"/>
      </dsp:txXfrm>
    </dsp:sp>
    <dsp:sp modelId="{DF037BCA-ACDD-440B-ADD3-7BBC36C9FF66}">
      <dsp:nvSpPr>
        <dsp:cNvPr id="0" name=""/>
        <dsp:cNvSpPr/>
      </dsp:nvSpPr>
      <dsp:spPr>
        <a:xfrm>
          <a:off x="1550593" y="3406118"/>
          <a:ext cx="9326880" cy="1441050"/>
        </a:xfrm>
        <a:prstGeom prst="roundRect">
          <a:avLst>
            <a:gd name="adj" fmla="val 10000"/>
          </a:avLst>
        </a:prstGeom>
        <a:solidFill>
          <a:schemeClr val="bg2">
            <a:lumMod val="9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3: Comparing groups lagging behind across multiple indicators </a:t>
          </a:r>
        </a:p>
      </dsp:txBody>
      <dsp:txXfrm>
        <a:off x="1592800" y="3448325"/>
        <a:ext cx="7536315" cy="1356636"/>
      </dsp:txXfrm>
    </dsp:sp>
    <dsp:sp modelId="{24C5295B-67EE-4AB8-98A1-BD5AEA55E664}">
      <dsp:nvSpPr>
        <dsp:cNvPr id="0" name=""/>
        <dsp:cNvSpPr/>
      </dsp:nvSpPr>
      <dsp:spPr>
        <a:xfrm>
          <a:off x="2331719" y="5109177"/>
          <a:ext cx="9326880" cy="1441050"/>
        </a:xfrm>
        <a:prstGeom prst="roundRect">
          <a:avLst>
            <a:gd name="adj" fmla="val 10000"/>
          </a:avLst>
        </a:prstGeom>
        <a:solidFill>
          <a:schemeClr val="bg2">
            <a:lumMod val="5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4: Identifying the total population who lags behind consistently across multiple indicators </a:t>
          </a:r>
        </a:p>
      </dsp:txBody>
      <dsp:txXfrm>
        <a:off x="2373926" y="5151384"/>
        <a:ext cx="7524657" cy="1356636"/>
      </dsp:txXfrm>
    </dsp:sp>
    <dsp:sp modelId="{409B998A-00BE-49A5-B3E1-AB70E759FFB8}">
      <dsp:nvSpPr>
        <dsp:cNvPr id="0" name=""/>
        <dsp:cNvSpPr/>
      </dsp:nvSpPr>
      <dsp:spPr>
        <a:xfrm>
          <a:off x="8390197" y="1103713"/>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8600950" y="1103713"/>
        <a:ext cx="515176" cy="704853"/>
      </dsp:txXfrm>
    </dsp:sp>
    <dsp:sp modelId="{0E2CA40E-FBD9-429D-BBE0-54E28D9453CA}">
      <dsp:nvSpPr>
        <dsp:cNvPr id="0" name=""/>
        <dsp:cNvSpPr/>
      </dsp:nvSpPr>
      <dsp:spPr>
        <a:xfrm>
          <a:off x="9171323" y="2806772"/>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9382076" y="2806772"/>
        <a:ext cx="515176" cy="704853"/>
      </dsp:txXfrm>
    </dsp:sp>
    <dsp:sp modelId="{C5FDA00E-23F8-416B-A5FC-AAA8C52C977E}">
      <dsp:nvSpPr>
        <dsp:cNvPr id="0" name=""/>
        <dsp:cNvSpPr/>
      </dsp:nvSpPr>
      <dsp:spPr>
        <a:xfrm>
          <a:off x="9940791" y="4509831"/>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10151544" y="4509831"/>
        <a:ext cx="515176" cy="7048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FAFCC-7B46-48AA-9F60-213075024CE3}">
      <dsp:nvSpPr>
        <dsp:cNvPr id="0" name=""/>
        <dsp:cNvSpPr/>
      </dsp:nvSpPr>
      <dsp:spPr>
        <a:xfrm>
          <a:off x="4795560" y="1962678"/>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5302983" y="2002895"/>
        <a:ext cx="55023" cy="11004"/>
      </dsp:txXfrm>
    </dsp:sp>
    <dsp:sp modelId="{8555C8CE-8DDD-4955-99F1-7893B6A6ADC0}">
      <dsp:nvSpPr>
        <dsp:cNvPr id="0" name=""/>
        <dsp:cNvSpPr/>
      </dsp:nvSpPr>
      <dsp:spPr>
        <a:xfrm>
          <a:off x="1271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Consider the entire sample of women in the IR file </a:t>
          </a:r>
        </a:p>
      </dsp:txBody>
      <dsp:txXfrm>
        <a:off x="12710" y="573003"/>
        <a:ext cx="4784650" cy="2870790"/>
      </dsp:txXfrm>
    </dsp:sp>
    <dsp:sp modelId="{F3170B5E-CC5E-4F65-833F-196B5A21B1D7}">
      <dsp:nvSpPr>
        <dsp:cNvPr id="0" name=""/>
        <dsp:cNvSpPr/>
      </dsp:nvSpPr>
      <dsp:spPr>
        <a:xfrm>
          <a:off x="10680680" y="1962678"/>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11188103" y="2002895"/>
        <a:ext cx="55023" cy="11004"/>
      </dsp:txXfrm>
    </dsp:sp>
    <dsp:sp modelId="{F8DBDDBA-7D55-4F50-80BA-B61A62C5140A}">
      <dsp:nvSpPr>
        <dsp:cNvPr id="0" name=""/>
        <dsp:cNvSpPr/>
      </dsp:nvSpPr>
      <dsp:spPr>
        <a:xfrm>
          <a:off x="589783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Keep only women and girls aged 15</a:t>
          </a:r>
          <a:r>
            <a:rPr lang="en-US" sz="3200" kern="1200" baseline="0" dirty="0"/>
            <a:t>–</a:t>
          </a:r>
          <a:r>
            <a:rPr lang="en-IN" sz="3200" kern="1200" dirty="0"/>
            <a:t>49 years</a:t>
          </a:r>
        </a:p>
        <a:p>
          <a:pPr marL="0" lvl="0" indent="0" algn="ctr" defTabSz="1422400">
            <a:lnSpc>
              <a:spcPct val="90000"/>
            </a:lnSpc>
            <a:spcBef>
              <a:spcPct val="0"/>
            </a:spcBef>
            <a:spcAft>
              <a:spcPct val="35000"/>
            </a:spcAft>
            <a:buNone/>
          </a:pPr>
          <a:r>
            <a:rPr lang="en-IN" sz="3200" kern="1200" dirty="0"/>
            <a:t>(use age variable v012)</a:t>
          </a:r>
        </a:p>
      </dsp:txBody>
      <dsp:txXfrm>
        <a:off x="5897830" y="573003"/>
        <a:ext cx="4784650" cy="2870790"/>
      </dsp:txXfrm>
    </dsp:sp>
    <dsp:sp modelId="{4823C147-D735-4476-9ACC-070AC6FB9BDC}">
      <dsp:nvSpPr>
        <dsp:cNvPr id="0" name=""/>
        <dsp:cNvSpPr/>
      </dsp:nvSpPr>
      <dsp:spPr>
        <a:xfrm>
          <a:off x="2915031" y="3441993"/>
          <a:ext cx="11260243" cy="1069869"/>
        </a:xfrm>
        <a:custGeom>
          <a:avLst/>
          <a:gdLst/>
          <a:ahLst/>
          <a:cxnLst/>
          <a:rect l="0" t="0" r="0" b="0"/>
          <a:pathLst>
            <a:path>
              <a:moveTo>
                <a:pt x="11260243" y="0"/>
              </a:moveTo>
              <a:lnTo>
                <a:pt x="11260243" y="552034"/>
              </a:lnTo>
              <a:lnTo>
                <a:pt x="0" y="552034"/>
              </a:lnTo>
              <a:lnTo>
                <a:pt x="0" y="106986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8262306" y="3971425"/>
        <a:ext cx="565694" cy="11004"/>
      </dsp:txXfrm>
    </dsp:sp>
    <dsp:sp modelId="{D7B58290-CAA6-47A0-A16B-62941B839261}">
      <dsp:nvSpPr>
        <dsp:cNvPr id="0" name=""/>
        <dsp:cNvSpPr/>
      </dsp:nvSpPr>
      <dsp:spPr>
        <a:xfrm>
          <a:off x="1178295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Remove currently pregnant women </a:t>
          </a:r>
        </a:p>
        <a:p>
          <a:pPr marL="0" lvl="0" indent="0" algn="ctr" defTabSz="1422400">
            <a:lnSpc>
              <a:spcPct val="90000"/>
            </a:lnSpc>
            <a:spcBef>
              <a:spcPct val="0"/>
            </a:spcBef>
            <a:spcAft>
              <a:spcPct val="35000"/>
            </a:spcAft>
            <a:buNone/>
          </a:pPr>
          <a:r>
            <a:rPr lang="en-IN" sz="3200" kern="1200" dirty="0"/>
            <a:t>(use pregnancy status variable v213)</a:t>
          </a:r>
        </a:p>
      </dsp:txBody>
      <dsp:txXfrm>
        <a:off x="11782950" y="573003"/>
        <a:ext cx="4784650" cy="2870790"/>
      </dsp:txXfrm>
    </dsp:sp>
    <dsp:sp modelId="{BE1E66C9-3746-4B7A-AEF7-156F52C07B8B}">
      <dsp:nvSpPr>
        <dsp:cNvPr id="0" name=""/>
        <dsp:cNvSpPr/>
      </dsp:nvSpPr>
      <dsp:spPr>
        <a:xfrm>
          <a:off x="5815552" y="5933937"/>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6322975" y="5974155"/>
        <a:ext cx="55023" cy="11004"/>
      </dsp:txXfrm>
    </dsp:sp>
    <dsp:sp modelId="{64768300-CFBB-4DA3-A17C-4386F92890E8}">
      <dsp:nvSpPr>
        <dsp:cNvPr id="0" name=""/>
        <dsp:cNvSpPr/>
      </dsp:nvSpPr>
      <dsp:spPr>
        <a:xfrm>
          <a:off x="12710" y="4544262"/>
          <a:ext cx="5804642"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Keep only women whose pregnancy has terminated less than 3 months prior to the survey</a:t>
          </a:r>
        </a:p>
        <a:p>
          <a:pPr marL="0" lvl="0" indent="0" algn="ctr" defTabSz="1422400">
            <a:lnSpc>
              <a:spcPct val="90000"/>
            </a:lnSpc>
            <a:spcBef>
              <a:spcPct val="0"/>
            </a:spcBef>
            <a:spcAft>
              <a:spcPct val="35000"/>
            </a:spcAft>
            <a:buNone/>
          </a:pPr>
          <a:r>
            <a:rPr lang="en-IN" sz="3200" kern="1200" dirty="0"/>
            <a:t>(use variable v233)</a:t>
          </a:r>
        </a:p>
      </dsp:txBody>
      <dsp:txXfrm>
        <a:off x="12710" y="4544262"/>
        <a:ext cx="5804642" cy="2870790"/>
      </dsp:txXfrm>
    </dsp:sp>
    <dsp:sp modelId="{659C562A-2BFD-4E1A-9070-F4869971A9A7}">
      <dsp:nvSpPr>
        <dsp:cNvPr id="0" name=""/>
        <dsp:cNvSpPr/>
      </dsp:nvSpPr>
      <dsp:spPr>
        <a:xfrm>
          <a:off x="6917822" y="4544262"/>
          <a:ext cx="5861722"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BMI is used as proxy for undernourishment </a:t>
          </a:r>
        </a:p>
        <a:p>
          <a:pPr marL="0" lvl="0" indent="0" algn="ctr" defTabSz="1422400">
            <a:lnSpc>
              <a:spcPct val="90000"/>
            </a:lnSpc>
            <a:spcBef>
              <a:spcPct val="0"/>
            </a:spcBef>
            <a:spcAft>
              <a:spcPct val="35000"/>
            </a:spcAft>
            <a:buNone/>
          </a:pPr>
          <a:r>
            <a:rPr lang="en-IN" sz="3200" kern="1200" dirty="0"/>
            <a:t>(use BMI variable v445)</a:t>
          </a:r>
        </a:p>
      </dsp:txBody>
      <dsp:txXfrm>
        <a:off x="6917822" y="4544262"/>
        <a:ext cx="5861722" cy="2870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1681-EC1E-4F54-B8A0-1E3B35C8FA79}">
      <dsp:nvSpPr>
        <dsp:cNvPr id="0" name=""/>
        <dsp:cNvSpPr/>
      </dsp:nvSpPr>
      <dsp:spPr>
        <a:xfrm>
          <a:off x="5372100" y="969741"/>
          <a:ext cx="4451458" cy="386283"/>
        </a:xfrm>
        <a:custGeom>
          <a:avLst/>
          <a:gdLst/>
          <a:ahLst/>
          <a:cxnLst/>
          <a:rect l="0" t="0" r="0" b="0"/>
          <a:pathLst>
            <a:path>
              <a:moveTo>
                <a:pt x="0" y="0"/>
              </a:moveTo>
              <a:lnTo>
                <a:pt x="0" y="193141"/>
              </a:lnTo>
              <a:lnTo>
                <a:pt x="4451458" y="193141"/>
              </a:lnTo>
              <a:lnTo>
                <a:pt x="4451458"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676D1-EA79-4264-A342-62CD984FB430}">
      <dsp:nvSpPr>
        <dsp:cNvPr id="0" name=""/>
        <dsp:cNvSpPr/>
      </dsp:nvSpPr>
      <dsp:spPr>
        <a:xfrm>
          <a:off x="5372100" y="969741"/>
          <a:ext cx="2225729" cy="386283"/>
        </a:xfrm>
        <a:custGeom>
          <a:avLst/>
          <a:gdLst/>
          <a:ahLst/>
          <a:cxnLst/>
          <a:rect l="0" t="0" r="0" b="0"/>
          <a:pathLst>
            <a:path>
              <a:moveTo>
                <a:pt x="0" y="0"/>
              </a:moveTo>
              <a:lnTo>
                <a:pt x="0" y="193141"/>
              </a:lnTo>
              <a:lnTo>
                <a:pt x="2225729" y="193141"/>
              </a:lnTo>
              <a:lnTo>
                <a:pt x="2225729"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14E7B-57C3-4EA2-A16A-B4690F4060CF}">
      <dsp:nvSpPr>
        <dsp:cNvPr id="0" name=""/>
        <dsp:cNvSpPr/>
      </dsp:nvSpPr>
      <dsp:spPr>
        <a:xfrm>
          <a:off x="5326379" y="969741"/>
          <a:ext cx="91440" cy="386283"/>
        </a:xfrm>
        <a:custGeom>
          <a:avLst/>
          <a:gdLst/>
          <a:ahLst/>
          <a:cxnLst/>
          <a:rect l="0" t="0" r="0" b="0"/>
          <a:pathLst>
            <a:path>
              <a:moveTo>
                <a:pt x="45720" y="0"/>
              </a:moveTo>
              <a:lnTo>
                <a:pt x="4572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9E283-6B68-48CB-8BBF-D00CDBD4F5D1}">
      <dsp:nvSpPr>
        <dsp:cNvPr id="0" name=""/>
        <dsp:cNvSpPr/>
      </dsp:nvSpPr>
      <dsp:spPr>
        <a:xfrm>
          <a:off x="3146370" y="969741"/>
          <a:ext cx="2225729" cy="386283"/>
        </a:xfrm>
        <a:custGeom>
          <a:avLst/>
          <a:gdLst/>
          <a:ahLst/>
          <a:cxnLst/>
          <a:rect l="0" t="0" r="0" b="0"/>
          <a:pathLst>
            <a:path>
              <a:moveTo>
                <a:pt x="2225729" y="0"/>
              </a:moveTo>
              <a:lnTo>
                <a:pt x="2225729" y="193141"/>
              </a:lnTo>
              <a:lnTo>
                <a:pt x="0" y="193141"/>
              </a:lnTo>
              <a:lnTo>
                <a:pt x="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920641" y="969741"/>
          <a:ext cx="4451458" cy="386283"/>
        </a:xfrm>
        <a:custGeom>
          <a:avLst/>
          <a:gdLst/>
          <a:ahLst/>
          <a:cxnLst/>
          <a:rect l="0" t="0" r="0" b="0"/>
          <a:pathLst>
            <a:path>
              <a:moveTo>
                <a:pt x="4451458" y="0"/>
              </a:moveTo>
              <a:lnTo>
                <a:pt x="4451458" y="193141"/>
              </a:lnTo>
              <a:lnTo>
                <a:pt x="0" y="193141"/>
              </a:lnTo>
              <a:lnTo>
                <a:pt x="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4452377" y="50018"/>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Wealth Quintile </a:t>
          </a:r>
        </a:p>
      </dsp:txBody>
      <dsp:txXfrm>
        <a:off x="4452377" y="50018"/>
        <a:ext cx="1839445" cy="919722"/>
      </dsp:txXfrm>
    </dsp:sp>
    <dsp:sp modelId="{3AAD3213-B370-4C9D-95F8-D5C0CAA3B523}">
      <dsp:nvSpPr>
        <dsp:cNvPr id="0" name=""/>
        <dsp:cNvSpPr/>
      </dsp:nvSpPr>
      <dsp:spPr>
        <a:xfrm>
          <a:off x="918"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Poorest</a:t>
          </a:r>
        </a:p>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(bottom 20%) </a:t>
          </a:r>
        </a:p>
      </dsp:txBody>
      <dsp:txXfrm>
        <a:off x="918" y="1356024"/>
        <a:ext cx="1839445" cy="919722"/>
      </dsp:txXfrm>
    </dsp:sp>
    <dsp:sp modelId="{085F5485-FC1B-49D1-A12A-AEBD17EA1A9A}">
      <dsp:nvSpPr>
        <dsp:cNvPr id="0" name=""/>
        <dsp:cNvSpPr/>
      </dsp:nvSpPr>
      <dsp:spPr>
        <a:xfrm>
          <a:off x="2226647"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Poorer </a:t>
          </a:r>
        </a:p>
      </dsp:txBody>
      <dsp:txXfrm>
        <a:off x="2226647" y="1356024"/>
        <a:ext cx="1839445" cy="919722"/>
      </dsp:txXfrm>
    </dsp:sp>
    <dsp:sp modelId="{C08DFE2C-9E65-4EDF-84F7-E5A2BA0E59F3}">
      <dsp:nvSpPr>
        <dsp:cNvPr id="0" name=""/>
        <dsp:cNvSpPr/>
      </dsp:nvSpPr>
      <dsp:spPr>
        <a:xfrm>
          <a:off x="4452377"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Middle</a:t>
          </a:r>
        </a:p>
      </dsp:txBody>
      <dsp:txXfrm>
        <a:off x="4452377" y="1356024"/>
        <a:ext cx="1839445" cy="919722"/>
      </dsp:txXfrm>
    </dsp:sp>
    <dsp:sp modelId="{3B8C3CA9-9BC7-489E-9F31-3FD3FDB5CC65}">
      <dsp:nvSpPr>
        <dsp:cNvPr id="0" name=""/>
        <dsp:cNvSpPr/>
      </dsp:nvSpPr>
      <dsp:spPr>
        <a:xfrm>
          <a:off x="6678106"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Richer</a:t>
          </a:r>
        </a:p>
      </dsp:txBody>
      <dsp:txXfrm>
        <a:off x="6678106" y="1356024"/>
        <a:ext cx="1839445" cy="919722"/>
      </dsp:txXfrm>
    </dsp:sp>
    <dsp:sp modelId="{64213BE4-6BDC-42F3-939F-64E30561820F}">
      <dsp:nvSpPr>
        <dsp:cNvPr id="0" name=""/>
        <dsp:cNvSpPr/>
      </dsp:nvSpPr>
      <dsp:spPr>
        <a:xfrm>
          <a:off x="8903836"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Richest</a:t>
          </a:r>
        </a:p>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(top 20%) </a:t>
          </a:r>
        </a:p>
      </dsp:txBody>
      <dsp:txXfrm>
        <a:off x="8903836" y="1356024"/>
        <a:ext cx="1839445" cy="9197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04-Oct-24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6</a:t>
            </a:fld>
            <a:endParaRPr lang="en-US"/>
          </a:p>
        </p:txBody>
      </p:sp>
    </p:spTree>
    <p:extLst>
      <p:ext uri="{BB962C8B-B14F-4D97-AF65-F5344CB8AC3E}">
        <p14:creationId xmlns:p14="http://schemas.microsoft.com/office/powerpoint/2010/main" val="222041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15</a:t>
            </a:fld>
            <a:endParaRPr lang="en-US"/>
          </a:p>
        </p:txBody>
      </p:sp>
    </p:spTree>
    <p:extLst>
      <p:ext uri="{BB962C8B-B14F-4D97-AF65-F5344CB8AC3E}">
        <p14:creationId xmlns:p14="http://schemas.microsoft.com/office/powerpoint/2010/main" val="387807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22</a:t>
            </a:fld>
            <a:endParaRPr lang="en-US"/>
          </a:p>
        </p:txBody>
      </p:sp>
    </p:spTree>
    <p:extLst>
      <p:ext uri="{BB962C8B-B14F-4D97-AF65-F5344CB8AC3E}">
        <p14:creationId xmlns:p14="http://schemas.microsoft.com/office/powerpoint/2010/main" val="334786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37</a:t>
            </a:fld>
            <a:endParaRPr lang="en-US"/>
          </a:p>
        </p:txBody>
      </p:sp>
    </p:spTree>
    <p:extLst>
      <p:ext uri="{BB962C8B-B14F-4D97-AF65-F5344CB8AC3E}">
        <p14:creationId xmlns:p14="http://schemas.microsoft.com/office/powerpoint/2010/main" val="40392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49</a:t>
            </a:fld>
            <a:endParaRPr lang="en-US"/>
          </a:p>
        </p:txBody>
      </p:sp>
    </p:spTree>
    <p:extLst>
      <p:ext uri="{BB962C8B-B14F-4D97-AF65-F5344CB8AC3E}">
        <p14:creationId xmlns:p14="http://schemas.microsoft.com/office/powerpoint/2010/main" val="594035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unescap.org/sites/default/files/EPIC%20Overview%20%28EPIC_V1.1_Final%29.pdf"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960120" y="4800600"/>
            <a:ext cx="8915399" cy="4617290"/>
          </a:xfrm>
        </p:spPr>
        <p:txBody>
          <a:bodyPr/>
          <a:lstStyle/>
          <a:p>
            <a:r>
              <a:rPr lang="en-US" dirty="0"/>
              <a:t>Multilevel disaggregation analysis to monitor the SDGs from a Leave No One Behind perspective </a:t>
            </a:r>
          </a:p>
          <a:p>
            <a:endParaRPr lang="en-US" dirty="0"/>
          </a:p>
        </p:txBody>
      </p:sp>
      <p:sp>
        <p:nvSpPr>
          <p:cNvPr id="6" name="Text Placeholder 6">
            <a:extLst>
              <a:ext uri="{FF2B5EF4-FFF2-40B4-BE49-F238E27FC236}">
                <a16:creationId xmlns:a16="http://schemas.microsoft.com/office/drawing/2014/main" id="{60EC1DDD-005A-4EFB-AF01-C69D454741B4}"/>
              </a:ext>
            </a:extLst>
          </p:cNvPr>
          <p:cNvSpPr txBox="1">
            <a:spLocks/>
          </p:cNvSpPr>
          <p:nvPr/>
        </p:nvSpPr>
        <p:spPr>
          <a:xfrm>
            <a:off x="975360" y="2971800"/>
            <a:ext cx="8686799" cy="861774"/>
          </a:xfrm>
          <a:prstGeom prst="rect">
            <a:avLst/>
          </a:prstGeom>
        </p:spPr>
        <p:txBody>
          <a:bodyPr wrap="square" lIns="0" tIns="0" rIns="0" bIns="0">
            <a:spAutoFit/>
          </a:bodyPr>
          <a:lstStyle>
            <a:lvl1pPr marL="0" algn="l" rtl="0">
              <a:defRPr sz="2000" b="1" i="0">
                <a:solidFill>
                  <a:schemeClr val="bg1"/>
                </a:solidFill>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2800" kern="0" dirty="0"/>
              <a:t>ASIA-PACIFIC TRAINING CURRICULUM ON GENDER STATISTICS</a:t>
            </a:r>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1. Get the right microdata </a:t>
            </a:r>
          </a:p>
        </p:txBody>
      </p:sp>
      <p:sp>
        <p:nvSpPr>
          <p:cNvPr id="3" name="TextBox 2">
            <a:extLst>
              <a:ext uri="{FF2B5EF4-FFF2-40B4-BE49-F238E27FC236}">
                <a16:creationId xmlns:a16="http://schemas.microsoft.com/office/drawing/2014/main" id="{98F16E8B-45CC-4338-AB5F-EF661F6B66E8}"/>
              </a:ext>
            </a:extLst>
          </p:cNvPr>
          <p:cNvSpPr txBox="1"/>
          <p:nvPr/>
        </p:nvSpPr>
        <p:spPr>
          <a:xfrm>
            <a:off x="1586578" y="2207500"/>
            <a:ext cx="16625222" cy="584775"/>
          </a:xfrm>
          <a:prstGeom prst="rect">
            <a:avLst/>
          </a:prstGeom>
          <a:noFill/>
        </p:spPr>
        <p:txBody>
          <a:bodyPr wrap="square" rtlCol="0">
            <a:spAutoFit/>
          </a:bodyPr>
          <a:lstStyle/>
          <a:p>
            <a:r>
              <a:rPr lang="en-US" sz="3200" dirty="0">
                <a:solidFill>
                  <a:schemeClr val="accent3"/>
                </a:solidFill>
                <a:latin typeface="Arial" panose="020B0604020202020204" pitchFamily="34" charset="0"/>
                <a:cs typeface="Arial" panose="020B0604020202020204" pitchFamily="34" charset="0"/>
              </a:rPr>
              <a:t>- Examples of SDG-related (or proxy) indicators can be calculated with DHS and MICS</a:t>
            </a:r>
          </a:p>
        </p:txBody>
      </p:sp>
      <p:graphicFrame>
        <p:nvGraphicFramePr>
          <p:cNvPr id="23" name="Table 23">
            <a:extLst>
              <a:ext uri="{FF2B5EF4-FFF2-40B4-BE49-F238E27FC236}">
                <a16:creationId xmlns:a16="http://schemas.microsoft.com/office/drawing/2014/main" id="{E0B5828E-5F80-4CE9-938E-FCEA483AEFF5}"/>
              </a:ext>
            </a:extLst>
          </p:cNvPr>
          <p:cNvGraphicFramePr>
            <a:graphicFrameLocks noGrp="1"/>
          </p:cNvGraphicFramePr>
          <p:nvPr>
            <p:extLst>
              <p:ext uri="{D42A27DB-BD31-4B8C-83A1-F6EECF244321}">
                <p14:modId xmlns:p14="http://schemas.microsoft.com/office/powerpoint/2010/main" val="3783544981"/>
              </p:ext>
            </p:extLst>
          </p:nvPr>
        </p:nvGraphicFramePr>
        <p:xfrm>
          <a:off x="1981200" y="3200400"/>
          <a:ext cx="20839329" cy="8789358"/>
        </p:xfrm>
        <a:graphic>
          <a:graphicData uri="http://schemas.openxmlformats.org/drawingml/2006/table">
            <a:tbl>
              <a:tblPr firstRow="1" bandRow="1">
                <a:tableStyleId>{69CF1AB2-1976-4502-BF36-3FF5EA218861}</a:tableStyleId>
              </a:tblPr>
              <a:tblGrid>
                <a:gridCol w="6946443">
                  <a:extLst>
                    <a:ext uri="{9D8B030D-6E8A-4147-A177-3AD203B41FA5}">
                      <a16:colId xmlns:a16="http://schemas.microsoft.com/office/drawing/2014/main" val="2818191223"/>
                    </a:ext>
                  </a:extLst>
                </a:gridCol>
                <a:gridCol w="9055557">
                  <a:extLst>
                    <a:ext uri="{9D8B030D-6E8A-4147-A177-3AD203B41FA5}">
                      <a16:colId xmlns:a16="http://schemas.microsoft.com/office/drawing/2014/main" val="647079650"/>
                    </a:ext>
                  </a:extLst>
                </a:gridCol>
                <a:gridCol w="4837329">
                  <a:extLst>
                    <a:ext uri="{9D8B030D-6E8A-4147-A177-3AD203B41FA5}">
                      <a16:colId xmlns:a16="http://schemas.microsoft.com/office/drawing/2014/main" val="3770181689"/>
                    </a:ext>
                  </a:extLst>
                </a:gridCol>
              </a:tblGrid>
              <a:tr h="727014">
                <a:tc>
                  <a:txBody>
                    <a:bodyPr/>
                    <a:lstStyle/>
                    <a:p>
                      <a:r>
                        <a:rPr lang="en-US" sz="2400" dirty="0"/>
                        <a:t>SDG</a:t>
                      </a:r>
                    </a:p>
                  </a:txBody>
                  <a:tcPr/>
                </a:tc>
                <a:tc>
                  <a:txBody>
                    <a:bodyPr/>
                    <a:lstStyle/>
                    <a:p>
                      <a:r>
                        <a:rPr lang="en-US" sz="2400" dirty="0"/>
                        <a:t>Indicator</a:t>
                      </a:r>
                    </a:p>
                  </a:txBody>
                  <a:tcPr/>
                </a:tc>
                <a:tc>
                  <a:txBody>
                    <a:bodyPr/>
                    <a:lstStyle/>
                    <a:p>
                      <a:r>
                        <a:rPr lang="en-US" sz="2400" dirty="0"/>
                        <a:t>Data source</a:t>
                      </a:r>
                    </a:p>
                  </a:txBody>
                  <a:tcPr/>
                </a:tc>
                <a:extLst>
                  <a:ext uri="{0D108BD9-81ED-4DB2-BD59-A6C34878D82A}">
                    <a16:rowId xmlns:a16="http://schemas.microsoft.com/office/drawing/2014/main" val="3927522493"/>
                  </a:ext>
                </a:extLst>
              </a:tr>
              <a:tr h="1097634">
                <a:tc>
                  <a:txBody>
                    <a:bodyPr/>
                    <a:lstStyle/>
                    <a:p>
                      <a:pPr marL="0" marR="0" algn="just">
                        <a:lnSpc>
                          <a:spcPct val="107000"/>
                        </a:lnSpc>
                        <a:spcBef>
                          <a:spcPts val="0"/>
                        </a:spcBef>
                        <a:spcAft>
                          <a:spcPts val="0"/>
                        </a:spcAft>
                      </a:pPr>
                      <a:r>
                        <a:rPr lang="en-US" sz="2400" dirty="0">
                          <a:effectLst/>
                        </a:rPr>
                        <a:t>SDG 2: End hunger, achieve food security and improved nutrition and promote sustainable agriculture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who are underweight (BMI less than 18.5 kg/m</a:t>
                      </a:r>
                      <a:r>
                        <a:rPr lang="en-US" sz="2400" baseline="30000" dirty="0">
                          <a:effectLst/>
                        </a:rPr>
                        <a:t>2 </a:t>
                      </a:r>
                      <a:r>
                        <a:rPr lang="en-US" sz="2400" dirty="0">
                          <a:effectLst/>
                        </a:rPr>
                        <a:t>)</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997266"/>
                  </a:ext>
                </a:extLst>
              </a:tr>
              <a:tr h="727014">
                <a:tc>
                  <a:txBody>
                    <a:bodyPr/>
                    <a:lstStyle/>
                    <a:p>
                      <a:pPr marL="0" marR="0" algn="just">
                        <a:lnSpc>
                          <a:spcPct val="107000"/>
                        </a:lnSpc>
                        <a:spcBef>
                          <a:spcPts val="0"/>
                        </a:spcBef>
                        <a:spcAft>
                          <a:spcPts val="0"/>
                        </a:spcAft>
                      </a:pPr>
                      <a:r>
                        <a:rPr lang="en-US" sz="2400" dirty="0">
                          <a:effectLst/>
                        </a:rPr>
                        <a:t>SDG 3: Ensure healthy lives and promote well-being for all at all ages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births attended by skilled health personnel (births in last five years)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BR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0987390"/>
                  </a:ext>
                </a:extLst>
              </a:tr>
              <a:tr h="1097634">
                <a:tc>
                  <a:txBody>
                    <a:bodyPr/>
                    <a:lstStyle/>
                    <a:p>
                      <a:pPr marL="0" marR="0" algn="just">
                        <a:lnSpc>
                          <a:spcPct val="107000"/>
                        </a:lnSpc>
                        <a:spcBef>
                          <a:spcPts val="0"/>
                        </a:spcBef>
                        <a:spcAft>
                          <a:spcPts val="0"/>
                        </a:spcAft>
                      </a:pPr>
                      <a:r>
                        <a:rPr lang="en-US" sz="2400" dirty="0">
                          <a:effectLst/>
                        </a:rPr>
                        <a:t>SDG 4: Ensure inclusive and equitable quality education and promote lifelong learning opportunities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primary or less years of education</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322180"/>
                  </a:ext>
                </a:extLst>
              </a:tr>
              <a:tr h="727014">
                <a:tc>
                  <a:txBody>
                    <a:bodyPr/>
                    <a:lstStyle/>
                    <a:p>
                      <a:pPr marL="0" marR="0" algn="just">
                        <a:lnSpc>
                          <a:spcPct val="107000"/>
                        </a:lnSpc>
                        <a:spcBef>
                          <a:spcPts val="0"/>
                        </a:spcBef>
                        <a:spcAft>
                          <a:spcPts val="0"/>
                        </a:spcAft>
                      </a:pPr>
                      <a:r>
                        <a:rPr lang="en-US" sz="2400" dirty="0">
                          <a:effectLst/>
                        </a:rPr>
                        <a:t>SDG 5: Achieve gender equality and empower all women and girls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who were married before age 18</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963480"/>
                  </a:ext>
                </a:extLst>
              </a:tr>
              <a:tr h="727014">
                <a:tc rowSpan="2">
                  <a:txBody>
                    <a:bodyPr/>
                    <a:lstStyle/>
                    <a:p>
                      <a:r>
                        <a:rPr lang="en-US" sz="2400" dirty="0">
                          <a:effectLst/>
                        </a:rPr>
                        <a:t>SDG 6: Ensure availability and sustainable management of water and sanitation for all</a:t>
                      </a:r>
                      <a:endParaRPr lang="en-US" sz="2400" dirty="0">
                        <a:solidFill>
                          <a:schemeClr val="accent3"/>
                        </a:solidFill>
                      </a:endParaRPr>
                    </a:p>
                  </a:txBody>
                  <a:tcPr/>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basic drinking water services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 hh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960424"/>
                  </a:ext>
                </a:extLst>
              </a:tr>
              <a:tr h="727014">
                <a:tc vMerge="1">
                  <a:txBody>
                    <a:bodyPr/>
                    <a:lstStyle/>
                    <a:p>
                      <a:endParaRPr lang="en-US" sz="3200" dirty="0"/>
                    </a:p>
                  </a:txBody>
                  <a:tcPr/>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basic sanitation services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 hh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528789"/>
                  </a:ext>
                </a:extLst>
              </a:tr>
              <a:tr h="727014">
                <a:tc>
                  <a:txBody>
                    <a:bodyPr/>
                    <a:lstStyle/>
                    <a:p>
                      <a:pPr marL="0" marR="0" algn="just">
                        <a:lnSpc>
                          <a:spcPct val="107000"/>
                        </a:lnSpc>
                        <a:spcBef>
                          <a:spcPts val="0"/>
                        </a:spcBef>
                        <a:spcAft>
                          <a:spcPts val="0"/>
                        </a:spcAft>
                      </a:pPr>
                      <a:r>
                        <a:rPr lang="en-US" sz="2400" dirty="0">
                          <a:effectLst/>
                        </a:rPr>
                        <a:t>SDG 7: : Ensure access to affordable, reliable, sustainable and modern energy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clean cooking fuel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697669"/>
                  </a:ext>
                </a:extLst>
              </a:tr>
              <a:tr h="1097634">
                <a:tc>
                  <a:txBody>
                    <a:bodyPr/>
                    <a:lstStyle/>
                    <a:p>
                      <a:pPr marL="0" marR="0" algn="just">
                        <a:lnSpc>
                          <a:spcPct val="107000"/>
                        </a:lnSpc>
                        <a:spcBef>
                          <a:spcPts val="0"/>
                        </a:spcBef>
                        <a:spcAft>
                          <a:spcPts val="0"/>
                        </a:spcAft>
                      </a:pPr>
                      <a:r>
                        <a:rPr lang="en-US" sz="2400" dirty="0">
                          <a:effectLst/>
                        </a:rPr>
                        <a:t>SDG 8: Promote sustained, inclusive and sustainable economic growth, full and productive employment and decent work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currently not employed</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0366166"/>
                  </a:ext>
                </a:extLst>
              </a:tr>
              <a:tr h="727014">
                <a:tc>
                  <a:txBody>
                    <a:bodyPr/>
                    <a:lstStyle/>
                    <a:p>
                      <a:pPr marL="0" marR="0" algn="just">
                        <a:lnSpc>
                          <a:spcPct val="107000"/>
                        </a:lnSpc>
                        <a:spcBef>
                          <a:spcPts val="0"/>
                        </a:spcBef>
                        <a:spcAft>
                          <a:spcPts val="0"/>
                        </a:spcAft>
                      </a:pPr>
                      <a:r>
                        <a:rPr lang="en-US" sz="2400" dirty="0">
                          <a:effectLst/>
                        </a:rPr>
                        <a:t>SDG 11: Make cities and human settlements inclusive, safe, resilient and sustainable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living in overcrowded housing</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PR file + IR file </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0287513"/>
                  </a:ext>
                </a:extLst>
              </a:tr>
            </a:tbl>
          </a:graphicData>
        </a:graphic>
      </p:graphicFrame>
    </p:spTree>
    <p:extLst>
      <p:ext uri="{BB962C8B-B14F-4D97-AF65-F5344CB8AC3E}">
        <p14:creationId xmlns:p14="http://schemas.microsoft.com/office/powerpoint/2010/main" val="350826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146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First step is to identify the research question</a:t>
            </a:r>
          </a:p>
        </p:txBody>
      </p:sp>
      <p:sp>
        <p:nvSpPr>
          <p:cNvPr id="3" name="Rectangle: Rounded Corners 2">
            <a:extLst>
              <a:ext uri="{FF2B5EF4-FFF2-40B4-BE49-F238E27FC236}">
                <a16:creationId xmlns:a16="http://schemas.microsoft.com/office/drawing/2014/main" id="{863929C2-59AD-470C-9A32-98B0D79D4A86}"/>
              </a:ext>
            </a:extLst>
          </p:cNvPr>
          <p:cNvSpPr/>
          <p:nvPr/>
        </p:nvSpPr>
        <p:spPr>
          <a:xfrm>
            <a:off x="7696200" y="3581400"/>
            <a:ext cx="83820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LNOB question: </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Which population groups are lagging behind, and for which development indicators?</a:t>
            </a:r>
          </a:p>
        </p:txBody>
      </p:sp>
      <p:sp>
        <p:nvSpPr>
          <p:cNvPr id="6" name="TextBox 5">
            <a:extLst>
              <a:ext uri="{FF2B5EF4-FFF2-40B4-BE49-F238E27FC236}">
                <a16:creationId xmlns:a16="http://schemas.microsoft.com/office/drawing/2014/main" id="{557B58F1-02AA-407D-94AB-773A72FA7173}"/>
              </a:ext>
            </a:extLst>
          </p:cNvPr>
          <p:cNvSpPr txBox="1"/>
          <p:nvPr/>
        </p:nvSpPr>
        <p:spPr>
          <a:xfrm>
            <a:off x="1586578" y="7391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Vulnerable population groups and development issues vary from country to country</a:t>
            </a:r>
          </a:p>
        </p:txBody>
      </p:sp>
      <p:sp>
        <p:nvSpPr>
          <p:cNvPr id="4" name="Oval 3">
            <a:extLst>
              <a:ext uri="{FF2B5EF4-FFF2-40B4-BE49-F238E27FC236}">
                <a16:creationId xmlns:a16="http://schemas.microsoft.com/office/drawing/2014/main" id="{1FC6BE89-EAD4-4A3B-B776-316571525795}"/>
              </a:ext>
            </a:extLst>
          </p:cNvPr>
          <p:cNvSpPr/>
          <p:nvPr/>
        </p:nvSpPr>
        <p:spPr>
          <a:xfrm>
            <a:off x="2971800" y="8229600"/>
            <a:ext cx="50292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How to identify vulnerable groups and priority areas in each country?</a:t>
            </a:r>
          </a:p>
        </p:txBody>
      </p:sp>
      <p:sp>
        <p:nvSpPr>
          <p:cNvPr id="8" name="Arrow: Right 7">
            <a:extLst>
              <a:ext uri="{FF2B5EF4-FFF2-40B4-BE49-F238E27FC236}">
                <a16:creationId xmlns:a16="http://schemas.microsoft.com/office/drawing/2014/main" id="{F1308EB3-EAFC-4E40-9D03-014F64A1576F}"/>
              </a:ext>
            </a:extLst>
          </p:cNvPr>
          <p:cNvSpPr/>
          <p:nvPr/>
        </p:nvSpPr>
        <p:spPr>
          <a:xfrm>
            <a:off x="9296400" y="9398000"/>
            <a:ext cx="5302711" cy="122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19E0DE-76E7-4E49-B48C-07C4F59E3D81}"/>
              </a:ext>
            </a:extLst>
          </p:cNvPr>
          <p:cNvSpPr txBox="1"/>
          <p:nvPr/>
        </p:nvSpPr>
        <p:spPr>
          <a:xfrm>
            <a:off x="15316200" y="9398000"/>
            <a:ext cx="7504329" cy="1754326"/>
          </a:xfrm>
          <a:prstGeom prst="rect">
            <a:avLst/>
          </a:prstGeom>
          <a:noFill/>
        </p:spPr>
        <p:txBody>
          <a:bodyPr wrap="square" rtlCol="0">
            <a:spAutoFit/>
          </a:bodyPr>
          <a:lstStyle/>
          <a:p>
            <a:r>
              <a:rPr lang="en-US" sz="3600" b="1" dirty="0"/>
              <a:t>ANALYSIS OF NATIONAL STRATEGIES</a:t>
            </a:r>
          </a:p>
          <a:p>
            <a:pPr algn="ctr"/>
            <a:r>
              <a:rPr lang="en-US" sz="3600" dirty="0"/>
              <a:t>(e.g. using EPIC (</a:t>
            </a:r>
            <a:r>
              <a:rPr lang="en-US" sz="3600" i="1" dirty="0"/>
              <a:t>Every Policy Is Connected</a:t>
            </a:r>
            <a:r>
              <a:rPr lang="en-US" sz="3600" dirty="0"/>
              <a:t>) tool, UN-ESCAP)</a:t>
            </a:r>
          </a:p>
        </p:txBody>
      </p:sp>
    </p:spTree>
    <p:extLst>
      <p:ext uri="{BB962C8B-B14F-4D97-AF65-F5344CB8AC3E}">
        <p14:creationId xmlns:p14="http://schemas.microsoft.com/office/powerpoint/2010/main" val="34092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597215"/>
          </a:xfrm>
        </p:spPr>
        <p:txBody>
          <a:bodyPr/>
          <a:lstStyle/>
          <a:p>
            <a:r>
              <a:rPr lang="en-US" dirty="0"/>
              <a:t>2. Select disaggregation variables and priority areas: Using EPIC</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14600"/>
            <a:ext cx="18301622" cy="994118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EPIC facilitates dialogue between data users and data producers</a:t>
            </a:r>
          </a:p>
          <a:p>
            <a:endParaRPr lang="en-US" sz="32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EPIC provides practical guidance to examine national policies and:</a:t>
            </a:r>
          </a:p>
          <a:p>
            <a:pPr marL="1011692" lvl="1" indent="-457200">
              <a:buFontTx/>
              <a:buChar char="-"/>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target groups, groups lagging behind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priority thematic areas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development indicators to monitor progress for the priority areas and target groups</a:t>
            </a:r>
          </a:p>
          <a:p>
            <a:pPr lvl="1"/>
            <a:endParaRPr lang="en-US" sz="3200" dirty="0">
              <a:solidFill>
                <a:schemeClr val="accent3"/>
              </a:solidFill>
              <a:latin typeface="Arial" panose="020B0604020202020204" pitchFamily="34" charset="0"/>
              <a:cs typeface="Arial" panose="020B0604020202020204" pitchFamily="34" charset="0"/>
            </a:endParaRPr>
          </a:p>
          <a:p>
            <a:pPr marL="457200" lvl="0" indent="-457200">
              <a:buFontTx/>
              <a:buChar char="-"/>
            </a:pPr>
            <a:r>
              <a:rPr lang="en-US" sz="3200" dirty="0">
                <a:solidFill>
                  <a:srgbClr val="6D6E70"/>
                </a:solidFill>
                <a:latin typeface="Arial" panose="020B0604020202020204" pitchFamily="34" charset="0"/>
                <a:cs typeface="Arial" panose="020B0604020202020204" pitchFamily="34" charset="0"/>
              </a:rPr>
              <a:t>Using EPIC for LNOB: </a:t>
            </a: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lvl="0"/>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r>
              <a:rPr lang="en-US" sz="32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See EPIC here: https://www.unescap.org/sites/default/files/EPIC%20Overview%20%28EPIC_V1.1_Final%29.pdf</a:t>
            </a:r>
            <a:r>
              <a:rPr lang="en-US" sz="3200" dirty="0">
                <a:solidFill>
                  <a:schemeClr val="accent3"/>
                </a:solidFill>
                <a:latin typeface="Arial" panose="020B0604020202020204" pitchFamily="34" charset="0"/>
                <a:cs typeface="Arial" panose="020B0604020202020204" pitchFamily="34" charset="0"/>
              </a:rPr>
              <a:t>  </a:t>
            </a:r>
          </a:p>
          <a:p>
            <a:pPr lvl="1"/>
            <a:endParaRPr lang="en-US" sz="3200" dirty="0">
              <a:solidFill>
                <a:schemeClr val="accent3"/>
              </a:solidFill>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E4380C81-9A12-4459-9128-FFF4746F13D8}"/>
              </a:ext>
            </a:extLst>
          </p:cNvPr>
          <p:cNvGraphicFramePr/>
          <p:nvPr>
            <p:extLst>
              <p:ext uri="{D42A27DB-BD31-4B8C-83A1-F6EECF244321}">
                <p14:modId xmlns:p14="http://schemas.microsoft.com/office/powerpoint/2010/main" val="3947453329"/>
              </p:ext>
            </p:extLst>
          </p:nvPr>
        </p:nvGraphicFramePr>
        <p:xfrm>
          <a:off x="4814222" y="6324600"/>
          <a:ext cx="147828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57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a:t>
            </a:r>
          </a:p>
        </p:txBody>
      </p:sp>
      <p:sp>
        <p:nvSpPr>
          <p:cNvPr id="2" name="TextBox 1">
            <a:extLst>
              <a:ext uri="{FF2B5EF4-FFF2-40B4-BE49-F238E27FC236}">
                <a16:creationId xmlns:a16="http://schemas.microsoft.com/office/drawing/2014/main" id="{B9212456-BE98-424D-92EE-D8D8A4EB32AB}"/>
              </a:ext>
            </a:extLst>
          </p:cNvPr>
          <p:cNvSpPr txBox="1"/>
          <p:nvPr/>
        </p:nvSpPr>
        <p:spPr>
          <a:xfrm>
            <a:off x="2133600" y="3200400"/>
            <a:ext cx="19278600" cy="6986528"/>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Hold multi-stakeholder consultations:</a:t>
            </a:r>
          </a:p>
          <a:p>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Dialogue between data users and producers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Collaboration to identify key thematic priorities and key target (population groups) in each country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Policymakers at national/sectoral/local level should lead the discussion to identify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Support from planning and budgeting organizations to identify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NSOs should guide policymakers in identifying indicators for priority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 Other data producers and line ministries can assist the NSO in its development of indicators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78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90800"/>
            <a:ext cx="18301622" cy="3539430"/>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Content-</a:t>
            </a:r>
            <a:r>
              <a:rPr lang="en-US" sz="3200" dirty="0" err="1">
                <a:solidFill>
                  <a:schemeClr val="accent3"/>
                </a:solidFill>
                <a:latin typeface="Arial" panose="020B0604020202020204" pitchFamily="34" charset="0"/>
                <a:cs typeface="Arial" panose="020B0604020202020204" pitchFamily="34" charset="0"/>
              </a:rPr>
              <a:t>analyse</a:t>
            </a:r>
            <a:r>
              <a:rPr lang="en-US" sz="3200" dirty="0">
                <a:solidFill>
                  <a:schemeClr val="accent3"/>
                </a:solidFill>
                <a:latin typeface="Arial" panose="020B0604020202020204" pitchFamily="34" charset="0"/>
                <a:cs typeface="Arial" panose="020B0604020202020204" pitchFamily="34" charset="0"/>
              </a:rPr>
              <a:t> existing policy documents (e.g. national development strategies, national gender strategies, etc.)</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Policymakers need to lead the review of policy documents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key priority areas, identify target groups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Example: </a:t>
            </a:r>
            <a:r>
              <a:rPr lang="en-US" sz="3200" i="1" dirty="0">
                <a:latin typeface="Arial" panose="020B0604020202020204" pitchFamily="34" charset="0"/>
                <a:cs typeface="Arial" panose="020B0604020202020204" pitchFamily="34" charset="0"/>
              </a:rPr>
              <a:t>India’s Niti Ayog 3-year Action Agenda (2017) </a:t>
            </a:r>
          </a:p>
          <a:p>
            <a:r>
              <a:rPr lang="en-US" sz="3200" dirty="0">
                <a:solidFill>
                  <a:schemeClr val="accent3"/>
                </a:solidFill>
                <a:latin typeface="Arial" panose="020B0604020202020204" pitchFamily="34" charset="0"/>
                <a:cs typeface="Arial" panose="020B0604020202020204" pitchFamily="34" charset="0"/>
              </a:rPr>
              <a:t>		</a:t>
            </a:r>
          </a:p>
          <a:p>
            <a:pPr marL="457200" indent="-457200">
              <a:buFontTx/>
              <a:buChar char="-"/>
            </a:pPr>
            <a:endParaRPr lang="en-US" sz="3200" dirty="0">
              <a:solidFill>
                <a:schemeClr val="accent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B2CCED-1E5E-4DD6-B394-1CE558F61744}"/>
              </a:ext>
            </a:extLst>
          </p:cNvPr>
          <p:cNvSpPr txBox="1"/>
          <p:nvPr/>
        </p:nvSpPr>
        <p:spPr>
          <a:xfrm>
            <a:off x="3657600" y="5867400"/>
            <a:ext cx="17983200" cy="3046988"/>
          </a:xfrm>
          <a:prstGeom prst="rect">
            <a:avLst/>
          </a:prstGeom>
          <a:noFill/>
          <a:ln>
            <a:noFill/>
          </a:ln>
        </p:spPr>
        <p:txBody>
          <a:bodyPr wrap="square" rtlCol="0">
            <a:spAutoFit/>
          </a:bodyPr>
          <a:lstStyle/>
          <a:p>
            <a:pPr algn="ctr"/>
            <a:r>
              <a:rPr lang="en-US" sz="3200" i="1" dirty="0">
                <a:latin typeface="Arial" panose="020B0604020202020204" pitchFamily="34" charset="0"/>
                <a:cs typeface="Arial" panose="020B0604020202020204" pitchFamily="34" charset="0"/>
              </a:rPr>
              <a:t>“In order to reduce drop-out rates especially among girls belonging to Scheduled Tribe communities, hostel facilities must be ensured in all areas in which they are currently absent. Moreover, where facilities exist, they need to be upgraded and maintained so that they are usable. State Governments are currently eligible for 100% funding for establishment of all Ashram Schools for girls as well as Ashram Schools for boys in areas that are Naxalite affected” </a:t>
            </a:r>
          </a:p>
          <a:p>
            <a:pPr algn="ctr"/>
            <a:endParaRPr lang="en-US" sz="3200" i="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7AE5006-8951-4177-AF74-F3A1EE439FB8}"/>
              </a:ext>
            </a:extLst>
          </p:cNvPr>
          <p:cNvSpPr/>
          <p:nvPr/>
        </p:nvSpPr>
        <p:spPr>
          <a:xfrm>
            <a:off x="14225190" y="5981193"/>
            <a:ext cx="6081938" cy="4032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94E2192-2E54-4563-A611-FA7B622E8FDD}"/>
              </a:ext>
            </a:extLst>
          </p:cNvPr>
          <p:cNvSpPr/>
          <p:nvPr/>
        </p:nvSpPr>
        <p:spPr>
          <a:xfrm>
            <a:off x="12420600" y="7942814"/>
            <a:ext cx="7391400" cy="453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ECA30008-E6E5-4DEA-89D5-1515E1D95C72}"/>
              </a:ext>
            </a:extLst>
          </p:cNvPr>
          <p:cNvCxnSpPr>
            <a:cxnSpLocks/>
          </p:cNvCxnSpPr>
          <p:nvPr/>
        </p:nvCxnSpPr>
        <p:spPr>
          <a:xfrm flipV="1">
            <a:off x="10585796" y="5142993"/>
            <a:ext cx="7936905" cy="838200"/>
          </a:xfrm>
          <a:prstGeom prst="bentConnector3">
            <a:avLst>
              <a:gd name="adj1" fmla="val 396"/>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88EF10E-5BDA-4C64-BAD5-237D8F01012A}"/>
              </a:ext>
            </a:extLst>
          </p:cNvPr>
          <p:cNvSpPr/>
          <p:nvPr/>
        </p:nvSpPr>
        <p:spPr>
          <a:xfrm>
            <a:off x="18707100" y="4523582"/>
            <a:ext cx="3429000" cy="12458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Key priority issue</a:t>
            </a:r>
          </a:p>
        </p:txBody>
      </p:sp>
      <p:cxnSp>
        <p:nvCxnSpPr>
          <p:cNvPr id="21" name="Connector: Elbow 20">
            <a:extLst>
              <a:ext uri="{FF2B5EF4-FFF2-40B4-BE49-F238E27FC236}">
                <a16:creationId xmlns:a16="http://schemas.microsoft.com/office/drawing/2014/main" id="{8ACC72B1-6429-40F6-A98C-D027D9924D95}"/>
              </a:ext>
            </a:extLst>
          </p:cNvPr>
          <p:cNvCxnSpPr>
            <a:cxnSpLocks/>
          </p:cNvCxnSpPr>
          <p:nvPr/>
        </p:nvCxnSpPr>
        <p:spPr>
          <a:xfrm>
            <a:off x="20534529" y="6115676"/>
            <a:ext cx="2286000" cy="2147555"/>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B25DB9F-EA0C-432B-BD41-EFFBBA60C708}"/>
              </a:ext>
            </a:extLst>
          </p:cNvPr>
          <p:cNvSpPr/>
          <p:nvPr/>
        </p:nvSpPr>
        <p:spPr>
          <a:xfrm>
            <a:off x="21640800" y="8447970"/>
            <a:ext cx="2514600" cy="1381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Target groups</a:t>
            </a:r>
          </a:p>
        </p:txBody>
      </p:sp>
      <p:cxnSp>
        <p:nvCxnSpPr>
          <p:cNvPr id="28" name="Connector: Elbow 27">
            <a:extLst>
              <a:ext uri="{FF2B5EF4-FFF2-40B4-BE49-F238E27FC236}">
                <a16:creationId xmlns:a16="http://schemas.microsoft.com/office/drawing/2014/main" id="{07CB4276-3AA5-4D72-9419-2B3DF4B37168}"/>
              </a:ext>
            </a:extLst>
          </p:cNvPr>
          <p:cNvCxnSpPr/>
          <p:nvPr/>
        </p:nvCxnSpPr>
        <p:spPr>
          <a:xfrm>
            <a:off x="16078200" y="8447970"/>
            <a:ext cx="5257800" cy="848430"/>
          </a:xfrm>
          <a:prstGeom prst="bentConnector3">
            <a:avLst>
              <a:gd name="adj1" fmla="val 725"/>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269CE05-C2C2-4D6D-BFFE-61B090799CBD}"/>
              </a:ext>
            </a:extLst>
          </p:cNvPr>
          <p:cNvSpPr/>
          <p:nvPr/>
        </p:nvSpPr>
        <p:spPr>
          <a:xfrm>
            <a:off x="1329639" y="9084938"/>
            <a:ext cx="2973169" cy="27656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Potential </a:t>
            </a:r>
            <a:r>
              <a:rPr lang="en-US" sz="3200" dirty="0" err="1">
                <a:latin typeface="Arial" panose="020B0604020202020204" pitchFamily="34" charset="0"/>
                <a:cs typeface="Arial" panose="020B0604020202020204" pitchFamily="34" charset="0"/>
              </a:rPr>
              <a:t>disaggre-gation</a:t>
            </a:r>
            <a:r>
              <a:rPr lang="en-US" sz="3200" dirty="0">
                <a:latin typeface="Arial" panose="020B0604020202020204" pitchFamily="34" charset="0"/>
                <a:cs typeface="Arial" panose="020B0604020202020204" pitchFamily="34" charset="0"/>
              </a:rPr>
              <a:t> variables</a:t>
            </a:r>
          </a:p>
        </p:txBody>
      </p:sp>
      <p:sp>
        <p:nvSpPr>
          <p:cNvPr id="31" name="Rectangle: Rounded Corners 30">
            <a:extLst>
              <a:ext uri="{FF2B5EF4-FFF2-40B4-BE49-F238E27FC236}">
                <a16:creationId xmlns:a16="http://schemas.microsoft.com/office/drawing/2014/main" id="{A34ABB4B-7B13-4F02-906B-DDBDCE00AF2D}"/>
              </a:ext>
            </a:extLst>
          </p:cNvPr>
          <p:cNvSpPr/>
          <p:nvPr/>
        </p:nvSpPr>
        <p:spPr>
          <a:xfrm>
            <a:off x="7620000" y="9057570"/>
            <a:ext cx="4191000" cy="8484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Sex</a:t>
            </a:r>
          </a:p>
        </p:txBody>
      </p:sp>
      <p:sp>
        <p:nvSpPr>
          <p:cNvPr id="32" name="Rectangle: Rounded Corners 31">
            <a:extLst>
              <a:ext uri="{FF2B5EF4-FFF2-40B4-BE49-F238E27FC236}">
                <a16:creationId xmlns:a16="http://schemas.microsoft.com/office/drawing/2014/main" id="{9E0178C4-D48A-4A83-8EEF-B482C61E0172}"/>
              </a:ext>
            </a:extLst>
          </p:cNvPr>
          <p:cNvSpPr/>
          <p:nvPr/>
        </p:nvSpPr>
        <p:spPr>
          <a:xfrm>
            <a:off x="7620000" y="10048170"/>
            <a:ext cx="4191000" cy="8484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Caste</a:t>
            </a:r>
          </a:p>
        </p:txBody>
      </p:sp>
      <p:sp>
        <p:nvSpPr>
          <p:cNvPr id="33" name="Rectangle: Rounded Corners 32">
            <a:extLst>
              <a:ext uri="{FF2B5EF4-FFF2-40B4-BE49-F238E27FC236}">
                <a16:creationId xmlns:a16="http://schemas.microsoft.com/office/drawing/2014/main" id="{2888E497-1AE4-4CE6-A7B8-87EBB6908CB7}"/>
              </a:ext>
            </a:extLst>
          </p:cNvPr>
          <p:cNvSpPr/>
          <p:nvPr/>
        </p:nvSpPr>
        <p:spPr>
          <a:xfrm>
            <a:off x="7620000" y="11025564"/>
            <a:ext cx="4191000" cy="848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Region</a:t>
            </a:r>
          </a:p>
        </p:txBody>
      </p:sp>
      <p:sp>
        <p:nvSpPr>
          <p:cNvPr id="34" name="Arrow: Right 33">
            <a:extLst>
              <a:ext uri="{FF2B5EF4-FFF2-40B4-BE49-F238E27FC236}">
                <a16:creationId xmlns:a16="http://schemas.microsoft.com/office/drawing/2014/main" id="{2611051B-A176-4B2A-98CE-57364F30EBF4}"/>
              </a:ext>
            </a:extLst>
          </p:cNvPr>
          <p:cNvSpPr/>
          <p:nvPr/>
        </p:nvSpPr>
        <p:spPr>
          <a:xfrm>
            <a:off x="4756275" y="9867899"/>
            <a:ext cx="2514600" cy="1143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3B4221E-2BCE-4526-91B2-44204FEC682E}"/>
              </a:ext>
            </a:extLst>
          </p:cNvPr>
          <p:cNvGrpSpPr/>
          <p:nvPr/>
        </p:nvGrpSpPr>
        <p:grpSpPr>
          <a:xfrm>
            <a:off x="6781800" y="5981193"/>
            <a:ext cx="4014390" cy="894018"/>
            <a:chOff x="6781800" y="5981193"/>
            <a:chExt cx="4014390" cy="894018"/>
          </a:xfrm>
        </p:grpSpPr>
        <p:sp>
          <p:nvSpPr>
            <p:cNvPr id="4" name="Rectangle: Rounded Corners 3">
              <a:extLst>
                <a:ext uri="{FF2B5EF4-FFF2-40B4-BE49-F238E27FC236}">
                  <a16:creationId xmlns:a16="http://schemas.microsoft.com/office/drawing/2014/main" id="{CDE73B82-E64F-4A47-9423-C8ECC19F47D6}"/>
                </a:ext>
              </a:extLst>
            </p:cNvPr>
            <p:cNvSpPr/>
            <p:nvPr/>
          </p:nvSpPr>
          <p:spPr>
            <a:xfrm>
              <a:off x="7010400" y="5981193"/>
              <a:ext cx="3785790" cy="403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5472B84-BD37-431B-8ED7-0311CCB78717}"/>
                </a:ext>
              </a:extLst>
            </p:cNvPr>
            <p:cNvSpPr/>
            <p:nvPr/>
          </p:nvSpPr>
          <p:spPr>
            <a:xfrm>
              <a:off x="6781800" y="6471918"/>
              <a:ext cx="2743200" cy="403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BF2BE7F0-22D3-4832-A1C0-14B1FFC6D35F}"/>
              </a:ext>
            </a:extLst>
          </p:cNvPr>
          <p:cNvSpPr/>
          <p:nvPr/>
        </p:nvSpPr>
        <p:spPr>
          <a:xfrm>
            <a:off x="13143131" y="9118390"/>
            <a:ext cx="2973169" cy="28282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Potential indicators should relate to</a:t>
            </a:r>
          </a:p>
        </p:txBody>
      </p:sp>
      <p:sp>
        <p:nvSpPr>
          <p:cNvPr id="29" name="Arrow: Right 28">
            <a:extLst>
              <a:ext uri="{FF2B5EF4-FFF2-40B4-BE49-F238E27FC236}">
                <a16:creationId xmlns:a16="http://schemas.microsoft.com/office/drawing/2014/main" id="{3C96C565-B773-45B0-8BA3-E729A569466F}"/>
              </a:ext>
            </a:extLst>
          </p:cNvPr>
          <p:cNvSpPr/>
          <p:nvPr/>
        </p:nvSpPr>
        <p:spPr>
          <a:xfrm>
            <a:off x="16363950" y="10134600"/>
            <a:ext cx="2514600" cy="1143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718C9F2-EC68-49DA-B0C3-2F383852C84A}"/>
              </a:ext>
            </a:extLst>
          </p:cNvPr>
          <p:cNvSpPr/>
          <p:nvPr/>
        </p:nvSpPr>
        <p:spPr>
          <a:xfrm>
            <a:off x="19050000" y="10058400"/>
            <a:ext cx="4191000" cy="10175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School dropouts</a:t>
            </a:r>
          </a:p>
        </p:txBody>
      </p:sp>
      <p:sp>
        <p:nvSpPr>
          <p:cNvPr id="42" name="Rectangle: Rounded Corners 41">
            <a:extLst>
              <a:ext uri="{FF2B5EF4-FFF2-40B4-BE49-F238E27FC236}">
                <a16:creationId xmlns:a16="http://schemas.microsoft.com/office/drawing/2014/main" id="{A67858EA-D228-44F7-8992-B5613F194E1B}"/>
              </a:ext>
            </a:extLst>
          </p:cNvPr>
          <p:cNvSpPr/>
          <p:nvPr/>
        </p:nvSpPr>
        <p:spPr>
          <a:xfrm>
            <a:off x="19050000" y="11195194"/>
            <a:ext cx="4191000" cy="8484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Student lodging</a:t>
            </a:r>
          </a:p>
        </p:txBody>
      </p:sp>
    </p:spTree>
    <p:extLst>
      <p:ext uri="{BB962C8B-B14F-4D97-AF65-F5344CB8AC3E}">
        <p14:creationId xmlns:p14="http://schemas.microsoft.com/office/powerpoint/2010/main" val="75615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 </a:t>
            </a:r>
          </a:p>
        </p:txBody>
      </p:sp>
      <p:sp>
        <p:nvSpPr>
          <p:cNvPr id="2" name="TextBox 1">
            <a:extLst>
              <a:ext uri="{FF2B5EF4-FFF2-40B4-BE49-F238E27FC236}">
                <a16:creationId xmlns:a16="http://schemas.microsoft.com/office/drawing/2014/main" id="{B9212456-BE98-424D-92EE-D8D8A4EB32AB}"/>
              </a:ext>
            </a:extLst>
          </p:cNvPr>
          <p:cNvSpPr txBox="1"/>
          <p:nvPr/>
        </p:nvSpPr>
        <p:spPr>
          <a:xfrm>
            <a:off x="1066800" y="2057400"/>
            <a:ext cx="183016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Map priority issues with relevant existing indicators at national/regional/global levels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Taking the same example: </a:t>
            </a:r>
          </a:p>
          <a:p>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319AE2-AD11-459E-B6B8-77CDCBE849B5}"/>
              </a:ext>
            </a:extLst>
          </p:cNvPr>
          <p:cNvSpPr txBox="1"/>
          <p:nvPr/>
        </p:nvSpPr>
        <p:spPr>
          <a:xfrm>
            <a:off x="3429000" y="3352800"/>
            <a:ext cx="8382000" cy="889474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National Indicator Framework, India</a:t>
            </a:r>
          </a:p>
          <a:p>
            <a:pPr marL="457200" indent="-457200">
              <a:buFont typeface="Courier New" panose="02070309020205020404" pitchFamily="49" charset="0"/>
              <a:buChar char="o"/>
            </a:pPr>
            <a:endParaRPr lang="en-US" sz="3200" dirty="0">
              <a:latin typeface="Arial" panose="020B0604020202020204" pitchFamily="34" charset="0"/>
              <a:cs typeface="Arial" panose="020B0604020202020204" pitchFamily="34" charset="0"/>
            </a:endParaRP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1.a.2 : Proportion of total government spending on essential services (education, health and social protection)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4.1.7 : Out of school ratio (primary, upper primary, elementary, secondary and higher secondary)</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4.1.1 : Net Enrolment Ratio in primary and upper primary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4.1.2 : Adjusted Net Enrolment Ratio in primary, upper primary and secondary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4.1.3 : Gross Enrolment Ratio in higher secondary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4.3.2 : Proportion of women and girls and men and boys enrolled in higher education, technical and vocational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4.6.1 : Literacy rate of youth in the age group of 15</a:t>
            </a:r>
            <a:r>
              <a:rPr lang="en-US" sz="2800" dirty="0"/>
              <a:t>–</a:t>
            </a:r>
            <a:r>
              <a:rPr lang="en-US" sz="2800" dirty="0">
                <a:solidFill>
                  <a:schemeClr val="accent3"/>
                </a:solidFill>
                <a:latin typeface="Arial" panose="020B0604020202020204" pitchFamily="34" charset="0"/>
                <a:cs typeface="Arial" panose="020B0604020202020204" pitchFamily="34" charset="0"/>
              </a:rPr>
              <a:t>24 years.</a:t>
            </a:r>
          </a:p>
          <a:p>
            <a:r>
              <a:rPr lang="en-US" sz="32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27E89D2A-2B15-41C2-8CC3-34D261182378}"/>
              </a:ext>
            </a:extLst>
          </p:cNvPr>
          <p:cNvSpPr txBox="1"/>
          <p:nvPr/>
        </p:nvSpPr>
        <p:spPr>
          <a:xfrm>
            <a:off x="13106400" y="3352800"/>
            <a:ext cx="8624222" cy="8833187"/>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SDG Global Indicator Framework</a:t>
            </a:r>
          </a:p>
          <a:p>
            <a:endParaRPr lang="en-US" sz="2800" dirty="0">
              <a:solidFill>
                <a:schemeClr val="accent3"/>
              </a:solidFill>
              <a:latin typeface="Arial" panose="020B0604020202020204" pitchFamily="34" charset="0"/>
              <a:cs typeface="Arial" panose="020B0604020202020204" pitchFamily="34" charset="0"/>
            </a:endParaRP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4.1.1: Proportion of children and young people: (a) in grades 2/3; (b) at the end of primary; and (c) at the end of lower secondary achieving at least a minimum proficiency level in (</a:t>
            </a:r>
            <a:r>
              <a:rPr lang="en-US" sz="2800" dirty="0" err="1">
                <a:solidFill>
                  <a:schemeClr val="accent3"/>
                </a:solidFill>
                <a:latin typeface="Arial" panose="020B0604020202020204" pitchFamily="34" charset="0"/>
                <a:cs typeface="Arial" panose="020B0604020202020204" pitchFamily="34" charset="0"/>
              </a:rPr>
              <a:t>i</a:t>
            </a:r>
            <a:r>
              <a:rPr lang="en-US" sz="2800" dirty="0">
                <a:solidFill>
                  <a:schemeClr val="accent3"/>
                </a:solidFill>
                <a:latin typeface="Arial" panose="020B0604020202020204" pitchFamily="34" charset="0"/>
                <a:cs typeface="Arial" panose="020B0604020202020204" pitchFamily="34" charset="0"/>
              </a:rPr>
              <a:t>) reading and (ii) mathematics,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4.2.2: Participation rate in organized learning (one year before the official primary entry age),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4.3.1: Participation rate of youth and adults in formal and non-formal education and training in the previous 12 months,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4.5.1: Parity indices (women/men,, rural/urban, bottom/top wealth quintile and others such as disability status, indigenous peoples and conflict-affected, as data become available) for all education indicators on this list that can be disaggregated</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33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e.g. Underweight women</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35075"/>
            <a:ext cx="18301622" cy="1384995"/>
          </a:xfrm>
          <a:prstGeom prst="rect">
            <a:avLst/>
          </a:prstGeom>
          <a:noFill/>
        </p:spPr>
        <p:txBody>
          <a:bodyPr wrap="square" rtlCol="0">
            <a:spAutoFit/>
          </a:bodyPr>
          <a:lstStyle/>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DEPRIVATIONS are most acutely felt by women facing multiple forms of discrimination simultaneously</a:t>
            </a:r>
          </a:p>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To LNOB, data disaggregation is needed at multiple levels and for various indicators</a:t>
            </a:r>
          </a:p>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For example: To measure the likelihood of people to be underweight (as proxy for undernourishment)</a:t>
            </a:r>
          </a:p>
        </p:txBody>
      </p:sp>
      <p:graphicFrame>
        <p:nvGraphicFramePr>
          <p:cNvPr id="14" name="Diagram 13">
            <a:extLst>
              <a:ext uri="{FF2B5EF4-FFF2-40B4-BE49-F238E27FC236}">
                <a16:creationId xmlns:a16="http://schemas.microsoft.com/office/drawing/2014/main" id="{4A65DF1A-31DA-4FD3-A614-26CF22E4F423}"/>
              </a:ext>
            </a:extLst>
          </p:cNvPr>
          <p:cNvGraphicFramePr/>
          <p:nvPr>
            <p:extLst>
              <p:ext uri="{D42A27DB-BD31-4B8C-83A1-F6EECF244321}">
                <p14:modId xmlns:p14="http://schemas.microsoft.com/office/powerpoint/2010/main" val="3558204802"/>
              </p:ext>
            </p:extLst>
          </p:nvPr>
        </p:nvGraphicFramePr>
        <p:xfrm>
          <a:off x="2311400" y="4459208"/>
          <a:ext cx="20726400" cy="80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D3CD11C6-773B-4AE1-BA2F-8C1B797DCEA9}"/>
              </a:ext>
            </a:extLst>
          </p:cNvPr>
          <p:cNvGraphicFramePr/>
          <p:nvPr>
            <p:extLst>
              <p:ext uri="{D42A27DB-BD31-4B8C-83A1-F6EECF244321}">
                <p14:modId xmlns:p14="http://schemas.microsoft.com/office/powerpoint/2010/main" val="767329490"/>
              </p:ext>
            </p:extLst>
          </p:nvPr>
        </p:nvGraphicFramePr>
        <p:xfrm>
          <a:off x="2311400" y="5482949"/>
          <a:ext cx="20726400" cy="1507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a:extLst>
              <a:ext uri="{FF2B5EF4-FFF2-40B4-BE49-F238E27FC236}">
                <a16:creationId xmlns:a16="http://schemas.microsoft.com/office/drawing/2014/main" id="{48815AC4-4ED2-4F33-AF5E-EE0F20F617EA}"/>
              </a:ext>
            </a:extLst>
          </p:cNvPr>
          <p:cNvGraphicFramePr/>
          <p:nvPr>
            <p:extLst>
              <p:ext uri="{D42A27DB-BD31-4B8C-83A1-F6EECF244321}">
                <p14:modId xmlns:p14="http://schemas.microsoft.com/office/powerpoint/2010/main" val="1350746324"/>
              </p:ext>
            </p:extLst>
          </p:nvPr>
        </p:nvGraphicFramePr>
        <p:xfrm>
          <a:off x="2420035" y="7213609"/>
          <a:ext cx="20617765" cy="15077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a:extLst>
              <a:ext uri="{FF2B5EF4-FFF2-40B4-BE49-F238E27FC236}">
                <a16:creationId xmlns:a16="http://schemas.microsoft.com/office/drawing/2014/main" id="{35A14699-7D3B-41C9-94EB-0CD00AC310FD}"/>
              </a:ext>
            </a:extLst>
          </p:cNvPr>
          <p:cNvGraphicFramePr/>
          <p:nvPr>
            <p:extLst>
              <p:ext uri="{D42A27DB-BD31-4B8C-83A1-F6EECF244321}">
                <p14:modId xmlns:p14="http://schemas.microsoft.com/office/powerpoint/2010/main" val="549665092"/>
              </p:ext>
            </p:extLst>
          </p:nvPr>
        </p:nvGraphicFramePr>
        <p:xfrm>
          <a:off x="2311400" y="8944269"/>
          <a:ext cx="20726400" cy="20285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79536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grpSp>
        <p:nvGrpSpPr>
          <p:cNvPr id="4" name="Group 3">
            <a:extLst>
              <a:ext uri="{FF2B5EF4-FFF2-40B4-BE49-F238E27FC236}">
                <a16:creationId xmlns:a16="http://schemas.microsoft.com/office/drawing/2014/main" id="{0FF65D69-60D1-485B-AC44-8DD92FF61250}"/>
              </a:ext>
            </a:extLst>
          </p:cNvPr>
          <p:cNvGrpSpPr/>
          <p:nvPr/>
        </p:nvGrpSpPr>
        <p:grpSpPr>
          <a:xfrm>
            <a:off x="8153400" y="2667000"/>
            <a:ext cx="11658600" cy="7829901"/>
            <a:chOff x="271073" y="-164447"/>
            <a:chExt cx="4870719" cy="4295668"/>
          </a:xfrm>
        </p:grpSpPr>
        <p:graphicFrame>
          <p:nvGraphicFramePr>
            <p:cNvPr id="6" name="Diagram 5">
              <a:extLst>
                <a:ext uri="{FF2B5EF4-FFF2-40B4-BE49-F238E27FC236}">
                  <a16:creationId xmlns:a16="http://schemas.microsoft.com/office/drawing/2014/main" id="{692A931B-4ACE-4706-81E6-A60172E71EF7}"/>
                </a:ext>
              </a:extLst>
            </p:cNvPr>
            <p:cNvGraphicFramePr/>
            <p:nvPr>
              <p:extLst>
                <p:ext uri="{D42A27DB-BD31-4B8C-83A1-F6EECF244321}">
                  <p14:modId xmlns:p14="http://schemas.microsoft.com/office/powerpoint/2010/main" val="120006221"/>
                </p:ext>
              </p:extLst>
            </p:nvPr>
          </p:nvGraphicFramePr>
          <p:xfrm>
            <a:off x="271073" y="537612"/>
            <a:ext cx="4870719" cy="3593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559">
              <a:extLst>
                <a:ext uri="{FF2B5EF4-FFF2-40B4-BE49-F238E27FC236}">
                  <a16:creationId xmlns:a16="http://schemas.microsoft.com/office/drawing/2014/main" id="{4A525925-61C6-4260-BBE3-7D5BF50989F6}"/>
                </a:ext>
              </a:extLst>
            </p:cNvPr>
            <p:cNvSpPr txBox="1"/>
            <p:nvPr/>
          </p:nvSpPr>
          <p:spPr>
            <a:xfrm>
              <a:off x="281685" y="-164447"/>
              <a:ext cx="4352290" cy="30393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6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Stages of LNOB analysis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2517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4" name="TextBox 3">
            <a:extLst>
              <a:ext uri="{FF2B5EF4-FFF2-40B4-BE49-F238E27FC236}">
                <a16:creationId xmlns:a16="http://schemas.microsoft.com/office/drawing/2014/main" id="{3CCA81DC-98B8-4ECC-968D-DE7AAEC86141}"/>
              </a:ext>
            </a:extLst>
          </p:cNvPr>
          <p:cNvSpPr txBox="1"/>
          <p:nvPr/>
        </p:nvSpPr>
        <p:spPr>
          <a:xfrm>
            <a:off x="1586578" y="2350717"/>
            <a:ext cx="16091822" cy="630942"/>
          </a:xfrm>
          <a:prstGeom prst="rect">
            <a:avLst/>
          </a:prstGeom>
          <a:noFill/>
        </p:spPr>
        <p:txBody>
          <a:bodyPr wrap="square" rtlCol="0">
            <a:spAutoFit/>
          </a:bodyPr>
          <a:lstStyle/>
          <a:p>
            <a:r>
              <a:rPr lang="en-US" sz="3500" dirty="0">
                <a:solidFill>
                  <a:srgbClr val="000000"/>
                </a:solidFill>
                <a:latin typeface="Arial" panose="020B0604020202020204" pitchFamily="34" charset="0"/>
                <a:cs typeface="Arial" panose="020B0604020202020204" pitchFamily="34" charset="0"/>
              </a:rPr>
              <a:t>What is needed to conduct LNOB analysis?</a:t>
            </a:r>
          </a:p>
        </p:txBody>
      </p:sp>
      <p:sp>
        <p:nvSpPr>
          <p:cNvPr id="6" name="Rectangle: Rounded Corners 5">
            <a:extLst>
              <a:ext uri="{FF2B5EF4-FFF2-40B4-BE49-F238E27FC236}">
                <a16:creationId xmlns:a16="http://schemas.microsoft.com/office/drawing/2014/main" id="{28D6A1CC-BE65-4F58-AB72-E17D59964772}"/>
              </a:ext>
            </a:extLst>
          </p:cNvPr>
          <p:cNvSpPr/>
          <p:nvPr/>
        </p:nvSpPr>
        <p:spPr>
          <a:xfrm>
            <a:off x="1586578" y="370640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Microdata  </a:t>
            </a:r>
          </a:p>
        </p:txBody>
      </p:sp>
      <p:sp>
        <p:nvSpPr>
          <p:cNvPr id="7" name="Arrow: Right 6">
            <a:extLst>
              <a:ext uri="{FF2B5EF4-FFF2-40B4-BE49-F238E27FC236}">
                <a16:creationId xmlns:a16="http://schemas.microsoft.com/office/drawing/2014/main" id="{E26336ED-1879-4A97-BAC3-06BE90D79AB5}"/>
              </a:ext>
            </a:extLst>
          </p:cNvPr>
          <p:cNvSpPr/>
          <p:nvPr/>
        </p:nvSpPr>
        <p:spPr>
          <a:xfrm>
            <a:off x="9291051" y="393151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D6B972-3597-40CC-B62B-A461122FA95F}"/>
              </a:ext>
            </a:extLst>
          </p:cNvPr>
          <p:cNvSpPr txBox="1"/>
          <p:nvPr/>
        </p:nvSpPr>
        <p:spPr>
          <a:xfrm>
            <a:off x="13755653" y="2891162"/>
            <a:ext cx="10210800" cy="1077218"/>
          </a:xfrm>
          <a:prstGeom prst="rect">
            <a:avLst/>
          </a:prstGeom>
          <a:noFill/>
        </p:spPr>
        <p:txBody>
          <a:bodyPr wrap="square" rtlCol="0">
            <a:spAutoFit/>
          </a:bodyPr>
          <a:lstStyle/>
          <a:p>
            <a:r>
              <a:rPr lang="en-US" sz="3200" dirty="0"/>
              <a:t>- DHS, MICS or any other survey that captures Body Mass Index at the individual level </a:t>
            </a:r>
          </a:p>
        </p:txBody>
      </p:sp>
      <p:sp>
        <p:nvSpPr>
          <p:cNvPr id="9" name="TextBox 8">
            <a:extLst>
              <a:ext uri="{FF2B5EF4-FFF2-40B4-BE49-F238E27FC236}">
                <a16:creationId xmlns:a16="http://schemas.microsoft.com/office/drawing/2014/main" id="{5E769A73-7E26-4201-8787-4571DB55B34C}"/>
              </a:ext>
            </a:extLst>
          </p:cNvPr>
          <p:cNvSpPr txBox="1"/>
          <p:nvPr/>
        </p:nvSpPr>
        <p:spPr>
          <a:xfrm>
            <a:off x="13781053" y="3970216"/>
            <a:ext cx="10210800" cy="1077218"/>
          </a:xfrm>
          <a:prstGeom prst="rect">
            <a:avLst/>
          </a:prstGeom>
          <a:noFill/>
        </p:spPr>
        <p:txBody>
          <a:bodyPr wrap="square" rtlCol="0">
            <a:spAutoFit/>
          </a:bodyPr>
          <a:lstStyle/>
          <a:p>
            <a:r>
              <a:rPr lang="en-US" sz="3200" dirty="0"/>
              <a:t>- Microdata that pertains specifically to women (e.g. Individual Recode File (IR File) for DHS Survey)</a:t>
            </a:r>
          </a:p>
        </p:txBody>
      </p:sp>
      <p:sp>
        <p:nvSpPr>
          <p:cNvPr id="10" name="Rectangle: Rounded Corners 9">
            <a:extLst>
              <a:ext uri="{FF2B5EF4-FFF2-40B4-BE49-F238E27FC236}">
                <a16:creationId xmlns:a16="http://schemas.microsoft.com/office/drawing/2014/main" id="{006CE8E3-7C2E-4887-BA1E-0EA1FAB3B08B}"/>
              </a:ext>
            </a:extLst>
          </p:cNvPr>
          <p:cNvSpPr/>
          <p:nvPr/>
        </p:nvSpPr>
        <p:spPr>
          <a:xfrm>
            <a:off x="1675478" y="630587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Statistical software  </a:t>
            </a:r>
          </a:p>
        </p:txBody>
      </p:sp>
      <p:sp>
        <p:nvSpPr>
          <p:cNvPr id="11" name="Arrow: Right 10">
            <a:extLst>
              <a:ext uri="{FF2B5EF4-FFF2-40B4-BE49-F238E27FC236}">
                <a16:creationId xmlns:a16="http://schemas.microsoft.com/office/drawing/2014/main" id="{864BE052-F7A1-40AE-9D15-EA32161A969E}"/>
              </a:ext>
            </a:extLst>
          </p:cNvPr>
          <p:cNvSpPr/>
          <p:nvPr/>
        </p:nvSpPr>
        <p:spPr>
          <a:xfrm>
            <a:off x="9576024" y="6510681"/>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6451FF-FF47-4940-B255-B99369605ADD}"/>
              </a:ext>
            </a:extLst>
          </p:cNvPr>
          <p:cNvSpPr txBox="1"/>
          <p:nvPr/>
        </p:nvSpPr>
        <p:spPr>
          <a:xfrm>
            <a:off x="13844553" y="6598264"/>
            <a:ext cx="10210800" cy="584775"/>
          </a:xfrm>
          <a:prstGeom prst="rect">
            <a:avLst/>
          </a:prstGeom>
          <a:noFill/>
        </p:spPr>
        <p:txBody>
          <a:bodyPr wrap="square" rtlCol="0">
            <a:spAutoFit/>
          </a:bodyPr>
          <a:lstStyle/>
          <a:p>
            <a:r>
              <a:rPr lang="en-US" sz="3200" dirty="0"/>
              <a:t>- Stata, SPSS, SAS, R</a:t>
            </a:r>
          </a:p>
        </p:txBody>
      </p:sp>
      <p:sp>
        <p:nvSpPr>
          <p:cNvPr id="13" name="Rectangle: Rounded Corners 12">
            <a:extLst>
              <a:ext uri="{FF2B5EF4-FFF2-40B4-BE49-F238E27FC236}">
                <a16:creationId xmlns:a16="http://schemas.microsoft.com/office/drawing/2014/main" id="{36BA20A2-7F6B-435B-95E8-E21DFC734736}"/>
              </a:ext>
            </a:extLst>
          </p:cNvPr>
          <p:cNvSpPr/>
          <p:nvPr/>
        </p:nvSpPr>
        <p:spPr>
          <a:xfrm>
            <a:off x="1631028" y="8861153"/>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Metadata  </a:t>
            </a:r>
          </a:p>
        </p:txBody>
      </p:sp>
      <p:sp>
        <p:nvSpPr>
          <p:cNvPr id="14" name="Arrow: Right 13">
            <a:extLst>
              <a:ext uri="{FF2B5EF4-FFF2-40B4-BE49-F238E27FC236}">
                <a16:creationId xmlns:a16="http://schemas.microsoft.com/office/drawing/2014/main" id="{0A39E8DB-A4DF-4959-8331-32B00DDC9369}"/>
              </a:ext>
            </a:extLst>
          </p:cNvPr>
          <p:cNvSpPr/>
          <p:nvPr/>
        </p:nvSpPr>
        <p:spPr>
          <a:xfrm>
            <a:off x="9531574" y="9176625"/>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90BB0B-9280-4EAA-B859-5684464D6863}"/>
              </a:ext>
            </a:extLst>
          </p:cNvPr>
          <p:cNvSpPr txBox="1"/>
          <p:nvPr/>
        </p:nvSpPr>
        <p:spPr>
          <a:xfrm>
            <a:off x="13825503" y="8861153"/>
            <a:ext cx="10210800" cy="584775"/>
          </a:xfrm>
          <a:prstGeom prst="rect">
            <a:avLst/>
          </a:prstGeom>
          <a:noFill/>
        </p:spPr>
        <p:txBody>
          <a:bodyPr wrap="square" rtlCol="0">
            <a:spAutoFit/>
          </a:bodyPr>
          <a:lstStyle/>
          <a:p>
            <a:r>
              <a:rPr lang="en-US" sz="3200" dirty="0"/>
              <a:t>- Refer to the global SDG Metadata Repository (UNSD)</a:t>
            </a:r>
          </a:p>
        </p:txBody>
      </p:sp>
      <p:sp>
        <p:nvSpPr>
          <p:cNvPr id="16" name="TextBox 15">
            <a:extLst>
              <a:ext uri="{FF2B5EF4-FFF2-40B4-BE49-F238E27FC236}">
                <a16:creationId xmlns:a16="http://schemas.microsoft.com/office/drawing/2014/main" id="{DD05AAE7-452C-42EB-A0C9-450FD71B3884}"/>
              </a:ext>
            </a:extLst>
          </p:cNvPr>
          <p:cNvSpPr txBox="1"/>
          <p:nvPr/>
        </p:nvSpPr>
        <p:spPr>
          <a:xfrm>
            <a:off x="13844553" y="9492096"/>
            <a:ext cx="10210800" cy="1077218"/>
          </a:xfrm>
          <a:prstGeom prst="rect">
            <a:avLst/>
          </a:prstGeom>
          <a:noFill/>
        </p:spPr>
        <p:txBody>
          <a:bodyPr wrap="square" rtlCol="0">
            <a:spAutoFit/>
          </a:bodyPr>
          <a:lstStyle/>
          <a:p>
            <a:r>
              <a:rPr lang="en-US" sz="3200" dirty="0"/>
              <a:t>- Understand definitions, methods of computation, recommended data sources, potential limitations</a:t>
            </a:r>
          </a:p>
        </p:txBody>
      </p:sp>
      <p:sp>
        <p:nvSpPr>
          <p:cNvPr id="17" name="TextBox 16">
            <a:extLst>
              <a:ext uri="{FF2B5EF4-FFF2-40B4-BE49-F238E27FC236}">
                <a16:creationId xmlns:a16="http://schemas.microsoft.com/office/drawing/2014/main" id="{23F5AB54-BAED-4224-9CC4-E77FE532A284}"/>
              </a:ext>
            </a:extLst>
          </p:cNvPr>
          <p:cNvSpPr txBox="1"/>
          <p:nvPr/>
        </p:nvSpPr>
        <p:spPr>
          <a:xfrm>
            <a:off x="13806453" y="4875958"/>
            <a:ext cx="10210800" cy="1077218"/>
          </a:xfrm>
          <a:prstGeom prst="rect">
            <a:avLst/>
          </a:prstGeom>
          <a:noFill/>
        </p:spPr>
        <p:txBody>
          <a:bodyPr wrap="square" rtlCol="0">
            <a:spAutoFit/>
          </a:bodyPr>
          <a:lstStyle/>
          <a:p>
            <a:r>
              <a:rPr lang="en-US" sz="3200" dirty="0"/>
              <a:t>- Sample is representative of the population groups of interest</a:t>
            </a:r>
          </a:p>
        </p:txBody>
      </p:sp>
    </p:spTree>
    <p:extLst>
      <p:ext uri="{BB962C8B-B14F-4D97-AF65-F5344CB8AC3E}">
        <p14:creationId xmlns:p14="http://schemas.microsoft.com/office/powerpoint/2010/main" val="168335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8" name="TextBox 7">
            <a:extLst>
              <a:ext uri="{FF2B5EF4-FFF2-40B4-BE49-F238E27FC236}">
                <a16:creationId xmlns:a16="http://schemas.microsoft.com/office/drawing/2014/main" id="{AE3AACD2-AC55-4ADF-92E0-6C336CEF54BD}"/>
              </a:ext>
            </a:extLst>
          </p:cNvPr>
          <p:cNvSpPr txBox="1"/>
          <p:nvPr/>
        </p:nvSpPr>
        <p:spPr>
          <a:xfrm>
            <a:off x="1586578" y="2350717"/>
            <a:ext cx="16091822" cy="630942"/>
          </a:xfrm>
          <a:prstGeom prst="rect">
            <a:avLst/>
          </a:prstGeom>
          <a:noFill/>
        </p:spPr>
        <p:txBody>
          <a:bodyPr wrap="square" rtlCol="0">
            <a:spAutoFit/>
          </a:bodyPr>
          <a:lstStyle/>
          <a:p>
            <a:r>
              <a:rPr lang="en-US" sz="3500" dirty="0">
                <a:solidFill>
                  <a:srgbClr val="000000"/>
                </a:solidFill>
                <a:latin typeface="Arial" panose="020B0604020202020204" pitchFamily="34" charset="0"/>
                <a:cs typeface="Arial" panose="020B0604020202020204" pitchFamily="34" charset="0"/>
              </a:rPr>
              <a:t>Before conducting the LNOB analysis, understand the indicator metadata </a:t>
            </a:r>
          </a:p>
        </p:txBody>
      </p:sp>
      <p:sp>
        <p:nvSpPr>
          <p:cNvPr id="9" name="Rectangle: Rounded Corners 8">
            <a:extLst>
              <a:ext uri="{FF2B5EF4-FFF2-40B4-BE49-F238E27FC236}">
                <a16:creationId xmlns:a16="http://schemas.microsoft.com/office/drawing/2014/main" id="{1AD1E923-525B-4DBB-A307-E246EF8BC5B6}"/>
              </a:ext>
            </a:extLst>
          </p:cNvPr>
          <p:cNvSpPr/>
          <p:nvPr/>
        </p:nvSpPr>
        <p:spPr>
          <a:xfrm>
            <a:off x="1586578" y="370640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Who is the target group? </a:t>
            </a:r>
          </a:p>
        </p:txBody>
      </p:sp>
      <p:sp>
        <p:nvSpPr>
          <p:cNvPr id="10" name="Rectangle: Rounded Corners 9">
            <a:extLst>
              <a:ext uri="{FF2B5EF4-FFF2-40B4-BE49-F238E27FC236}">
                <a16:creationId xmlns:a16="http://schemas.microsoft.com/office/drawing/2014/main" id="{0DD05277-C7AC-43E1-8E83-8C9E993EDBCB}"/>
              </a:ext>
            </a:extLst>
          </p:cNvPr>
          <p:cNvSpPr/>
          <p:nvPr/>
        </p:nvSpPr>
        <p:spPr>
          <a:xfrm>
            <a:off x="1586577" y="6498097"/>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Is there any group of women we must exclude?</a:t>
            </a:r>
          </a:p>
        </p:txBody>
      </p:sp>
      <p:sp>
        <p:nvSpPr>
          <p:cNvPr id="11" name="Rectangle: Rounded Corners 10">
            <a:extLst>
              <a:ext uri="{FF2B5EF4-FFF2-40B4-BE49-F238E27FC236}">
                <a16:creationId xmlns:a16="http://schemas.microsoft.com/office/drawing/2014/main" id="{F4BC9619-828E-42BE-9D4A-0FD8E02093D9}"/>
              </a:ext>
            </a:extLst>
          </p:cNvPr>
          <p:cNvSpPr/>
          <p:nvPr/>
        </p:nvSpPr>
        <p:spPr>
          <a:xfrm>
            <a:off x="1586577" y="9826423"/>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 is the definition of underweight?</a:t>
            </a:r>
          </a:p>
        </p:txBody>
      </p:sp>
      <p:sp>
        <p:nvSpPr>
          <p:cNvPr id="3" name="Arrow: Right 2">
            <a:extLst>
              <a:ext uri="{FF2B5EF4-FFF2-40B4-BE49-F238E27FC236}">
                <a16:creationId xmlns:a16="http://schemas.microsoft.com/office/drawing/2014/main" id="{58DBBAEF-D5C0-47DE-AE45-6A39541DA9B1}"/>
              </a:ext>
            </a:extLst>
          </p:cNvPr>
          <p:cNvSpPr/>
          <p:nvPr/>
        </p:nvSpPr>
        <p:spPr>
          <a:xfrm>
            <a:off x="9291051" y="393151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2860A9-EC02-4666-B746-47D5F8A65C37}"/>
              </a:ext>
            </a:extLst>
          </p:cNvPr>
          <p:cNvSpPr txBox="1"/>
          <p:nvPr/>
        </p:nvSpPr>
        <p:spPr>
          <a:xfrm>
            <a:off x="13845832" y="3158719"/>
            <a:ext cx="10210800" cy="584775"/>
          </a:xfrm>
          <a:prstGeom prst="rect">
            <a:avLst/>
          </a:prstGeom>
          <a:noFill/>
        </p:spPr>
        <p:txBody>
          <a:bodyPr wrap="square" rtlCol="0">
            <a:spAutoFit/>
          </a:bodyPr>
          <a:lstStyle/>
          <a:p>
            <a:r>
              <a:rPr lang="en-US" sz="3200" dirty="0"/>
              <a:t>- According to the SDG metadata, women aged 18–24 years</a:t>
            </a:r>
          </a:p>
        </p:txBody>
      </p:sp>
      <p:sp>
        <p:nvSpPr>
          <p:cNvPr id="13" name="TextBox 12">
            <a:extLst>
              <a:ext uri="{FF2B5EF4-FFF2-40B4-BE49-F238E27FC236}">
                <a16:creationId xmlns:a16="http://schemas.microsoft.com/office/drawing/2014/main" id="{37EF280B-707A-4BD3-9911-E72B7AB719F6}"/>
              </a:ext>
            </a:extLst>
          </p:cNvPr>
          <p:cNvSpPr txBox="1"/>
          <p:nvPr/>
        </p:nvSpPr>
        <p:spPr>
          <a:xfrm>
            <a:off x="13916013" y="3740350"/>
            <a:ext cx="9906000" cy="1077218"/>
          </a:xfrm>
          <a:prstGeom prst="rect">
            <a:avLst/>
          </a:prstGeom>
          <a:noFill/>
        </p:spPr>
        <p:txBody>
          <a:bodyPr wrap="square" rtlCol="0">
            <a:spAutoFit/>
          </a:bodyPr>
          <a:lstStyle/>
          <a:p>
            <a:r>
              <a:rPr lang="en-US" sz="3200" dirty="0"/>
              <a:t>- But for LNOB analysis, we use 18–49 years (larger sample size needed for data disaggregation at multiple levels)</a:t>
            </a:r>
          </a:p>
        </p:txBody>
      </p:sp>
      <p:sp>
        <p:nvSpPr>
          <p:cNvPr id="14" name="TextBox 13">
            <a:extLst>
              <a:ext uri="{FF2B5EF4-FFF2-40B4-BE49-F238E27FC236}">
                <a16:creationId xmlns:a16="http://schemas.microsoft.com/office/drawing/2014/main" id="{7946FF76-B331-4784-BA83-4D76E6C1C85D}"/>
              </a:ext>
            </a:extLst>
          </p:cNvPr>
          <p:cNvSpPr txBox="1"/>
          <p:nvPr/>
        </p:nvSpPr>
        <p:spPr>
          <a:xfrm>
            <a:off x="14033323" y="4723899"/>
            <a:ext cx="9906000" cy="1077218"/>
          </a:xfrm>
          <a:prstGeom prst="rect">
            <a:avLst/>
          </a:prstGeom>
          <a:noFill/>
        </p:spPr>
        <p:txBody>
          <a:bodyPr wrap="square" rtlCol="0">
            <a:spAutoFit/>
          </a:bodyPr>
          <a:lstStyle/>
          <a:p>
            <a:r>
              <a:rPr lang="en-US" sz="3200" dirty="0"/>
              <a:t>- Selection of age group depends on policy priorities, indicator metadata and sample size</a:t>
            </a:r>
          </a:p>
        </p:txBody>
      </p:sp>
      <p:sp>
        <p:nvSpPr>
          <p:cNvPr id="15" name="Arrow: Right 14">
            <a:extLst>
              <a:ext uri="{FF2B5EF4-FFF2-40B4-BE49-F238E27FC236}">
                <a16:creationId xmlns:a16="http://schemas.microsoft.com/office/drawing/2014/main" id="{D43DC5B2-D3EC-4BA6-8C51-156D6A507B83}"/>
              </a:ext>
            </a:extLst>
          </p:cNvPr>
          <p:cNvSpPr/>
          <p:nvPr/>
        </p:nvSpPr>
        <p:spPr>
          <a:xfrm>
            <a:off x="9291051" y="6788334"/>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C391746-FA05-4C3E-9915-EAFCD2027D75}"/>
              </a:ext>
            </a:extLst>
          </p:cNvPr>
          <p:cNvSpPr txBox="1"/>
          <p:nvPr/>
        </p:nvSpPr>
        <p:spPr>
          <a:xfrm>
            <a:off x="13916012" y="6193664"/>
            <a:ext cx="10140619" cy="1077218"/>
          </a:xfrm>
          <a:prstGeom prst="rect">
            <a:avLst/>
          </a:prstGeom>
          <a:noFill/>
        </p:spPr>
        <p:txBody>
          <a:bodyPr wrap="square" rtlCol="0">
            <a:spAutoFit/>
          </a:bodyPr>
          <a:lstStyle/>
          <a:p>
            <a:r>
              <a:rPr lang="en-US" sz="3200" dirty="0"/>
              <a:t>- To assess those ‘underweight’ purely as a result of undernourishment or lack of adequate nutritional needs</a:t>
            </a:r>
          </a:p>
        </p:txBody>
      </p:sp>
      <p:sp>
        <p:nvSpPr>
          <p:cNvPr id="18" name="TextBox 17">
            <a:extLst>
              <a:ext uri="{FF2B5EF4-FFF2-40B4-BE49-F238E27FC236}">
                <a16:creationId xmlns:a16="http://schemas.microsoft.com/office/drawing/2014/main" id="{264B9EBC-3098-4AC5-A496-2873E6A67D1B}"/>
              </a:ext>
            </a:extLst>
          </p:cNvPr>
          <p:cNvSpPr txBox="1"/>
          <p:nvPr/>
        </p:nvSpPr>
        <p:spPr>
          <a:xfrm>
            <a:off x="13845832" y="7277263"/>
            <a:ext cx="10210800" cy="1077218"/>
          </a:xfrm>
          <a:prstGeom prst="rect">
            <a:avLst/>
          </a:prstGeom>
          <a:noFill/>
        </p:spPr>
        <p:txBody>
          <a:bodyPr wrap="square" rtlCol="0">
            <a:spAutoFit/>
          </a:bodyPr>
          <a:lstStyle/>
          <a:p>
            <a:r>
              <a:rPr lang="en-US" sz="3200" dirty="0"/>
              <a:t>- Exclude pregnant women or those women whose pregnancy terminated less than 3 months prior to the survey </a:t>
            </a:r>
          </a:p>
        </p:txBody>
      </p:sp>
      <p:sp>
        <p:nvSpPr>
          <p:cNvPr id="19" name="Arrow: Right 18">
            <a:extLst>
              <a:ext uri="{FF2B5EF4-FFF2-40B4-BE49-F238E27FC236}">
                <a16:creationId xmlns:a16="http://schemas.microsoft.com/office/drawing/2014/main" id="{82E2B62A-0854-45D7-AFB9-CEA5F04C6DD2}"/>
              </a:ext>
            </a:extLst>
          </p:cNvPr>
          <p:cNvSpPr/>
          <p:nvPr/>
        </p:nvSpPr>
        <p:spPr>
          <a:xfrm>
            <a:off x="9512524" y="1009572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FCCD7BC-FBBC-4CF2-B137-C6ED5C190EBC}"/>
              </a:ext>
            </a:extLst>
          </p:cNvPr>
          <p:cNvSpPr txBox="1"/>
          <p:nvPr/>
        </p:nvSpPr>
        <p:spPr>
          <a:xfrm>
            <a:off x="14033323" y="9821211"/>
            <a:ext cx="10210800" cy="1077218"/>
          </a:xfrm>
          <a:prstGeom prst="rect">
            <a:avLst/>
          </a:prstGeom>
          <a:noFill/>
        </p:spPr>
        <p:txBody>
          <a:bodyPr wrap="square" rtlCol="0">
            <a:spAutoFit/>
          </a:bodyPr>
          <a:lstStyle/>
          <a:p>
            <a:r>
              <a:rPr lang="en-US" sz="3200" dirty="0"/>
              <a:t>- Body Mass Index (BMI) of less than 18.5 for an adult person (WHO guidelines)</a:t>
            </a:r>
          </a:p>
        </p:txBody>
      </p:sp>
    </p:spTree>
    <p:extLst>
      <p:ext uri="{BB962C8B-B14F-4D97-AF65-F5344CB8AC3E}">
        <p14:creationId xmlns:p14="http://schemas.microsoft.com/office/powerpoint/2010/main" val="195095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4F7FA-009E-40EB-9E1D-FA014CF5AD6C}"/>
              </a:ext>
            </a:extLst>
          </p:cNvPr>
          <p:cNvSpPr>
            <a:spLocks noGrp="1"/>
          </p:cNvSpPr>
          <p:nvPr>
            <p:ph type="body" sz="quarter" idx="11"/>
          </p:nvPr>
        </p:nvSpPr>
        <p:spPr>
          <a:xfrm>
            <a:off x="3657600" y="4549354"/>
            <a:ext cx="9243851" cy="4617290"/>
          </a:xfrm>
        </p:spPr>
        <p:txBody>
          <a:bodyPr/>
          <a:lstStyle/>
          <a:p>
            <a:r>
              <a:rPr lang="en-US" dirty="0"/>
              <a:t>Introduction to multilevel disaggregation analysis to monitor the SDGs from a Leave No One Behind perspective (LNOB analysis)</a:t>
            </a:r>
          </a:p>
        </p:txBody>
      </p:sp>
      <p:sp>
        <p:nvSpPr>
          <p:cNvPr id="3" name="Text Placeholder 2">
            <a:extLst>
              <a:ext uri="{FF2B5EF4-FFF2-40B4-BE49-F238E27FC236}">
                <a16:creationId xmlns:a16="http://schemas.microsoft.com/office/drawing/2014/main" id="{AAB6481B-1B02-4C0A-99B4-AEC730BE2E74}"/>
              </a:ext>
            </a:extLst>
          </p:cNvPr>
          <p:cNvSpPr>
            <a:spLocks noGrp="1"/>
          </p:cNvSpPr>
          <p:nvPr>
            <p:ph type="body" sz="quarter" idx="15"/>
          </p:nvPr>
        </p:nvSpPr>
        <p:spPr>
          <a:xfrm>
            <a:off x="24773" y="6180891"/>
            <a:ext cx="2337428" cy="1354217"/>
          </a:xfrm>
        </p:spPr>
        <p:txBody>
          <a:bodyPr/>
          <a:lstStyle/>
          <a:p>
            <a:r>
              <a:rPr lang="en-US" dirty="0"/>
              <a:t>1</a:t>
            </a:r>
          </a:p>
        </p:txBody>
      </p:sp>
    </p:spTree>
    <p:extLst>
      <p:ext uri="{BB962C8B-B14F-4D97-AF65-F5344CB8AC3E}">
        <p14:creationId xmlns:p14="http://schemas.microsoft.com/office/powerpoint/2010/main" val="91121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819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Important  DHS weight variables to conduct LNOB analysis: </a:t>
            </a:r>
          </a:p>
        </p:txBody>
      </p:sp>
      <p:graphicFrame>
        <p:nvGraphicFramePr>
          <p:cNvPr id="3" name="Table 2">
            <a:extLst>
              <a:ext uri="{FF2B5EF4-FFF2-40B4-BE49-F238E27FC236}">
                <a16:creationId xmlns:a16="http://schemas.microsoft.com/office/drawing/2014/main" id="{F8A654E9-6B37-4DDB-8416-AE2153B73242}"/>
              </a:ext>
            </a:extLst>
          </p:cNvPr>
          <p:cNvGraphicFramePr>
            <a:graphicFrameLocks noGrp="1"/>
          </p:cNvGraphicFramePr>
          <p:nvPr>
            <p:extLst>
              <p:ext uri="{D42A27DB-BD31-4B8C-83A1-F6EECF244321}">
                <p14:modId xmlns:p14="http://schemas.microsoft.com/office/powerpoint/2010/main" val="1922047362"/>
              </p:ext>
            </p:extLst>
          </p:nvPr>
        </p:nvGraphicFramePr>
        <p:xfrm>
          <a:off x="6781800" y="3784864"/>
          <a:ext cx="10134600" cy="3750556"/>
        </p:xfrm>
        <a:graphic>
          <a:graphicData uri="http://schemas.openxmlformats.org/drawingml/2006/table">
            <a:tbl>
              <a:tblPr firstRow="1" firstCol="1" bandRow="1">
                <a:tableStyleId>{D27102A9-8310-4765-A935-A1911B00CA55}</a:tableStyleId>
              </a:tblPr>
              <a:tblGrid>
                <a:gridCol w="5067300">
                  <a:extLst>
                    <a:ext uri="{9D8B030D-6E8A-4147-A177-3AD203B41FA5}">
                      <a16:colId xmlns:a16="http://schemas.microsoft.com/office/drawing/2014/main" val="3068850579"/>
                    </a:ext>
                  </a:extLst>
                </a:gridCol>
                <a:gridCol w="5067300">
                  <a:extLst>
                    <a:ext uri="{9D8B030D-6E8A-4147-A177-3AD203B41FA5}">
                      <a16:colId xmlns:a16="http://schemas.microsoft.com/office/drawing/2014/main" val="3617112714"/>
                    </a:ext>
                  </a:extLst>
                </a:gridCol>
              </a:tblGrid>
              <a:tr h="622398">
                <a:tc>
                  <a:txBody>
                    <a:bodyPr/>
                    <a:lstStyle/>
                    <a:p>
                      <a:pPr marL="0" marR="0" algn="just">
                        <a:lnSpc>
                          <a:spcPct val="107000"/>
                        </a:lnSpc>
                        <a:spcBef>
                          <a:spcPts val="0"/>
                        </a:spcBef>
                        <a:spcAft>
                          <a:spcPts val="0"/>
                        </a:spcAft>
                      </a:pPr>
                      <a:r>
                        <a:rPr lang="en-US" sz="3200" b="0">
                          <a:effectLst/>
                        </a:rPr>
                        <a:t>Unit of analysis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Weight variable</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618780"/>
                  </a:ext>
                </a:extLst>
              </a:tr>
              <a:tr h="622398">
                <a:tc>
                  <a:txBody>
                    <a:bodyPr/>
                    <a:lstStyle/>
                    <a:p>
                      <a:pPr marL="0" marR="0" algn="just">
                        <a:lnSpc>
                          <a:spcPct val="107000"/>
                        </a:lnSpc>
                        <a:spcBef>
                          <a:spcPts val="0"/>
                        </a:spcBef>
                        <a:spcAft>
                          <a:spcPts val="0"/>
                        </a:spcAft>
                      </a:pPr>
                      <a:r>
                        <a:rPr lang="en-US" sz="3200" b="0">
                          <a:effectLst/>
                        </a:rPr>
                        <a:t>Households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hv005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15415"/>
                  </a:ext>
                </a:extLst>
              </a:tr>
              <a:tr h="638566">
                <a:tc>
                  <a:txBody>
                    <a:bodyPr/>
                    <a:lstStyle/>
                    <a:p>
                      <a:pPr marL="0" marR="0" algn="just">
                        <a:lnSpc>
                          <a:spcPct val="107000"/>
                        </a:lnSpc>
                        <a:spcBef>
                          <a:spcPts val="0"/>
                        </a:spcBef>
                        <a:spcAft>
                          <a:spcPts val="0"/>
                        </a:spcAft>
                      </a:pPr>
                      <a:r>
                        <a:rPr lang="en-US" sz="3200" b="0">
                          <a:effectLst/>
                        </a:rPr>
                        <a:t>Household members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hv005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687707"/>
                  </a:ext>
                </a:extLst>
              </a:tr>
              <a:tr h="622398">
                <a:tc>
                  <a:txBody>
                    <a:bodyPr/>
                    <a:lstStyle/>
                    <a:p>
                      <a:pPr marL="0" marR="0" algn="just">
                        <a:lnSpc>
                          <a:spcPct val="107000"/>
                        </a:lnSpc>
                        <a:spcBef>
                          <a:spcPts val="0"/>
                        </a:spcBef>
                        <a:spcAft>
                          <a:spcPts val="0"/>
                        </a:spcAft>
                      </a:pPr>
                      <a:r>
                        <a:rPr lang="en-US" sz="3200" b="0">
                          <a:effectLst/>
                        </a:rPr>
                        <a:t>Women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0108855"/>
                  </a:ext>
                </a:extLst>
              </a:tr>
              <a:tr h="622398">
                <a:tc>
                  <a:txBody>
                    <a:bodyPr/>
                    <a:lstStyle/>
                    <a:p>
                      <a:pPr marL="0" marR="0" algn="just">
                        <a:lnSpc>
                          <a:spcPct val="107000"/>
                        </a:lnSpc>
                        <a:spcBef>
                          <a:spcPts val="0"/>
                        </a:spcBef>
                        <a:spcAft>
                          <a:spcPts val="0"/>
                        </a:spcAft>
                      </a:pPr>
                      <a:r>
                        <a:rPr lang="en-US" sz="3200" b="0">
                          <a:effectLst/>
                        </a:rPr>
                        <a:t>Domestic violence</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d005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462711"/>
                  </a:ext>
                </a:extLst>
              </a:tr>
              <a:tr h="622398">
                <a:tc>
                  <a:txBody>
                    <a:bodyPr/>
                    <a:lstStyle/>
                    <a:p>
                      <a:pPr marL="0" marR="0" algn="just">
                        <a:lnSpc>
                          <a:spcPct val="107000"/>
                        </a:lnSpc>
                        <a:spcBef>
                          <a:spcPts val="0"/>
                        </a:spcBef>
                        <a:spcAft>
                          <a:spcPts val="0"/>
                        </a:spcAft>
                      </a:pPr>
                      <a:r>
                        <a:rPr lang="en-US" sz="3200" b="0">
                          <a:effectLst/>
                        </a:rPr>
                        <a:t>Men</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dirty="0">
                          <a:effectLst/>
                        </a:rPr>
                        <a:t>mv005</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0227331"/>
                  </a:ext>
                </a:extLst>
              </a:tr>
            </a:tbl>
          </a:graphicData>
        </a:graphic>
      </p:graphicFrame>
      <p:sp>
        <p:nvSpPr>
          <p:cNvPr id="6" name="TextBox 5">
            <a:extLst>
              <a:ext uri="{FF2B5EF4-FFF2-40B4-BE49-F238E27FC236}">
                <a16:creationId xmlns:a16="http://schemas.microsoft.com/office/drawing/2014/main" id="{5528F91B-3334-4A87-99EE-0BBAFBCA8B9A}"/>
              </a:ext>
            </a:extLst>
          </p:cNvPr>
          <p:cNvSpPr txBox="1"/>
          <p:nvPr/>
        </p:nvSpPr>
        <p:spPr>
          <a:xfrm>
            <a:off x="1586578" y="8055858"/>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Sample weights are calculated to 6 decimal places in DHS surveys. </a:t>
            </a: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Thus, use weights in the following format:</a:t>
            </a:r>
          </a:p>
        </p:txBody>
      </p:sp>
      <p:sp>
        <p:nvSpPr>
          <p:cNvPr id="4" name="Rectangle 3">
            <a:extLst>
              <a:ext uri="{FF2B5EF4-FFF2-40B4-BE49-F238E27FC236}">
                <a16:creationId xmlns:a16="http://schemas.microsoft.com/office/drawing/2014/main" id="{DA602B32-BC7D-48DF-89B4-146A089BA685}"/>
              </a:ext>
            </a:extLst>
          </p:cNvPr>
          <p:cNvSpPr/>
          <p:nvPr/>
        </p:nvSpPr>
        <p:spPr>
          <a:xfrm>
            <a:off x="9296400" y="9776936"/>
            <a:ext cx="6214048" cy="646331"/>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iw=v005/1000000</a:t>
            </a:r>
            <a:endParaRPr lang="en-US" sz="3200" dirty="0"/>
          </a:p>
        </p:txBody>
      </p:sp>
      <p:sp>
        <p:nvSpPr>
          <p:cNvPr id="8" name="Rectangle: Rounded Corners 7">
            <a:extLst>
              <a:ext uri="{FF2B5EF4-FFF2-40B4-BE49-F238E27FC236}">
                <a16:creationId xmlns:a16="http://schemas.microsoft.com/office/drawing/2014/main" id="{7A2BDAF3-938C-42D9-B8AE-B0792B222291}"/>
              </a:ext>
            </a:extLst>
          </p:cNvPr>
          <p:cNvSpPr/>
          <p:nvPr/>
        </p:nvSpPr>
        <p:spPr>
          <a:xfrm>
            <a:off x="6477000" y="5660142"/>
            <a:ext cx="10439400" cy="1248658"/>
          </a:xfrm>
          <a:prstGeom prst="round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03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611978" y="2393910"/>
            <a:ext cx="18301622" cy="630942"/>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LNOB Checklist </a:t>
            </a:r>
          </a:p>
        </p:txBody>
      </p:sp>
      <p:sp>
        <p:nvSpPr>
          <p:cNvPr id="3" name="Rectangle: Rounded Corners 2">
            <a:extLst>
              <a:ext uri="{FF2B5EF4-FFF2-40B4-BE49-F238E27FC236}">
                <a16:creationId xmlns:a16="http://schemas.microsoft.com/office/drawing/2014/main" id="{404E7AA5-9F08-4D77-9045-574272C5D756}"/>
              </a:ext>
            </a:extLst>
          </p:cNvPr>
          <p:cNvSpPr/>
          <p:nvPr/>
        </p:nvSpPr>
        <p:spPr>
          <a:xfrm>
            <a:off x="9448800" y="3240529"/>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Indicator metadata </a:t>
            </a:r>
          </a:p>
        </p:txBody>
      </p:sp>
      <p:sp>
        <p:nvSpPr>
          <p:cNvPr id="6" name="Rectangle: Rounded Corners 5">
            <a:extLst>
              <a:ext uri="{FF2B5EF4-FFF2-40B4-BE49-F238E27FC236}">
                <a16:creationId xmlns:a16="http://schemas.microsoft.com/office/drawing/2014/main" id="{47B9F650-812B-4E11-9897-D0CBFF89D74F}"/>
              </a:ext>
            </a:extLst>
          </p:cNvPr>
          <p:cNvSpPr/>
          <p:nvPr/>
        </p:nvSpPr>
        <p:spPr>
          <a:xfrm>
            <a:off x="9448800" y="4686523"/>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Definition, exclusion criteria</a:t>
            </a:r>
          </a:p>
        </p:txBody>
      </p:sp>
      <p:sp>
        <p:nvSpPr>
          <p:cNvPr id="7" name="Rectangle: Rounded Corners 6">
            <a:extLst>
              <a:ext uri="{FF2B5EF4-FFF2-40B4-BE49-F238E27FC236}">
                <a16:creationId xmlns:a16="http://schemas.microsoft.com/office/drawing/2014/main" id="{42039ECF-7FBF-4DBD-AD40-CF7FA380E48A}"/>
              </a:ext>
            </a:extLst>
          </p:cNvPr>
          <p:cNvSpPr/>
          <p:nvPr/>
        </p:nvSpPr>
        <p:spPr>
          <a:xfrm>
            <a:off x="9448800" y="6144549"/>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Microdata (DHS/MICS)</a:t>
            </a:r>
          </a:p>
        </p:txBody>
      </p:sp>
      <p:sp>
        <p:nvSpPr>
          <p:cNvPr id="8" name="Rectangle: Rounded Corners 7">
            <a:extLst>
              <a:ext uri="{FF2B5EF4-FFF2-40B4-BE49-F238E27FC236}">
                <a16:creationId xmlns:a16="http://schemas.microsoft.com/office/drawing/2014/main" id="{F541EF19-199B-4F9B-A93F-E5AF36BD663A}"/>
              </a:ext>
            </a:extLst>
          </p:cNvPr>
          <p:cNvSpPr/>
          <p:nvPr/>
        </p:nvSpPr>
        <p:spPr>
          <a:xfrm>
            <a:off x="9448800" y="7590543"/>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Statistical analysis software (Stata)</a:t>
            </a:r>
          </a:p>
        </p:txBody>
      </p:sp>
      <p:sp>
        <p:nvSpPr>
          <p:cNvPr id="9" name="Rectangle: Rounded Corners 8">
            <a:extLst>
              <a:ext uri="{FF2B5EF4-FFF2-40B4-BE49-F238E27FC236}">
                <a16:creationId xmlns:a16="http://schemas.microsoft.com/office/drawing/2014/main" id="{9540EB4B-A189-407D-931F-317CFFF8A0A1}"/>
              </a:ext>
            </a:extLst>
          </p:cNvPr>
          <p:cNvSpPr/>
          <p:nvPr/>
        </p:nvSpPr>
        <p:spPr>
          <a:xfrm>
            <a:off x="9474200" y="9036537"/>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Sampling/Sampling weights</a:t>
            </a:r>
          </a:p>
        </p:txBody>
      </p:sp>
      <p:pic>
        <p:nvPicPr>
          <p:cNvPr id="10" name="Graphic 9" descr="Checkmark">
            <a:extLst>
              <a:ext uri="{FF2B5EF4-FFF2-40B4-BE49-F238E27FC236}">
                <a16:creationId xmlns:a16="http://schemas.microsoft.com/office/drawing/2014/main" id="{979B60C2-AE7C-45E5-8205-9A11AA2085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4353" y="3398487"/>
            <a:ext cx="914400" cy="914400"/>
          </a:xfrm>
          <a:prstGeom prst="rect">
            <a:avLst/>
          </a:prstGeom>
        </p:spPr>
      </p:pic>
      <p:pic>
        <p:nvPicPr>
          <p:cNvPr id="11" name="Graphic 10" descr="Checkmark">
            <a:extLst>
              <a:ext uri="{FF2B5EF4-FFF2-40B4-BE49-F238E27FC236}">
                <a16:creationId xmlns:a16="http://schemas.microsoft.com/office/drawing/2014/main" id="{960A2790-9BF4-441B-9BF6-F04A435DD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4850497"/>
            <a:ext cx="914400" cy="914400"/>
          </a:xfrm>
          <a:prstGeom prst="rect">
            <a:avLst/>
          </a:prstGeom>
        </p:spPr>
      </p:pic>
      <p:pic>
        <p:nvPicPr>
          <p:cNvPr id="12" name="Graphic 11" descr="Checkmark">
            <a:extLst>
              <a:ext uri="{FF2B5EF4-FFF2-40B4-BE49-F238E27FC236}">
                <a16:creationId xmlns:a16="http://schemas.microsoft.com/office/drawing/2014/main" id="{E4FB914C-3DAA-4906-A4C0-A0196D145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6296491"/>
            <a:ext cx="914400" cy="914400"/>
          </a:xfrm>
          <a:prstGeom prst="rect">
            <a:avLst/>
          </a:prstGeom>
        </p:spPr>
      </p:pic>
      <p:pic>
        <p:nvPicPr>
          <p:cNvPr id="13" name="Graphic 12" descr="Checkmark">
            <a:extLst>
              <a:ext uri="{FF2B5EF4-FFF2-40B4-BE49-F238E27FC236}">
                <a16:creationId xmlns:a16="http://schemas.microsoft.com/office/drawing/2014/main" id="{1167C7AD-6F41-4D6A-9AB3-B03C2C74D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5577" y="7912476"/>
            <a:ext cx="914400" cy="914400"/>
          </a:xfrm>
          <a:prstGeom prst="rect">
            <a:avLst/>
          </a:prstGeom>
        </p:spPr>
      </p:pic>
      <p:pic>
        <p:nvPicPr>
          <p:cNvPr id="14" name="Graphic 13" descr="Checkmark">
            <a:extLst>
              <a:ext uri="{FF2B5EF4-FFF2-40B4-BE49-F238E27FC236}">
                <a16:creationId xmlns:a16="http://schemas.microsoft.com/office/drawing/2014/main" id="{6D73537F-D877-4625-BC24-AF3C20BAB2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9318799"/>
            <a:ext cx="914400" cy="914400"/>
          </a:xfrm>
          <a:prstGeom prst="rect">
            <a:avLst/>
          </a:prstGeom>
        </p:spPr>
      </p:pic>
      <p:sp>
        <p:nvSpPr>
          <p:cNvPr id="15" name="Oval 14">
            <a:extLst>
              <a:ext uri="{FF2B5EF4-FFF2-40B4-BE49-F238E27FC236}">
                <a16:creationId xmlns:a16="http://schemas.microsoft.com/office/drawing/2014/main" id="{9BDCC339-A4B5-4D20-81CC-91B23CAA36EA}"/>
              </a:ext>
            </a:extLst>
          </p:cNvPr>
          <p:cNvSpPr/>
          <p:nvPr/>
        </p:nvSpPr>
        <p:spPr>
          <a:xfrm>
            <a:off x="17754600" y="4730415"/>
            <a:ext cx="4191000" cy="385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Now, you are ready for LNOB analysis!</a:t>
            </a:r>
          </a:p>
        </p:txBody>
      </p:sp>
    </p:spTree>
    <p:extLst>
      <p:ext uri="{BB962C8B-B14F-4D97-AF65-F5344CB8AC3E}">
        <p14:creationId xmlns:p14="http://schemas.microsoft.com/office/powerpoint/2010/main" val="16130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597215"/>
          </a:xfrm>
        </p:spPr>
        <p:txBody>
          <a:bodyPr/>
          <a:lstStyle/>
          <a:p>
            <a:r>
              <a:rPr lang="en-US" dirty="0"/>
              <a:t>3. Conduct analysis: Part 1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291380"/>
            <a:ext cx="18301622" cy="584775"/>
          </a:xfrm>
          <a:prstGeom prst="rect">
            <a:avLst/>
          </a:prstGeom>
          <a:noFill/>
        </p:spPr>
        <p:txBody>
          <a:bodyPr wrap="square" rtlCol="0">
            <a:spAutoFit/>
          </a:bodyPr>
          <a:lstStyle/>
          <a:p>
            <a:r>
              <a:rPr lang="en-US" sz="3200" dirty="0">
                <a:solidFill>
                  <a:srgbClr val="009DDC"/>
                </a:solidFill>
                <a:latin typeface="Arial" panose="020B0604020202020204" pitchFamily="34" charset="0"/>
                <a:cs typeface="Arial" panose="020B0604020202020204" pitchFamily="34" charset="0"/>
              </a:rPr>
              <a:t>Part 1: </a:t>
            </a:r>
            <a:r>
              <a:rPr lang="en-US" sz="3200" dirty="0">
                <a:solidFill>
                  <a:srgbClr val="009DDC"/>
                </a:solidFill>
                <a:latin typeface="Arial" panose="020B0604020202020204" pitchFamily="34" charset="0"/>
                <a:ea typeface="Cambria" panose="02040503050406030204" pitchFamily="18" charset="0"/>
                <a:cs typeface="Arial" panose="020B0604020202020204" pitchFamily="34" charset="0"/>
              </a:rPr>
              <a:t>Computing the indicator of interest </a:t>
            </a:r>
            <a:endParaRPr lang="en-US" sz="3200" dirty="0">
              <a:solidFill>
                <a:srgbClr val="009DD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1FF548-10C9-4CEF-B183-A6B8A2F24BD7}"/>
              </a:ext>
            </a:extLst>
          </p:cNvPr>
          <p:cNvSpPr txBox="1"/>
          <p:nvPr/>
        </p:nvSpPr>
        <p:spPr>
          <a:xfrm>
            <a:off x="1586578" y="2965005"/>
            <a:ext cx="18149222" cy="2246769"/>
          </a:xfrm>
          <a:prstGeom prst="rect">
            <a:avLst/>
          </a:prstGeom>
          <a:noFill/>
        </p:spPr>
        <p:txBody>
          <a:bodyPr wrap="square" rtlCol="0">
            <a:spAutoFit/>
          </a:bodyPr>
          <a:lstStyle/>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Download the country specific microdata. For this example we will use DHS or MICS</a:t>
            </a:r>
          </a:p>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Select the IR file for Stata </a:t>
            </a:r>
          </a:p>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Select the file format that is compatible with your statistical analysis software</a:t>
            </a:r>
          </a:p>
          <a:p>
            <a:pPr marL="457200" indent="-457200">
              <a:buFontTx/>
              <a:buChar char="-"/>
            </a:pPr>
            <a:endPar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endParaRPr>
          </a:p>
          <a:p>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 </a:t>
            </a:r>
            <a:endParaRPr lang="en-US" sz="2800" dirty="0">
              <a:solidFill>
                <a:schemeClr val="accent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3B4AFA1-B007-4266-8D58-4FCF19046F06}"/>
              </a:ext>
            </a:extLst>
          </p:cNvPr>
          <p:cNvPicPr>
            <a:picLocks noChangeAspect="1"/>
          </p:cNvPicPr>
          <p:nvPr/>
        </p:nvPicPr>
        <p:blipFill>
          <a:blip r:embed="rId3"/>
          <a:stretch>
            <a:fillRect/>
          </a:stretch>
        </p:blipFill>
        <p:spPr>
          <a:xfrm>
            <a:off x="1558003" y="6041045"/>
            <a:ext cx="21678021" cy="3563218"/>
          </a:xfrm>
          <a:prstGeom prst="rect">
            <a:avLst/>
          </a:prstGeom>
        </p:spPr>
      </p:pic>
    </p:spTree>
    <p:extLst>
      <p:ext uri="{BB962C8B-B14F-4D97-AF65-F5344CB8AC3E}">
        <p14:creationId xmlns:p14="http://schemas.microsoft.com/office/powerpoint/2010/main" val="137990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21869400" cy="601703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Open the dataset utilizing STATA</a:t>
            </a:r>
          </a:p>
          <a:p>
            <a:pPr marL="457200" indent="-457200">
              <a:buFontTx/>
              <a:buChar char="-"/>
            </a:pPr>
            <a:endParaRPr lang="en-US" sz="35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If Stata shows error message “no room to add more variables”, type </a:t>
            </a:r>
          </a:p>
          <a:p>
            <a:pPr marL="457200"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set </a:t>
            </a:r>
            <a:r>
              <a:rPr lang="en-US" sz="3500" dirty="0" err="1">
                <a:solidFill>
                  <a:srgbClr val="009DDC"/>
                </a:solidFill>
                <a:latin typeface="Arial" panose="020B0604020202020204" pitchFamily="34" charset="0"/>
                <a:cs typeface="Arial" panose="020B0604020202020204" pitchFamily="34" charset="0"/>
              </a:rPr>
              <a:t>maxvar</a:t>
            </a:r>
            <a:r>
              <a:rPr lang="en-US" sz="3500" dirty="0">
                <a:solidFill>
                  <a:srgbClr val="009DDC"/>
                </a:solidFill>
                <a:latin typeface="Arial" panose="020B0604020202020204" pitchFamily="34" charset="0"/>
                <a:cs typeface="Arial" panose="020B0604020202020204" pitchFamily="34" charset="0"/>
              </a:rPr>
              <a:t> 35000</a:t>
            </a:r>
          </a:p>
          <a:p>
            <a:endParaRPr lang="en-US" sz="35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inform Stata about the nature of the dataset (in this case, a survey dataset), type </a:t>
            </a:r>
            <a:endParaRPr lang="en-US" sz="3500" dirty="0">
              <a:solidFill>
                <a:srgbClr val="009DDC"/>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svyset v021 [pweight=v005], strata (v022), </a:t>
            </a:r>
            <a:r>
              <a:rPr lang="en-US" sz="3500" dirty="0">
                <a:solidFill>
                  <a:schemeClr val="accent3"/>
                </a:solidFill>
                <a:latin typeface="Arial" panose="020B0604020202020204" pitchFamily="34" charset="0"/>
                <a:cs typeface="Arial" panose="020B0604020202020204" pitchFamily="34" charset="0"/>
              </a:rPr>
              <a:t>where: </a:t>
            </a:r>
          </a:p>
          <a:p>
            <a:pPr lvl="1"/>
            <a:endParaRPr lang="en-US" sz="3500" dirty="0">
              <a:solidFill>
                <a:schemeClr val="accent3"/>
              </a:solidFill>
              <a:latin typeface="Arial" panose="020B0604020202020204" pitchFamily="34" charset="0"/>
              <a:cs typeface="Arial" panose="020B0604020202020204" pitchFamily="34" charset="0"/>
            </a:endParaRPr>
          </a:p>
          <a:p>
            <a:pPr lvl="1"/>
            <a:r>
              <a:rPr lang="en-US" sz="3500" dirty="0">
                <a:solidFill>
                  <a:schemeClr val="accent3"/>
                </a:solidFill>
                <a:latin typeface="Arial" panose="020B0604020202020204" pitchFamily="34" charset="0"/>
                <a:cs typeface="Arial" panose="020B0604020202020204" pitchFamily="34" charset="0"/>
              </a:rPr>
              <a:t>v021 = Primary Sampling Unit (PSU)</a:t>
            </a:r>
          </a:p>
          <a:p>
            <a:pPr lvl="1"/>
            <a:r>
              <a:rPr lang="en-US" sz="3500" dirty="0">
                <a:solidFill>
                  <a:schemeClr val="accent3"/>
                </a:solidFill>
                <a:latin typeface="Arial" panose="020B0604020202020204" pitchFamily="34" charset="0"/>
                <a:cs typeface="Arial" panose="020B0604020202020204" pitchFamily="34" charset="0"/>
              </a:rPr>
              <a:t>v022= Strata</a:t>
            </a:r>
          </a:p>
          <a:p>
            <a:pPr lvl="1"/>
            <a:r>
              <a:rPr lang="en-US" sz="3500" dirty="0">
                <a:solidFill>
                  <a:schemeClr val="accent3"/>
                </a:solidFill>
                <a:latin typeface="Arial" panose="020B0604020202020204" pitchFamily="34" charset="0"/>
                <a:cs typeface="Arial" panose="020B0604020202020204" pitchFamily="34" charset="0"/>
              </a:rPr>
              <a:t>pweight= Probability weight (equal to women’s individual sample weight (v005) </a:t>
            </a:r>
          </a:p>
        </p:txBody>
      </p:sp>
    </p:spTree>
    <p:extLst>
      <p:ext uri="{BB962C8B-B14F-4D97-AF65-F5344CB8AC3E}">
        <p14:creationId xmlns:p14="http://schemas.microsoft.com/office/powerpoint/2010/main" val="51353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calculate the proportion of women and girls who are currently underweight, follow this series of data manipulation: </a:t>
            </a:r>
            <a:endParaRPr lang="en-US" sz="3500" dirty="0">
              <a:solidFill>
                <a:srgbClr val="009DDC"/>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AF55B07-0F94-4B8F-87B2-25ADA55B31AA}"/>
              </a:ext>
            </a:extLst>
          </p:cNvPr>
          <p:cNvGraphicFramePr/>
          <p:nvPr>
            <p:extLst>
              <p:ext uri="{D42A27DB-BD31-4B8C-83A1-F6EECF244321}">
                <p14:modId xmlns:p14="http://schemas.microsoft.com/office/powerpoint/2010/main" val="1322414313"/>
              </p:ext>
            </p:extLst>
          </p:nvPr>
        </p:nvGraphicFramePr>
        <p:xfrm>
          <a:off x="3913397" y="3516751"/>
          <a:ext cx="16580311" cy="798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02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117153"/>
            <a:ext cx="18301622" cy="1708160"/>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keep only women in the age group 18</a:t>
            </a:r>
            <a:r>
              <a:rPr lang="en-US" sz="3600" dirty="0"/>
              <a:t>–</a:t>
            </a:r>
            <a:r>
              <a:rPr lang="en-US" sz="3500" dirty="0">
                <a:solidFill>
                  <a:schemeClr val="accent3"/>
                </a:solidFill>
                <a:latin typeface="Arial" panose="020B0604020202020204" pitchFamily="34" charset="0"/>
                <a:cs typeface="Arial" panose="020B0604020202020204" pitchFamily="34" charset="0"/>
              </a:rPr>
              <a:t>49</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keep if v012&gt;17</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drop if v012&gt;49</a:t>
            </a:r>
          </a:p>
        </p:txBody>
      </p:sp>
      <p:sp>
        <p:nvSpPr>
          <p:cNvPr id="4" name="TextBox 3">
            <a:extLst>
              <a:ext uri="{FF2B5EF4-FFF2-40B4-BE49-F238E27FC236}">
                <a16:creationId xmlns:a16="http://schemas.microsoft.com/office/drawing/2014/main" id="{FF5FCC4F-C942-4E92-B262-204C9D978FA0}"/>
              </a:ext>
            </a:extLst>
          </p:cNvPr>
          <p:cNvSpPr txBox="1"/>
          <p:nvPr/>
        </p:nvSpPr>
        <p:spPr>
          <a:xfrm>
            <a:off x="1295400" y="4146213"/>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drop currently pregnant women</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drop if v213==1</a:t>
            </a:r>
          </a:p>
        </p:txBody>
      </p:sp>
      <p:sp>
        <p:nvSpPr>
          <p:cNvPr id="6" name="TextBox 5">
            <a:extLst>
              <a:ext uri="{FF2B5EF4-FFF2-40B4-BE49-F238E27FC236}">
                <a16:creationId xmlns:a16="http://schemas.microsoft.com/office/drawing/2014/main" id="{5F4D0682-C7F3-40C3-A287-FC4759B0B52C}"/>
              </a:ext>
            </a:extLst>
          </p:cNvPr>
          <p:cNvSpPr txBox="1"/>
          <p:nvPr/>
        </p:nvSpPr>
        <p:spPr>
          <a:xfrm>
            <a:off x="1270000" y="5692666"/>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only keep women whose pregnancy terminated more than 3 months prior to survey</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keep if v233&gt;3</a:t>
            </a:r>
          </a:p>
        </p:txBody>
      </p:sp>
      <p:sp>
        <p:nvSpPr>
          <p:cNvPr id="7" name="TextBox 6">
            <a:extLst>
              <a:ext uri="{FF2B5EF4-FFF2-40B4-BE49-F238E27FC236}">
                <a16:creationId xmlns:a16="http://schemas.microsoft.com/office/drawing/2014/main" id="{D8359F3F-15FF-4250-9442-57F12BCBE4B2}"/>
              </a:ext>
            </a:extLst>
          </p:cNvPr>
          <p:cNvSpPr txBox="1"/>
          <p:nvPr/>
        </p:nvSpPr>
        <p:spPr>
          <a:xfrm>
            <a:off x="1371600" y="7411498"/>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Generate a new variable named ‘underweight’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generate underweight=0 </a:t>
            </a:r>
          </a:p>
        </p:txBody>
      </p:sp>
      <p:sp>
        <p:nvSpPr>
          <p:cNvPr id="9" name="TextBox 8">
            <a:extLst>
              <a:ext uri="{FF2B5EF4-FFF2-40B4-BE49-F238E27FC236}">
                <a16:creationId xmlns:a16="http://schemas.microsoft.com/office/drawing/2014/main" id="{9E394FF5-CED0-4B97-9EE8-26BA073A04D6}"/>
              </a:ext>
            </a:extLst>
          </p:cNvPr>
          <p:cNvSpPr txBox="1"/>
          <p:nvPr/>
        </p:nvSpPr>
        <p:spPr>
          <a:xfrm>
            <a:off x="1371600" y="9113422"/>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Replace the value of 0 with 1 if woman is underweight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replace underweight=1 if v445&lt;1850 </a:t>
            </a:r>
          </a:p>
        </p:txBody>
      </p:sp>
      <p:sp>
        <p:nvSpPr>
          <p:cNvPr id="10" name="TextBox 9">
            <a:extLst>
              <a:ext uri="{FF2B5EF4-FFF2-40B4-BE49-F238E27FC236}">
                <a16:creationId xmlns:a16="http://schemas.microsoft.com/office/drawing/2014/main" id="{F40524BE-4BA0-4338-8008-579DAE23AB98}"/>
              </a:ext>
            </a:extLst>
          </p:cNvPr>
          <p:cNvSpPr txBox="1"/>
          <p:nvPr/>
        </p:nvSpPr>
        <p:spPr>
          <a:xfrm>
            <a:off x="1371600" y="10707879"/>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Treat missing values by replacing with a dot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replace underweight=1 if v445==.|v213==.|v012==. </a:t>
            </a:r>
          </a:p>
        </p:txBody>
      </p:sp>
      <p:sp>
        <p:nvSpPr>
          <p:cNvPr id="3" name="Rectangle: Rounded Corners 2">
            <a:extLst>
              <a:ext uri="{FF2B5EF4-FFF2-40B4-BE49-F238E27FC236}">
                <a16:creationId xmlns:a16="http://schemas.microsoft.com/office/drawing/2014/main" id="{9C472F77-8712-4757-B153-1FD62B9EA683}"/>
              </a:ext>
            </a:extLst>
          </p:cNvPr>
          <p:cNvSpPr/>
          <p:nvPr/>
        </p:nvSpPr>
        <p:spPr>
          <a:xfrm>
            <a:off x="15697200" y="2239670"/>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v012 is the recode variable for woman’s current age</a:t>
            </a:r>
          </a:p>
        </p:txBody>
      </p:sp>
      <p:sp>
        <p:nvSpPr>
          <p:cNvPr id="11" name="Rectangle: Rounded Corners 10">
            <a:extLst>
              <a:ext uri="{FF2B5EF4-FFF2-40B4-BE49-F238E27FC236}">
                <a16:creationId xmlns:a16="http://schemas.microsoft.com/office/drawing/2014/main" id="{03F73E49-B45B-45F5-B44C-805301BCAA6E}"/>
              </a:ext>
            </a:extLst>
          </p:cNvPr>
          <p:cNvSpPr/>
          <p:nvPr/>
        </p:nvSpPr>
        <p:spPr>
          <a:xfrm>
            <a:off x="15697200" y="3937478"/>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v213 is the recode variable for pregnancy status, where ‘Yes’ response is recoded as 1woman’s current age</a:t>
            </a:r>
          </a:p>
        </p:txBody>
      </p:sp>
      <p:sp>
        <p:nvSpPr>
          <p:cNvPr id="12" name="Rectangle: Rounded Corners 11">
            <a:extLst>
              <a:ext uri="{FF2B5EF4-FFF2-40B4-BE49-F238E27FC236}">
                <a16:creationId xmlns:a16="http://schemas.microsoft.com/office/drawing/2014/main" id="{30A0177C-61DA-4DAB-9EED-9517950BE6A6}"/>
              </a:ext>
            </a:extLst>
          </p:cNvPr>
          <p:cNvSpPr/>
          <p:nvPr/>
        </p:nvSpPr>
        <p:spPr>
          <a:xfrm>
            <a:off x="15671800" y="6460187"/>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v233 is the recode variable for ‘months when pregnancy ended’</a:t>
            </a:r>
          </a:p>
        </p:txBody>
      </p:sp>
      <p:sp>
        <p:nvSpPr>
          <p:cNvPr id="13" name="Rectangle: Rounded Corners 12">
            <a:extLst>
              <a:ext uri="{FF2B5EF4-FFF2-40B4-BE49-F238E27FC236}">
                <a16:creationId xmlns:a16="http://schemas.microsoft.com/office/drawing/2014/main" id="{4831A641-BD0D-4F43-AC22-D82DF2146C65}"/>
              </a:ext>
            </a:extLst>
          </p:cNvPr>
          <p:cNvSpPr/>
          <p:nvPr/>
        </p:nvSpPr>
        <p:spPr>
          <a:xfrm>
            <a:off x="15697200" y="9113422"/>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v445 is the recode variable for body mass index. 1850 corresponds to a BMI of 18.5</a:t>
            </a:r>
          </a:p>
        </p:txBody>
      </p:sp>
    </p:spTree>
    <p:extLst>
      <p:ext uri="{BB962C8B-B14F-4D97-AF65-F5344CB8AC3E}">
        <p14:creationId xmlns:p14="http://schemas.microsoft.com/office/powerpoint/2010/main" val="413052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Tabulate the results using appropriate sample weights</a:t>
            </a:r>
            <a:endParaRPr lang="en-US" sz="3500" dirty="0">
              <a:solidFill>
                <a:srgbClr val="009DDC"/>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tab underweight [iw=v005/1000000]</a:t>
            </a:r>
          </a:p>
        </p:txBody>
      </p:sp>
      <p:sp>
        <p:nvSpPr>
          <p:cNvPr id="3" name="Rectangle: Rounded Corners 2">
            <a:extLst>
              <a:ext uri="{FF2B5EF4-FFF2-40B4-BE49-F238E27FC236}">
                <a16:creationId xmlns:a16="http://schemas.microsoft.com/office/drawing/2014/main" id="{96FED236-DFC4-409F-B647-4CE2BC7B5E2A}"/>
              </a:ext>
            </a:extLst>
          </p:cNvPr>
          <p:cNvSpPr/>
          <p:nvPr/>
        </p:nvSpPr>
        <p:spPr>
          <a:xfrm>
            <a:off x="17362271" y="2347200"/>
            <a:ext cx="5751729" cy="116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v005 is the recode variable for women’s sample weight </a:t>
            </a:r>
          </a:p>
        </p:txBody>
      </p:sp>
      <p:grpSp>
        <p:nvGrpSpPr>
          <p:cNvPr id="7" name="Group 6">
            <a:extLst>
              <a:ext uri="{FF2B5EF4-FFF2-40B4-BE49-F238E27FC236}">
                <a16:creationId xmlns:a16="http://schemas.microsoft.com/office/drawing/2014/main" id="{675D015F-E334-46D3-ADE0-A14710947FF1}"/>
              </a:ext>
            </a:extLst>
          </p:cNvPr>
          <p:cNvGrpSpPr/>
          <p:nvPr/>
        </p:nvGrpSpPr>
        <p:grpSpPr>
          <a:xfrm>
            <a:off x="6673740" y="4280397"/>
            <a:ext cx="11461860" cy="4683187"/>
            <a:chOff x="-68813" y="-940273"/>
            <a:chExt cx="11461860" cy="4684862"/>
          </a:xfrm>
        </p:grpSpPr>
        <p:sp>
          <p:nvSpPr>
            <p:cNvPr id="9" name="Text Box 1">
              <a:extLst>
                <a:ext uri="{FF2B5EF4-FFF2-40B4-BE49-F238E27FC236}">
                  <a16:creationId xmlns:a16="http://schemas.microsoft.com/office/drawing/2014/main" id="{E3278D08-B9CF-4063-96C8-765B0A24EC50}"/>
                </a:ext>
              </a:extLst>
            </p:cNvPr>
            <p:cNvSpPr txBox="1"/>
            <p:nvPr/>
          </p:nvSpPr>
          <p:spPr>
            <a:xfrm>
              <a:off x="-36953" y="-940273"/>
              <a:ext cx="11430000" cy="98523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2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Results table showing proportion of underweight women and girls in Nepal, DHS 2016</a:t>
              </a:r>
              <a:endParaRPr lang="en-US" sz="2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C07CF57-A561-47D5-B002-A1E579975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 y="562574"/>
              <a:ext cx="11036519" cy="3182015"/>
            </a:xfrm>
            <a:prstGeom prst="rect">
              <a:avLst/>
            </a:prstGeom>
          </p:spPr>
        </p:pic>
      </p:grpSp>
      <p:sp>
        <p:nvSpPr>
          <p:cNvPr id="8" name="Rectangle: Rounded Corners 7">
            <a:extLst>
              <a:ext uri="{FF2B5EF4-FFF2-40B4-BE49-F238E27FC236}">
                <a16:creationId xmlns:a16="http://schemas.microsoft.com/office/drawing/2014/main" id="{C427F9C1-79CA-4FA8-906A-02DCEFE056D5}"/>
              </a:ext>
            </a:extLst>
          </p:cNvPr>
          <p:cNvSpPr/>
          <p:nvPr/>
        </p:nvSpPr>
        <p:spPr>
          <a:xfrm>
            <a:off x="13258800" y="7373145"/>
            <a:ext cx="1676400" cy="55165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Rounded Corners 3">
            <a:extLst>
              <a:ext uri="{FF2B5EF4-FFF2-40B4-BE49-F238E27FC236}">
                <a16:creationId xmlns:a16="http://schemas.microsoft.com/office/drawing/2014/main" id="{08A3E438-AB32-4849-B46E-4B629F58A211}"/>
              </a:ext>
            </a:extLst>
          </p:cNvPr>
          <p:cNvSpPr/>
          <p:nvPr/>
        </p:nvSpPr>
        <p:spPr>
          <a:xfrm>
            <a:off x="5334000" y="9677400"/>
            <a:ext cx="14478000" cy="169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Nearly 16% of women aged 15–49 years are underweight in Nepal (DHS 2016)</a:t>
            </a:r>
          </a:p>
        </p:txBody>
      </p:sp>
    </p:spTree>
    <p:extLst>
      <p:ext uri="{BB962C8B-B14F-4D97-AF65-F5344CB8AC3E}">
        <p14:creationId xmlns:p14="http://schemas.microsoft.com/office/powerpoint/2010/main" val="115381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286000"/>
            <a:ext cx="18301622" cy="584775"/>
          </a:xfrm>
          <a:prstGeom prst="rect">
            <a:avLst/>
          </a:prstGeom>
          <a:noFill/>
        </p:spPr>
        <p:txBody>
          <a:bodyPr wrap="square" rtlCol="0">
            <a:spAutoFit/>
          </a:bodyPr>
          <a:lstStyle/>
          <a:p>
            <a:r>
              <a:rPr lang="en-US" sz="3200" dirty="0">
                <a:solidFill>
                  <a:srgbClr val="009DDC"/>
                </a:solidFill>
                <a:latin typeface="Arial" panose="020B0604020202020204" pitchFamily="34" charset="0"/>
                <a:cs typeface="Arial" panose="020B0604020202020204" pitchFamily="34" charset="0"/>
              </a:rPr>
              <a:t>Part 2: </a:t>
            </a:r>
            <a:r>
              <a:rPr lang="en-US" sz="3200" dirty="0">
                <a:latin typeface="Arial" panose="020B0604020202020204" pitchFamily="34" charset="0"/>
                <a:cs typeface="Arial" panose="020B0604020202020204" pitchFamily="34" charset="0"/>
              </a:rPr>
              <a:t>Disaggregate data by contextually relevant variables </a:t>
            </a:r>
            <a:endParaRPr lang="en-US" sz="3200" dirty="0">
              <a:solidFill>
                <a:srgbClr val="009DDC"/>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8709C2FC-6E28-4E58-B21E-70258F69F16C}"/>
              </a:ext>
            </a:extLst>
          </p:cNvPr>
          <p:cNvGrpSpPr/>
          <p:nvPr/>
        </p:nvGrpSpPr>
        <p:grpSpPr>
          <a:xfrm>
            <a:off x="5724684" y="4060844"/>
            <a:ext cx="14477606" cy="6210838"/>
            <a:chOff x="-2633140" y="-1468844"/>
            <a:chExt cx="14479155" cy="6212079"/>
          </a:xfrm>
        </p:grpSpPr>
        <p:grpSp>
          <p:nvGrpSpPr>
            <p:cNvPr id="7" name="Group 6">
              <a:extLst>
                <a:ext uri="{FF2B5EF4-FFF2-40B4-BE49-F238E27FC236}">
                  <a16:creationId xmlns:a16="http://schemas.microsoft.com/office/drawing/2014/main" id="{48331727-57B6-449A-BE96-00A1E354EE6E}"/>
                </a:ext>
              </a:extLst>
            </p:cNvPr>
            <p:cNvGrpSpPr/>
            <p:nvPr/>
          </p:nvGrpSpPr>
          <p:grpSpPr>
            <a:xfrm>
              <a:off x="-2633140" y="-121593"/>
              <a:ext cx="14479155" cy="4864828"/>
              <a:chOff x="-3182592" y="-512428"/>
              <a:chExt cx="15156343" cy="5006594"/>
            </a:xfrm>
            <a:solidFill>
              <a:srgbClr val="009DDC">
                <a:alpha val="30196"/>
              </a:srgbClr>
            </a:solidFill>
          </p:grpSpPr>
          <p:grpSp>
            <p:nvGrpSpPr>
              <p:cNvPr id="9" name="Group 8">
                <a:extLst>
                  <a:ext uri="{FF2B5EF4-FFF2-40B4-BE49-F238E27FC236}">
                    <a16:creationId xmlns:a16="http://schemas.microsoft.com/office/drawing/2014/main" id="{C2E7D7A0-35E4-47FC-914C-F0BBAD4CE7F0}"/>
                  </a:ext>
                </a:extLst>
              </p:cNvPr>
              <p:cNvGrpSpPr/>
              <p:nvPr/>
            </p:nvGrpSpPr>
            <p:grpSpPr>
              <a:xfrm>
                <a:off x="-3182592" y="-213135"/>
                <a:ext cx="12020801" cy="4707301"/>
                <a:chOff x="-8869980" y="659155"/>
                <a:chExt cx="16942063" cy="6252125"/>
              </a:xfrm>
              <a:grpFill/>
            </p:grpSpPr>
            <p:sp>
              <p:nvSpPr>
                <p:cNvPr id="11" name="Oval 10">
                  <a:extLst>
                    <a:ext uri="{FF2B5EF4-FFF2-40B4-BE49-F238E27FC236}">
                      <a16:creationId xmlns:a16="http://schemas.microsoft.com/office/drawing/2014/main" id="{947A23C3-D487-435A-A453-3D4E02447514}"/>
                    </a:ext>
                  </a:extLst>
                </p:cNvPr>
                <p:cNvSpPr/>
                <p:nvPr/>
              </p:nvSpPr>
              <p:spPr>
                <a:xfrm>
                  <a:off x="3926146" y="2946056"/>
                  <a:ext cx="4145937" cy="3965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Location</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2" name="Oval 11">
                  <a:extLst>
                    <a:ext uri="{FF2B5EF4-FFF2-40B4-BE49-F238E27FC236}">
                      <a16:creationId xmlns:a16="http://schemas.microsoft.com/office/drawing/2014/main" id="{C0A1680A-5E0D-44B5-B830-F4635E3C7291}"/>
                    </a:ext>
                  </a:extLst>
                </p:cNvPr>
                <p:cNvSpPr/>
                <p:nvPr/>
              </p:nvSpPr>
              <p:spPr>
                <a:xfrm>
                  <a:off x="-495992" y="659155"/>
                  <a:ext cx="4148855" cy="39652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Ethnicity</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3" name="Oval 12">
                  <a:extLst>
                    <a:ext uri="{FF2B5EF4-FFF2-40B4-BE49-F238E27FC236}">
                      <a16:creationId xmlns:a16="http://schemas.microsoft.com/office/drawing/2014/main" id="{884A650C-D739-4B40-8F59-E85C0C3083B7}"/>
                    </a:ext>
                  </a:extLst>
                </p:cNvPr>
                <p:cNvSpPr/>
                <p:nvPr/>
              </p:nvSpPr>
              <p:spPr>
                <a:xfrm>
                  <a:off x="-5026535" y="2783306"/>
                  <a:ext cx="4257259" cy="41279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Wealth quintile</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4" name="Oval 13">
                  <a:extLst>
                    <a:ext uri="{FF2B5EF4-FFF2-40B4-BE49-F238E27FC236}">
                      <a16:creationId xmlns:a16="http://schemas.microsoft.com/office/drawing/2014/main" id="{C149BD08-484C-4A6A-9599-71F65A1A6712}"/>
                    </a:ext>
                  </a:extLst>
                </p:cNvPr>
                <p:cNvSpPr/>
                <p:nvPr/>
              </p:nvSpPr>
              <p:spPr>
                <a:xfrm>
                  <a:off x="-8869980" y="942235"/>
                  <a:ext cx="4169261" cy="36821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dirty="0">
                      <a:solidFill>
                        <a:srgbClr val="009DDC"/>
                      </a:solidFill>
                      <a:effectLst/>
                      <a:latin typeface="Arial" panose="020B0604020202020204" pitchFamily="34" charset="0"/>
                      <a:ea typeface="Calibri" panose="020F0502020204030204" pitchFamily="34" charset="0"/>
                      <a:cs typeface="Arial" panose="020B0604020202020204" pitchFamily="34" charset="0"/>
                    </a:rPr>
                    <a:t>Religion</a:t>
                  </a:r>
                  <a:endParaRPr lang="en-US" sz="25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10" name="Oval 9">
                <a:extLst>
                  <a:ext uri="{FF2B5EF4-FFF2-40B4-BE49-F238E27FC236}">
                    <a16:creationId xmlns:a16="http://schemas.microsoft.com/office/drawing/2014/main" id="{D8763B07-962F-4B76-A667-45ECAEE91523}"/>
                  </a:ext>
                </a:extLst>
              </p:cNvPr>
              <p:cNvSpPr/>
              <p:nvPr/>
            </p:nvSpPr>
            <p:spPr>
              <a:xfrm>
                <a:off x="9032110" y="-512428"/>
                <a:ext cx="2941641" cy="29854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Region</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grpSp>
        <p:sp>
          <p:nvSpPr>
            <p:cNvPr id="8" name="Text Box 549">
              <a:extLst>
                <a:ext uri="{FF2B5EF4-FFF2-40B4-BE49-F238E27FC236}">
                  <a16:creationId xmlns:a16="http://schemas.microsoft.com/office/drawing/2014/main" id="{62727B21-6E1F-4341-BD71-8E2454BBF379}"/>
                </a:ext>
              </a:extLst>
            </p:cNvPr>
            <p:cNvSpPr txBox="1"/>
            <p:nvPr/>
          </p:nvSpPr>
          <p:spPr>
            <a:xfrm>
              <a:off x="926055" y="-1468844"/>
              <a:ext cx="9858137" cy="49254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200" dirty="0">
                  <a:solidFill>
                    <a:schemeClr val="accent3"/>
                  </a:solidFill>
                  <a:latin typeface="Arial" panose="020B0604020202020204" pitchFamily="34" charset="0"/>
                  <a:ea typeface="Calibri" panose="020F0502020204030204" pitchFamily="34" charset="0"/>
                  <a:cs typeface="Arial" panose="020B0604020202020204" pitchFamily="34" charset="0"/>
                </a:rPr>
                <a:t>Some d</a:t>
              </a: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rivers of inequality in Nepal</a:t>
              </a: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63640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wealth</a:t>
            </a:r>
          </a:p>
        </p:txBody>
      </p:sp>
      <p:graphicFrame>
        <p:nvGraphicFramePr>
          <p:cNvPr id="6" name="Diagram 5">
            <a:extLst>
              <a:ext uri="{FF2B5EF4-FFF2-40B4-BE49-F238E27FC236}">
                <a16:creationId xmlns:a16="http://schemas.microsoft.com/office/drawing/2014/main" id="{D2A5D887-6D4C-412C-BFDA-F3DF78BB3FAD}"/>
              </a:ext>
            </a:extLst>
          </p:cNvPr>
          <p:cNvGraphicFramePr/>
          <p:nvPr>
            <p:extLst>
              <p:ext uri="{D42A27DB-BD31-4B8C-83A1-F6EECF244321}">
                <p14:modId xmlns:p14="http://schemas.microsoft.com/office/powerpoint/2010/main" val="1688493828"/>
              </p:ext>
            </p:extLst>
          </p:nvPr>
        </p:nvGraphicFramePr>
        <p:xfrm>
          <a:off x="9372600" y="1981201"/>
          <a:ext cx="10744200" cy="232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F3EECC9-8DF7-40C4-8404-A47A186F3D23}"/>
              </a:ext>
            </a:extLst>
          </p:cNvPr>
          <p:cNvSpPr/>
          <p:nvPr/>
        </p:nvSpPr>
        <p:spPr>
          <a:xfrm>
            <a:off x="964278" y="4908957"/>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v190 [iw=v005/1000000], cell column row</a:t>
            </a:r>
          </a:p>
        </p:txBody>
      </p:sp>
      <p:pic>
        <p:nvPicPr>
          <p:cNvPr id="8" name="Picture 7">
            <a:extLst>
              <a:ext uri="{FF2B5EF4-FFF2-40B4-BE49-F238E27FC236}">
                <a16:creationId xmlns:a16="http://schemas.microsoft.com/office/drawing/2014/main" id="{DCD6CC83-FBD7-4CC4-B38B-51AA3E824C77}"/>
              </a:ext>
            </a:extLst>
          </p:cNvPr>
          <p:cNvPicPr/>
          <p:nvPr/>
        </p:nvPicPr>
        <p:blipFill>
          <a:blip r:embed="rId7">
            <a:extLst>
              <a:ext uri="{28A0092B-C50C-407E-A947-70E740481C1C}">
                <a14:useLocalDpi xmlns:a14="http://schemas.microsoft.com/office/drawing/2010/main" val="0"/>
              </a:ext>
            </a:extLst>
          </a:blip>
          <a:stretch>
            <a:fillRect/>
          </a:stretch>
        </p:blipFill>
        <p:spPr>
          <a:xfrm>
            <a:off x="10935890" y="5356817"/>
            <a:ext cx="12897311" cy="6302622"/>
          </a:xfrm>
          <a:prstGeom prst="rect">
            <a:avLst/>
          </a:prstGeom>
        </p:spPr>
      </p:pic>
      <p:sp>
        <p:nvSpPr>
          <p:cNvPr id="9" name="Rectangle: Rounded Corners 8">
            <a:extLst>
              <a:ext uri="{FF2B5EF4-FFF2-40B4-BE49-F238E27FC236}">
                <a16:creationId xmlns:a16="http://schemas.microsoft.com/office/drawing/2014/main" id="{8E5F6C2F-F259-40AB-97B4-ADF82D8509A4}"/>
              </a:ext>
            </a:extLst>
          </p:cNvPr>
          <p:cNvSpPr/>
          <p:nvPr/>
        </p:nvSpPr>
        <p:spPr>
          <a:xfrm>
            <a:off x="13446923" y="8965359"/>
            <a:ext cx="1297777" cy="483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59F1FFC-F60D-4CD1-9766-28200CD6A5C7}"/>
              </a:ext>
            </a:extLst>
          </p:cNvPr>
          <p:cNvSpPr/>
          <p:nvPr/>
        </p:nvSpPr>
        <p:spPr>
          <a:xfrm>
            <a:off x="20650200" y="8965359"/>
            <a:ext cx="1297777" cy="483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3104689" y="3216493"/>
            <a:ext cx="4724400" cy="1205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v190 is the variable for wealth index</a:t>
            </a:r>
          </a:p>
        </p:txBody>
      </p:sp>
    </p:spTree>
    <p:extLst>
      <p:ext uri="{BB962C8B-B14F-4D97-AF65-F5344CB8AC3E}">
        <p14:creationId xmlns:p14="http://schemas.microsoft.com/office/powerpoint/2010/main" val="248022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Location</a:t>
            </a:r>
          </a:p>
        </p:txBody>
      </p:sp>
      <p:sp>
        <p:nvSpPr>
          <p:cNvPr id="3" name="Rectangle 2">
            <a:extLst>
              <a:ext uri="{FF2B5EF4-FFF2-40B4-BE49-F238E27FC236}">
                <a16:creationId xmlns:a16="http://schemas.microsoft.com/office/drawing/2014/main" id="{DF3EECC9-8DF7-40C4-8404-A47A186F3D23}"/>
              </a:ext>
            </a:extLst>
          </p:cNvPr>
          <p:cNvSpPr/>
          <p:nvPr/>
        </p:nvSpPr>
        <p:spPr>
          <a:xfrm>
            <a:off x="1428289" y="5423828"/>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v025 [iw=v005/1000000], cell column row</a:t>
            </a:r>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17500600" y="2878247"/>
            <a:ext cx="4724400" cy="1205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v025 is the variable for location of residence </a:t>
            </a:r>
          </a:p>
        </p:txBody>
      </p:sp>
      <p:graphicFrame>
        <p:nvGraphicFramePr>
          <p:cNvPr id="14" name="Diagram 13">
            <a:extLst>
              <a:ext uri="{FF2B5EF4-FFF2-40B4-BE49-F238E27FC236}">
                <a16:creationId xmlns:a16="http://schemas.microsoft.com/office/drawing/2014/main" id="{2A5A1BCA-602B-48FE-9651-ACC31F06FE91}"/>
              </a:ext>
            </a:extLst>
          </p:cNvPr>
          <p:cNvGraphicFramePr/>
          <p:nvPr>
            <p:extLst>
              <p:ext uri="{D42A27DB-BD31-4B8C-83A1-F6EECF244321}">
                <p14:modId xmlns:p14="http://schemas.microsoft.com/office/powerpoint/2010/main" val="2112429748"/>
              </p:ext>
            </p:extLst>
          </p:nvPr>
        </p:nvGraphicFramePr>
        <p:xfrm>
          <a:off x="10711988" y="2333514"/>
          <a:ext cx="7519323" cy="218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697BF61E-9C12-41E0-BABB-7FE631482D63}"/>
              </a:ext>
            </a:extLst>
          </p:cNvPr>
          <p:cNvPicPr/>
          <p:nvPr/>
        </p:nvPicPr>
        <p:blipFill>
          <a:blip r:embed="rId7">
            <a:extLst>
              <a:ext uri="{28A0092B-C50C-407E-A947-70E740481C1C}">
                <a14:useLocalDpi xmlns:a14="http://schemas.microsoft.com/office/drawing/2010/main" val="0"/>
              </a:ext>
            </a:extLst>
          </a:blip>
          <a:stretch>
            <a:fillRect/>
          </a:stretch>
        </p:blipFill>
        <p:spPr>
          <a:xfrm>
            <a:off x="13030200" y="4953495"/>
            <a:ext cx="10668000" cy="6669903"/>
          </a:xfrm>
          <a:prstGeom prst="rect">
            <a:avLst/>
          </a:prstGeom>
        </p:spPr>
      </p:pic>
      <p:sp>
        <p:nvSpPr>
          <p:cNvPr id="10" name="Rectangle: Rounded Corners 9">
            <a:extLst>
              <a:ext uri="{FF2B5EF4-FFF2-40B4-BE49-F238E27FC236}">
                <a16:creationId xmlns:a16="http://schemas.microsoft.com/office/drawing/2014/main" id="{259F1FFC-F60D-4CD1-9766-28200CD6A5C7}"/>
              </a:ext>
            </a:extLst>
          </p:cNvPr>
          <p:cNvSpPr/>
          <p:nvPr/>
        </p:nvSpPr>
        <p:spPr>
          <a:xfrm>
            <a:off x="16628003" y="8911953"/>
            <a:ext cx="1603308"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E5F6C2F-F259-40AB-97B4-ADF82D8509A4}"/>
              </a:ext>
            </a:extLst>
          </p:cNvPr>
          <p:cNvSpPr/>
          <p:nvPr/>
        </p:nvSpPr>
        <p:spPr>
          <a:xfrm>
            <a:off x="19173892" y="8911953"/>
            <a:ext cx="1603308"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2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LNOB analysis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541711"/>
            <a:ext cx="18301622" cy="1077218"/>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LNOB analysis focuses on disaggregating data </a:t>
            </a:r>
          </a:p>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Data disaggregation by sex and beyond</a:t>
            </a:r>
          </a:p>
        </p:txBody>
      </p:sp>
      <p:grpSp>
        <p:nvGrpSpPr>
          <p:cNvPr id="4" name="Group 3">
            <a:extLst>
              <a:ext uri="{FF2B5EF4-FFF2-40B4-BE49-F238E27FC236}">
                <a16:creationId xmlns:a16="http://schemas.microsoft.com/office/drawing/2014/main" id="{50BB486B-49C4-4624-B45D-62EDAE9D8C4E}"/>
              </a:ext>
            </a:extLst>
          </p:cNvPr>
          <p:cNvGrpSpPr/>
          <p:nvPr/>
        </p:nvGrpSpPr>
        <p:grpSpPr>
          <a:xfrm>
            <a:off x="1255886" y="5292337"/>
            <a:ext cx="4677438" cy="3258701"/>
            <a:chOff x="-139175" y="-1971578"/>
            <a:chExt cx="4678112" cy="3259815"/>
          </a:xfrm>
        </p:grpSpPr>
        <p:grpSp>
          <p:nvGrpSpPr>
            <p:cNvPr id="6" name="Group 5">
              <a:extLst>
                <a:ext uri="{FF2B5EF4-FFF2-40B4-BE49-F238E27FC236}">
                  <a16:creationId xmlns:a16="http://schemas.microsoft.com/office/drawing/2014/main" id="{C7D73A7D-8421-42D1-9D97-FBF36CEBD87F}"/>
                </a:ext>
              </a:extLst>
            </p:cNvPr>
            <p:cNvGrpSpPr/>
            <p:nvPr/>
          </p:nvGrpSpPr>
          <p:grpSpPr>
            <a:xfrm>
              <a:off x="-139175" y="-565824"/>
              <a:ext cx="3404262" cy="1854061"/>
              <a:chOff x="-2102790" y="-800285"/>
              <a:chExt cx="3404262" cy="1854061"/>
            </a:xfrm>
          </p:grpSpPr>
          <p:sp>
            <p:nvSpPr>
              <p:cNvPr id="8" name="Oval 7">
                <a:extLst>
                  <a:ext uri="{FF2B5EF4-FFF2-40B4-BE49-F238E27FC236}">
                    <a16:creationId xmlns:a16="http://schemas.microsoft.com/office/drawing/2014/main" id="{9F241463-715F-425A-AE42-E9144B354A45}"/>
                  </a:ext>
                </a:extLst>
              </p:cNvPr>
              <p:cNvSpPr/>
              <p:nvPr/>
            </p:nvSpPr>
            <p:spPr>
              <a:xfrm>
                <a:off x="-2102790" y="-789398"/>
                <a:ext cx="1926696" cy="184317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26EB1BEB-00B1-4F0C-952B-DFFF03DD173B}"/>
                  </a:ext>
                </a:extLst>
              </p:cNvPr>
              <p:cNvSpPr/>
              <p:nvPr/>
            </p:nvSpPr>
            <p:spPr>
              <a:xfrm>
                <a:off x="-646004" y="-800285"/>
                <a:ext cx="1947476" cy="184317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dirty="0">
                  <a:effectLst/>
                  <a:ea typeface="Calibri" panose="020F0502020204030204" pitchFamily="34" charset="0"/>
                  <a:cs typeface="Times New Roman" panose="02020603050405020304" pitchFamily="18" charset="0"/>
                </a:endParaRPr>
              </a:p>
            </p:txBody>
          </p:sp>
        </p:grpSp>
        <p:sp>
          <p:nvSpPr>
            <p:cNvPr id="7" name="Text Box 459">
              <a:extLst>
                <a:ext uri="{FF2B5EF4-FFF2-40B4-BE49-F238E27FC236}">
                  <a16:creationId xmlns:a16="http://schemas.microsoft.com/office/drawing/2014/main" id="{7CD1D9DF-5FB1-41FD-B2A7-14599653605C}"/>
                </a:ext>
              </a:extLst>
            </p:cNvPr>
            <p:cNvSpPr txBox="1"/>
            <p:nvPr/>
          </p:nvSpPr>
          <p:spPr>
            <a:xfrm>
              <a:off x="43760" y="-1971578"/>
              <a:ext cx="4495177" cy="27594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two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CF0F07F9-EB4C-459D-A651-44B11FE0D85A}"/>
              </a:ext>
            </a:extLst>
          </p:cNvPr>
          <p:cNvGrpSpPr/>
          <p:nvPr/>
        </p:nvGrpSpPr>
        <p:grpSpPr>
          <a:xfrm>
            <a:off x="6466258" y="5260991"/>
            <a:ext cx="4767746" cy="4150244"/>
            <a:chOff x="-534" y="-1869307"/>
            <a:chExt cx="4768012" cy="4151019"/>
          </a:xfrm>
        </p:grpSpPr>
        <p:grpSp>
          <p:nvGrpSpPr>
            <p:cNvPr id="11" name="Group 10">
              <a:extLst>
                <a:ext uri="{FF2B5EF4-FFF2-40B4-BE49-F238E27FC236}">
                  <a16:creationId xmlns:a16="http://schemas.microsoft.com/office/drawing/2014/main" id="{B5CE5ECD-FB09-4721-B6A4-6D1008DC7276}"/>
                </a:ext>
              </a:extLst>
            </p:cNvPr>
            <p:cNvGrpSpPr/>
            <p:nvPr/>
          </p:nvGrpSpPr>
          <p:grpSpPr>
            <a:xfrm>
              <a:off x="-534" y="-699950"/>
              <a:ext cx="3566408" cy="2981662"/>
              <a:chOff x="-2051007" y="-963186"/>
              <a:chExt cx="3566408" cy="2981662"/>
            </a:xfrm>
          </p:grpSpPr>
          <p:sp>
            <p:nvSpPr>
              <p:cNvPr id="13" name="Oval 12">
                <a:extLst>
                  <a:ext uri="{FF2B5EF4-FFF2-40B4-BE49-F238E27FC236}">
                    <a16:creationId xmlns:a16="http://schemas.microsoft.com/office/drawing/2014/main" id="{7C7D6EB2-18AA-4909-82CB-99C5BAA820A4}"/>
                  </a:ext>
                </a:extLst>
              </p:cNvPr>
              <p:cNvSpPr/>
              <p:nvPr/>
            </p:nvSpPr>
            <p:spPr>
              <a:xfrm>
                <a:off x="-2051007" y="-963186"/>
                <a:ext cx="1926856" cy="184289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6E9301F5-8F1F-4573-9717-B04970D645D4}"/>
                  </a:ext>
                </a:extLst>
              </p:cNvPr>
              <p:cNvSpPr/>
              <p:nvPr/>
            </p:nvSpPr>
            <p:spPr>
              <a:xfrm>
                <a:off x="-431903" y="-963185"/>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a:effectLst/>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C3E889A-EF71-44B5-B4C1-D839B9175A2F}"/>
                  </a:ext>
                </a:extLst>
              </p:cNvPr>
              <p:cNvSpPr/>
              <p:nvPr/>
            </p:nvSpPr>
            <p:spPr>
              <a:xfrm>
                <a:off x="-1200979" y="175587"/>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2000">
                  <a:effectLst/>
                  <a:ea typeface="Calibri" panose="020F0502020204030204" pitchFamily="34" charset="0"/>
                  <a:cs typeface="Times New Roman" panose="02020603050405020304" pitchFamily="18" charset="0"/>
                </a:endParaRPr>
              </a:p>
            </p:txBody>
          </p:sp>
        </p:grpSp>
        <p:sp>
          <p:nvSpPr>
            <p:cNvPr id="12" name="Text Box 465">
              <a:extLst>
                <a:ext uri="{FF2B5EF4-FFF2-40B4-BE49-F238E27FC236}">
                  <a16:creationId xmlns:a16="http://schemas.microsoft.com/office/drawing/2014/main" id="{17616EA0-7642-438F-A823-E7E270E7C672}"/>
                </a:ext>
              </a:extLst>
            </p:cNvPr>
            <p:cNvSpPr txBox="1"/>
            <p:nvPr/>
          </p:nvSpPr>
          <p:spPr>
            <a:xfrm>
              <a:off x="164742" y="-1869307"/>
              <a:ext cx="4602736" cy="23820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three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7B4FDBD1-4917-48F4-ADED-20C50745A0F1}"/>
              </a:ext>
            </a:extLst>
          </p:cNvPr>
          <p:cNvGrpSpPr/>
          <p:nvPr/>
        </p:nvGrpSpPr>
        <p:grpSpPr>
          <a:xfrm>
            <a:off x="17682427" y="5625806"/>
            <a:ext cx="5919193" cy="5971804"/>
            <a:chOff x="-344425" y="-378557"/>
            <a:chExt cx="5123020" cy="5062367"/>
          </a:xfrm>
          <a:solidFill>
            <a:schemeClr val="accent6">
              <a:lumMod val="60000"/>
              <a:lumOff val="40000"/>
              <a:alpha val="52941"/>
            </a:schemeClr>
          </a:solidFill>
        </p:grpSpPr>
        <p:sp>
          <p:nvSpPr>
            <p:cNvPr id="23" name="Oval 22">
              <a:extLst>
                <a:ext uri="{FF2B5EF4-FFF2-40B4-BE49-F238E27FC236}">
                  <a16:creationId xmlns:a16="http://schemas.microsoft.com/office/drawing/2014/main" id="{DD1C1D9C-5B27-4BA9-892B-2B743A9C7739}"/>
                </a:ext>
              </a:extLst>
            </p:cNvPr>
            <p:cNvSpPr/>
            <p:nvPr/>
          </p:nvSpPr>
          <p:spPr>
            <a:xfrm>
              <a:off x="1866898" y="599136"/>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1800">
                <a:effectLst/>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C081EB25-AAD3-4B7B-96DE-6ED3C7F008A9}"/>
                </a:ext>
              </a:extLst>
            </p:cNvPr>
            <p:cNvSpPr/>
            <p:nvPr/>
          </p:nvSpPr>
          <p:spPr>
            <a:xfrm>
              <a:off x="2383257" y="-378557"/>
              <a:ext cx="1452697" cy="139808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Age</a:t>
              </a:r>
              <a:endParaRPr lang="en-US" sz="1800">
                <a:effectLst/>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B21AA12E-FAB2-4FC0-A204-6691A0BB8AE3}"/>
                </a:ext>
              </a:extLst>
            </p:cNvPr>
            <p:cNvSpPr/>
            <p:nvPr/>
          </p:nvSpPr>
          <p:spPr>
            <a:xfrm>
              <a:off x="2018158" y="1868945"/>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1800">
                <a:effectLst/>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36AAB00A-1917-4137-A55E-EEBFAF355770}"/>
                </a:ext>
              </a:extLst>
            </p:cNvPr>
            <p:cNvSpPr/>
            <p:nvPr/>
          </p:nvSpPr>
          <p:spPr>
            <a:xfrm>
              <a:off x="-344425" y="1092299"/>
              <a:ext cx="1681743" cy="152507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Migratory status</a:t>
              </a:r>
              <a:endParaRPr lang="en-US" sz="1800" dirty="0">
                <a:effectLs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33546A88-DA51-4837-B97A-4D29D9C3B7EA}"/>
                </a:ext>
              </a:extLst>
            </p:cNvPr>
            <p:cNvSpPr/>
            <p:nvPr/>
          </p:nvSpPr>
          <p:spPr>
            <a:xfrm>
              <a:off x="3258553" y="2315786"/>
              <a:ext cx="1520042" cy="153321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1800">
                <a:effectLst/>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71E00C5A-BE36-4E7C-BC0B-9629720B6161}"/>
                </a:ext>
              </a:extLst>
            </p:cNvPr>
            <p:cNvSpPr/>
            <p:nvPr/>
          </p:nvSpPr>
          <p:spPr>
            <a:xfrm>
              <a:off x="898069" y="1589212"/>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Wealth quintile</a:t>
              </a:r>
              <a:endParaRPr lang="en-US" sz="1800">
                <a:effectLst/>
                <a:ea typeface="Calibri" panose="020F0502020204030204" pitchFamily="34" charset="0"/>
                <a:cs typeface="Times New Roman" panose="02020603050405020304" pitchFamily="18" charset="0"/>
              </a:endParaRPr>
            </a:p>
          </p:txBody>
        </p:sp>
        <p:sp>
          <p:nvSpPr>
            <p:cNvPr id="29" name="Oval 28">
              <a:extLst>
                <a:ext uri="{FF2B5EF4-FFF2-40B4-BE49-F238E27FC236}">
                  <a16:creationId xmlns:a16="http://schemas.microsoft.com/office/drawing/2014/main" id="{1CF0BFF4-44B5-403D-9895-9987AB95CE8D}"/>
                </a:ext>
              </a:extLst>
            </p:cNvPr>
            <p:cNvSpPr/>
            <p:nvPr/>
          </p:nvSpPr>
          <p:spPr>
            <a:xfrm>
              <a:off x="220830" y="2697193"/>
              <a:ext cx="1469295" cy="1403683"/>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Religion</a:t>
              </a:r>
              <a:endParaRPr lang="en-US" sz="1800">
                <a:effectLst/>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E91ED598-9429-44BA-9C4E-B77639A74FA9}"/>
                </a:ext>
              </a:extLst>
            </p:cNvPr>
            <p:cNvSpPr/>
            <p:nvPr/>
          </p:nvSpPr>
          <p:spPr>
            <a:xfrm>
              <a:off x="596390" y="116707"/>
              <a:ext cx="1715562" cy="1582478"/>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Managerial level</a:t>
              </a:r>
              <a:endParaRPr lang="en-US" sz="1800" dirty="0">
                <a:effectLst/>
                <a:ea typeface="Calibri" panose="020F0502020204030204" pitchFamily="34" charset="0"/>
                <a:cs typeface="Times New Roman" panose="02020603050405020304" pitchFamily="18" charset="0"/>
              </a:endParaRPr>
            </a:p>
          </p:txBody>
        </p:sp>
        <p:sp>
          <p:nvSpPr>
            <p:cNvPr id="31" name="Oval 30">
              <a:extLst>
                <a:ext uri="{FF2B5EF4-FFF2-40B4-BE49-F238E27FC236}">
                  <a16:creationId xmlns:a16="http://schemas.microsoft.com/office/drawing/2014/main" id="{E5F64A31-AB39-4B20-A67F-0A0A61246DCD}"/>
                </a:ext>
              </a:extLst>
            </p:cNvPr>
            <p:cNvSpPr/>
            <p:nvPr/>
          </p:nvSpPr>
          <p:spPr>
            <a:xfrm>
              <a:off x="3169196" y="695213"/>
              <a:ext cx="1452698" cy="139807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Marital status</a:t>
              </a:r>
              <a:endParaRPr lang="en-US" sz="1800" dirty="0">
                <a:effectLst/>
                <a:ea typeface="Calibri" panose="020F0502020204030204" pitchFamily="34" charset="0"/>
                <a:cs typeface="Times New Roman" panose="02020603050405020304" pitchFamily="18" charset="0"/>
              </a:endParaRPr>
            </a:p>
          </p:txBody>
        </p:sp>
        <p:sp>
          <p:nvSpPr>
            <p:cNvPr id="32" name="Oval 31">
              <a:extLst>
                <a:ext uri="{FF2B5EF4-FFF2-40B4-BE49-F238E27FC236}">
                  <a16:creationId xmlns:a16="http://schemas.microsoft.com/office/drawing/2014/main" id="{119A56E9-64F4-4ADD-ADF8-8E962CF11293}"/>
                </a:ext>
              </a:extLst>
            </p:cNvPr>
            <p:cNvSpPr/>
            <p:nvPr/>
          </p:nvSpPr>
          <p:spPr>
            <a:xfrm>
              <a:off x="1866678" y="3208859"/>
              <a:ext cx="1596634" cy="1474951"/>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Disability</a:t>
              </a:r>
              <a:endParaRPr lang="en-US" sz="1800">
                <a:effectLst/>
                <a:ea typeface="Calibri" panose="020F0502020204030204" pitchFamily="34" charset="0"/>
                <a:cs typeface="Times New Roman" panose="02020603050405020304" pitchFamily="18" charset="0"/>
              </a:endParaRPr>
            </a:p>
          </p:txBody>
        </p:sp>
      </p:grpSp>
      <p:sp>
        <p:nvSpPr>
          <p:cNvPr id="18" name="Text Box 482">
            <a:extLst>
              <a:ext uri="{FF2B5EF4-FFF2-40B4-BE49-F238E27FC236}">
                <a16:creationId xmlns:a16="http://schemas.microsoft.com/office/drawing/2014/main" id="{EC6B2901-061C-4CFA-9BA7-B7067B9C3C1F}"/>
              </a:ext>
            </a:extLst>
          </p:cNvPr>
          <p:cNvSpPr txBox="1"/>
          <p:nvPr/>
        </p:nvSpPr>
        <p:spPr>
          <a:xfrm>
            <a:off x="18350708" y="5180317"/>
            <a:ext cx="5320598" cy="1982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Overlapping forms of discrimination</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85C3F270-060D-430C-8586-CC614B9149E7}"/>
              </a:ext>
            </a:extLst>
          </p:cNvPr>
          <p:cNvGrpSpPr/>
          <p:nvPr/>
        </p:nvGrpSpPr>
        <p:grpSpPr>
          <a:xfrm>
            <a:off x="12181866" y="5259517"/>
            <a:ext cx="4716868" cy="4701608"/>
            <a:chOff x="12181866" y="5259517"/>
            <a:chExt cx="4716868" cy="4701608"/>
          </a:xfrm>
        </p:grpSpPr>
        <p:grpSp>
          <p:nvGrpSpPr>
            <p:cNvPr id="33" name="Group 32">
              <a:extLst>
                <a:ext uri="{FF2B5EF4-FFF2-40B4-BE49-F238E27FC236}">
                  <a16:creationId xmlns:a16="http://schemas.microsoft.com/office/drawing/2014/main" id="{3E7FFAE0-D47D-4ACF-8D86-CA1150D40353}"/>
                </a:ext>
              </a:extLst>
            </p:cNvPr>
            <p:cNvGrpSpPr/>
            <p:nvPr/>
          </p:nvGrpSpPr>
          <p:grpSpPr>
            <a:xfrm>
              <a:off x="12296255" y="5259517"/>
              <a:ext cx="4602479" cy="4701608"/>
              <a:chOff x="164742" y="-1869307"/>
              <a:chExt cx="4602736" cy="4702486"/>
            </a:xfrm>
          </p:grpSpPr>
          <p:grpSp>
            <p:nvGrpSpPr>
              <p:cNvPr id="34" name="Group 33">
                <a:extLst>
                  <a:ext uri="{FF2B5EF4-FFF2-40B4-BE49-F238E27FC236}">
                    <a16:creationId xmlns:a16="http://schemas.microsoft.com/office/drawing/2014/main" id="{0E693513-CBEC-4C73-BD57-BB858B8FAA68}"/>
                  </a:ext>
                </a:extLst>
              </p:cNvPr>
              <p:cNvGrpSpPr/>
              <p:nvPr/>
            </p:nvGrpSpPr>
            <p:grpSpPr>
              <a:xfrm>
                <a:off x="869943" y="-643172"/>
                <a:ext cx="2881051" cy="3476351"/>
                <a:chOff x="-1180530" y="-906408"/>
                <a:chExt cx="2881051" cy="3476351"/>
              </a:xfrm>
            </p:grpSpPr>
            <p:sp>
              <p:nvSpPr>
                <p:cNvPr id="36" name="Oval 35">
                  <a:extLst>
                    <a:ext uri="{FF2B5EF4-FFF2-40B4-BE49-F238E27FC236}">
                      <a16:creationId xmlns:a16="http://schemas.microsoft.com/office/drawing/2014/main" id="{53B3EAD7-20CC-42E8-BF9C-90C66C0BDDC9}"/>
                    </a:ext>
                  </a:extLst>
                </p:cNvPr>
                <p:cNvSpPr/>
                <p:nvPr/>
              </p:nvSpPr>
              <p:spPr>
                <a:xfrm>
                  <a:off x="-1060068" y="-906408"/>
                  <a:ext cx="1926856" cy="184289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EF90D428-572A-484A-A292-87FE2E925E04}"/>
                    </a:ext>
                  </a:extLst>
                </p:cNvPr>
                <p:cNvSpPr/>
                <p:nvPr/>
              </p:nvSpPr>
              <p:spPr>
                <a:xfrm>
                  <a:off x="-246783" y="-94629"/>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dirty="0">
                      <a:solidFill>
                        <a:srgbClr val="009DDC"/>
                      </a:solidFill>
                      <a:latin typeface="Cambria" panose="02040503050406030204" pitchFamily="18" charset="0"/>
                      <a:ea typeface="Calibri" panose="020F0502020204030204" pitchFamily="34" charset="0"/>
                      <a:cs typeface="Times New Roman" panose="02020603050405020304" pitchFamily="18" charset="0"/>
                    </a:rPr>
                    <a:t>Religion</a:t>
                  </a:r>
                  <a:endParaRPr lang="en-US" sz="2000" dirty="0">
                    <a:effectLst/>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FE5030BD-1142-4E9B-8D2B-B75D21DBF0D3}"/>
                    </a:ext>
                  </a:extLst>
                </p:cNvPr>
                <p:cNvSpPr/>
                <p:nvPr/>
              </p:nvSpPr>
              <p:spPr>
                <a:xfrm>
                  <a:off x="-1180530" y="727054"/>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2000">
                    <a:effectLst/>
                    <a:ea typeface="Calibri" panose="020F0502020204030204" pitchFamily="34" charset="0"/>
                    <a:cs typeface="Times New Roman" panose="02020603050405020304" pitchFamily="18" charset="0"/>
                  </a:endParaRPr>
                </a:p>
              </p:txBody>
            </p:sp>
          </p:grpSp>
          <p:sp>
            <p:nvSpPr>
              <p:cNvPr id="35" name="Text Box 465">
                <a:extLst>
                  <a:ext uri="{FF2B5EF4-FFF2-40B4-BE49-F238E27FC236}">
                    <a16:creationId xmlns:a16="http://schemas.microsoft.com/office/drawing/2014/main" id="{39ACC64B-902E-4369-9E2D-F5D5E08FDD62}"/>
                  </a:ext>
                </a:extLst>
              </p:cNvPr>
              <p:cNvSpPr txBox="1"/>
              <p:nvPr/>
            </p:nvSpPr>
            <p:spPr>
              <a:xfrm>
                <a:off x="164742" y="-1869307"/>
                <a:ext cx="4602736" cy="23820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a:t>
                </a:r>
                <a:r>
                  <a:rPr lang="en-US" sz="24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four</a:t>
                </a: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Oval 38">
              <a:extLst>
                <a:ext uri="{FF2B5EF4-FFF2-40B4-BE49-F238E27FC236}">
                  <a16:creationId xmlns:a16="http://schemas.microsoft.com/office/drawing/2014/main" id="{7FED5F82-776A-4A54-8479-46B7F3B9EB2A}"/>
                </a:ext>
              </a:extLst>
            </p:cNvPr>
            <p:cNvSpPr/>
            <p:nvPr/>
          </p:nvSpPr>
          <p:spPr>
            <a:xfrm>
              <a:off x="12181866" y="7297050"/>
              <a:ext cx="1947195" cy="184254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7286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Region</a:t>
            </a:r>
          </a:p>
        </p:txBody>
      </p:sp>
      <p:sp>
        <p:nvSpPr>
          <p:cNvPr id="3" name="Rectangle 2">
            <a:extLst>
              <a:ext uri="{FF2B5EF4-FFF2-40B4-BE49-F238E27FC236}">
                <a16:creationId xmlns:a16="http://schemas.microsoft.com/office/drawing/2014/main" id="{DF3EECC9-8DF7-40C4-8404-A47A186F3D23}"/>
              </a:ext>
            </a:extLst>
          </p:cNvPr>
          <p:cNvSpPr/>
          <p:nvPr/>
        </p:nvSpPr>
        <p:spPr>
          <a:xfrm>
            <a:off x="1553556" y="4387724"/>
            <a:ext cx="14364622" cy="954107"/>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v139 [iw=v005/1000000], cell column row</a:t>
            </a:r>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16237409" y="4387724"/>
            <a:ext cx="7543799" cy="1413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v139 is the variable for region of residence where  value 97 represents non-de-jure residents </a:t>
            </a:r>
          </a:p>
        </p:txBody>
      </p:sp>
      <p:graphicFrame>
        <p:nvGraphicFramePr>
          <p:cNvPr id="15" name="Diagram 14">
            <a:extLst>
              <a:ext uri="{FF2B5EF4-FFF2-40B4-BE49-F238E27FC236}">
                <a16:creationId xmlns:a16="http://schemas.microsoft.com/office/drawing/2014/main" id="{58E7FEB1-C5E6-4D3A-A064-9B2FF89815E9}"/>
              </a:ext>
            </a:extLst>
          </p:cNvPr>
          <p:cNvGraphicFramePr/>
          <p:nvPr>
            <p:extLst>
              <p:ext uri="{D42A27DB-BD31-4B8C-83A1-F6EECF244321}">
                <p14:modId xmlns:p14="http://schemas.microsoft.com/office/powerpoint/2010/main" val="2684438965"/>
              </p:ext>
            </p:extLst>
          </p:nvPr>
        </p:nvGraphicFramePr>
        <p:xfrm>
          <a:off x="8035649" y="1899266"/>
          <a:ext cx="12777571" cy="202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D78381D3-C15D-44CC-83A5-E480550654A0}"/>
              </a:ext>
            </a:extLst>
          </p:cNvPr>
          <p:cNvPicPr/>
          <p:nvPr/>
        </p:nvPicPr>
        <p:blipFill>
          <a:blip r:embed="rId7">
            <a:extLst>
              <a:ext uri="{28A0092B-C50C-407E-A947-70E740481C1C}">
                <a14:useLocalDpi xmlns:a14="http://schemas.microsoft.com/office/drawing/2010/main" val="0"/>
              </a:ext>
            </a:extLst>
          </a:blip>
          <a:stretch>
            <a:fillRect/>
          </a:stretch>
        </p:blipFill>
        <p:spPr>
          <a:xfrm>
            <a:off x="1553556" y="5776127"/>
            <a:ext cx="9469580" cy="5501473"/>
          </a:xfrm>
          <a:prstGeom prst="rect">
            <a:avLst/>
          </a:prstGeom>
        </p:spPr>
      </p:pic>
      <p:pic>
        <p:nvPicPr>
          <p:cNvPr id="19" name="Picture 18">
            <a:extLst>
              <a:ext uri="{FF2B5EF4-FFF2-40B4-BE49-F238E27FC236}">
                <a16:creationId xmlns:a16="http://schemas.microsoft.com/office/drawing/2014/main" id="{4C765491-490D-4A33-AFBE-4FA8D69AC851}"/>
              </a:ext>
            </a:extLst>
          </p:cNvPr>
          <p:cNvPicPr/>
          <p:nvPr/>
        </p:nvPicPr>
        <p:blipFill>
          <a:blip r:embed="rId8">
            <a:extLst>
              <a:ext uri="{28A0092B-C50C-407E-A947-70E740481C1C}">
                <a14:useLocalDpi xmlns:a14="http://schemas.microsoft.com/office/drawing/2010/main" val="0"/>
              </a:ext>
            </a:extLst>
          </a:blip>
          <a:stretch>
            <a:fillRect/>
          </a:stretch>
        </p:blipFill>
        <p:spPr>
          <a:xfrm>
            <a:off x="11480800" y="6101286"/>
            <a:ext cx="8146590" cy="5191314"/>
          </a:xfrm>
          <a:prstGeom prst="rect">
            <a:avLst/>
          </a:prstGeom>
        </p:spPr>
      </p:pic>
      <p:sp>
        <p:nvSpPr>
          <p:cNvPr id="4" name="Rectangle: Rounded Corners 3">
            <a:extLst>
              <a:ext uri="{FF2B5EF4-FFF2-40B4-BE49-F238E27FC236}">
                <a16:creationId xmlns:a16="http://schemas.microsoft.com/office/drawing/2014/main" id="{8D2E9DE2-92C7-4DCD-AFAC-1AEA6E4407E8}"/>
              </a:ext>
            </a:extLst>
          </p:cNvPr>
          <p:cNvSpPr/>
          <p:nvPr/>
        </p:nvSpPr>
        <p:spPr>
          <a:xfrm>
            <a:off x="5257800" y="89154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CC19A07-9CE5-4049-ABFC-623D4A38452D}"/>
              </a:ext>
            </a:extLst>
          </p:cNvPr>
          <p:cNvSpPr/>
          <p:nvPr/>
        </p:nvSpPr>
        <p:spPr>
          <a:xfrm>
            <a:off x="8382000" y="89154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Ethnicity </a:t>
            </a:r>
          </a:p>
        </p:txBody>
      </p:sp>
      <p:sp>
        <p:nvSpPr>
          <p:cNvPr id="3" name="Rectangle 2">
            <a:extLst>
              <a:ext uri="{FF2B5EF4-FFF2-40B4-BE49-F238E27FC236}">
                <a16:creationId xmlns:a16="http://schemas.microsoft.com/office/drawing/2014/main" id="{DF3EECC9-8DF7-40C4-8404-A47A186F3D23}"/>
              </a:ext>
            </a:extLst>
          </p:cNvPr>
          <p:cNvSpPr/>
          <p:nvPr/>
        </p:nvSpPr>
        <p:spPr>
          <a:xfrm>
            <a:off x="671006" y="5835852"/>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tab underweight v131 [iw=v005/1000000], cell column row</a:t>
            </a:r>
          </a:p>
        </p:txBody>
      </p:sp>
      <p:graphicFrame>
        <p:nvGraphicFramePr>
          <p:cNvPr id="14" name="Diagram 13">
            <a:extLst>
              <a:ext uri="{FF2B5EF4-FFF2-40B4-BE49-F238E27FC236}">
                <a16:creationId xmlns:a16="http://schemas.microsoft.com/office/drawing/2014/main" id="{914BA4F5-4BD3-40BA-AF76-E1DE4D51B799}"/>
              </a:ext>
            </a:extLst>
          </p:cNvPr>
          <p:cNvGraphicFramePr/>
          <p:nvPr>
            <p:extLst>
              <p:ext uri="{D42A27DB-BD31-4B8C-83A1-F6EECF244321}">
                <p14:modId xmlns:p14="http://schemas.microsoft.com/office/powerpoint/2010/main" val="2271753040"/>
              </p:ext>
            </p:extLst>
          </p:nvPr>
        </p:nvGraphicFramePr>
        <p:xfrm>
          <a:off x="8246818" y="2021908"/>
          <a:ext cx="15832382" cy="317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CAAE8D66-CE2B-4972-BBF9-96EBC48B8672}"/>
              </a:ext>
            </a:extLst>
          </p:cNvPr>
          <p:cNvGrpSpPr/>
          <p:nvPr/>
        </p:nvGrpSpPr>
        <p:grpSpPr>
          <a:xfrm>
            <a:off x="11353801" y="5617458"/>
            <a:ext cx="12571426" cy="6076634"/>
            <a:chOff x="7853317" y="6656524"/>
            <a:chExt cx="8124853" cy="5154476"/>
          </a:xfrm>
        </p:grpSpPr>
        <p:pic>
          <p:nvPicPr>
            <p:cNvPr id="17" name="Picture 16">
              <a:extLst>
                <a:ext uri="{FF2B5EF4-FFF2-40B4-BE49-F238E27FC236}">
                  <a16:creationId xmlns:a16="http://schemas.microsoft.com/office/drawing/2014/main" id="{CB815CEB-1E47-4090-97B5-873DBB6111B5}"/>
                </a:ext>
              </a:extLst>
            </p:cNvPr>
            <p:cNvPicPr/>
            <p:nvPr/>
          </p:nvPicPr>
          <p:blipFill>
            <a:blip r:embed="rId7">
              <a:extLst>
                <a:ext uri="{28A0092B-C50C-407E-A947-70E740481C1C}">
                  <a14:useLocalDpi xmlns:a14="http://schemas.microsoft.com/office/drawing/2010/main" val="0"/>
                </a:ext>
              </a:extLst>
            </a:blip>
            <a:stretch>
              <a:fillRect/>
            </a:stretch>
          </p:blipFill>
          <p:spPr>
            <a:xfrm>
              <a:off x="7853317" y="6656524"/>
              <a:ext cx="8124853" cy="5154476"/>
            </a:xfrm>
            <a:prstGeom prst="rect">
              <a:avLst/>
            </a:prstGeom>
          </p:spPr>
        </p:pic>
        <p:sp>
          <p:nvSpPr>
            <p:cNvPr id="8" name="Rectangle: Rounded Corners 7">
              <a:extLst>
                <a:ext uri="{FF2B5EF4-FFF2-40B4-BE49-F238E27FC236}">
                  <a16:creationId xmlns:a16="http://schemas.microsoft.com/office/drawing/2014/main" id="{167F16CE-E368-43F2-AC96-85B89952170F}"/>
                </a:ext>
              </a:extLst>
            </p:cNvPr>
            <p:cNvSpPr/>
            <p:nvPr/>
          </p:nvSpPr>
          <p:spPr>
            <a:xfrm>
              <a:off x="13792200" y="9634106"/>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AD89EFF-3E7F-4888-B939-6652BF551101}"/>
                </a:ext>
              </a:extLst>
            </p:cNvPr>
            <p:cNvSpPr/>
            <p:nvPr/>
          </p:nvSpPr>
          <p:spPr>
            <a:xfrm>
              <a:off x="11077544" y="9634106"/>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F3A6C053-BDDD-4E88-A4FB-FA34623240DC}"/>
              </a:ext>
            </a:extLst>
          </p:cNvPr>
          <p:cNvSpPr/>
          <p:nvPr/>
        </p:nvSpPr>
        <p:spPr>
          <a:xfrm>
            <a:off x="3674818" y="3523934"/>
            <a:ext cx="4572000" cy="1267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v131 is the variable for Ethnicity </a:t>
            </a:r>
          </a:p>
        </p:txBody>
      </p:sp>
    </p:spTree>
    <p:extLst>
      <p:ext uri="{BB962C8B-B14F-4D97-AF65-F5344CB8AC3E}">
        <p14:creationId xmlns:p14="http://schemas.microsoft.com/office/powerpoint/2010/main" val="1890689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Religion </a:t>
            </a:r>
          </a:p>
        </p:txBody>
      </p:sp>
      <p:sp>
        <p:nvSpPr>
          <p:cNvPr id="3" name="Rectangle 2">
            <a:extLst>
              <a:ext uri="{FF2B5EF4-FFF2-40B4-BE49-F238E27FC236}">
                <a16:creationId xmlns:a16="http://schemas.microsoft.com/office/drawing/2014/main" id="{DF3EECC9-8DF7-40C4-8404-A47A186F3D23}"/>
              </a:ext>
            </a:extLst>
          </p:cNvPr>
          <p:cNvSpPr/>
          <p:nvPr/>
        </p:nvSpPr>
        <p:spPr>
          <a:xfrm>
            <a:off x="1219200" y="5029200"/>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tab underweight v130 [iw=v005/1000000], cell column row</a:t>
            </a:r>
          </a:p>
        </p:txBody>
      </p:sp>
      <p:graphicFrame>
        <p:nvGraphicFramePr>
          <p:cNvPr id="12" name="Diagram 11">
            <a:extLst>
              <a:ext uri="{FF2B5EF4-FFF2-40B4-BE49-F238E27FC236}">
                <a16:creationId xmlns:a16="http://schemas.microsoft.com/office/drawing/2014/main" id="{AACAAA1C-87BB-4348-B917-286EEC522DF0}"/>
              </a:ext>
            </a:extLst>
          </p:cNvPr>
          <p:cNvGraphicFramePr/>
          <p:nvPr>
            <p:extLst>
              <p:ext uri="{D42A27DB-BD31-4B8C-83A1-F6EECF244321}">
                <p14:modId xmlns:p14="http://schemas.microsoft.com/office/powerpoint/2010/main" val="4030007886"/>
              </p:ext>
            </p:extLst>
          </p:nvPr>
        </p:nvGraphicFramePr>
        <p:xfrm>
          <a:off x="9067800" y="2306040"/>
          <a:ext cx="10795000" cy="226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07C0DF78-702C-45A7-B5A8-50B607EA6B14}"/>
              </a:ext>
            </a:extLst>
          </p:cNvPr>
          <p:cNvSpPr/>
          <p:nvPr/>
        </p:nvSpPr>
        <p:spPr>
          <a:xfrm>
            <a:off x="2190289" y="3483727"/>
            <a:ext cx="6248400" cy="1103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v131 is the variable for religion </a:t>
            </a:r>
          </a:p>
        </p:txBody>
      </p:sp>
      <p:grpSp>
        <p:nvGrpSpPr>
          <p:cNvPr id="6" name="Group 5">
            <a:extLst>
              <a:ext uri="{FF2B5EF4-FFF2-40B4-BE49-F238E27FC236}">
                <a16:creationId xmlns:a16="http://schemas.microsoft.com/office/drawing/2014/main" id="{B42A973E-D1F7-41AD-8696-5744D525B7DD}"/>
              </a:ext>
            </a:extLst>
          </p:cNvPr>
          <p:cNvGrpSpPr/>
          <p:nvPr/>
        </p:nvGrpSpPr>
        <p:grpSpPr>
          <a:xfrm>
            <a:off x="12192000" y="5284924"/>
            <a:ext cx="11759324" cy="6492875"/>
            <a:chOff x="6324600" y="5583180"/>
            <a:chExt cx="10235324" cy="5826780"/>
          </a:xfrm>
        </p:grpSpPr>
        <p:pic>
          <p:nvPicPr>
            <p:cNvPr id="23" name="Picture 22">
              <a:extLst>
                <a:ext uri="{FF2B5EF4-FFF2-40B4-BE49-F238E27FC236}">
                  <a16:creationId xmlns:a16="http://schemas.microsoft.com/office/drawing/2014/main" id="{DA4FD58D-D35E-48CC-A3BE-27FEECA258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5583180"/>
              <a:ext cx="10235324" cy="5826780"/>
            </a:xfrm>
            <a:prstGeom prst="rect">
              <a:avLst/>
            </a:prstGeom>
          </p:spPr>
        </p:pic>
        <p:sp>
          <p:nvSpPr>
            <p:cNvPr id="18" name="Rectangle: Rounded Corners 17">
              <a:extLst>
                <a:ext uri="{FF2B5EF4-FFF2-40B4-BE49-F238E27FC236}">
                  <a16:creationId xmlns:a16="http://schemas.microsoft.com/office/drawing/2014/main" id="{2D8D6F22-FC70-4BE9-B2B2-5E95A300A9B8}"/>
                </a:ext>
              </a:extLst>
            </p:cNvPr>
            <p:cNvSpPr/>
            <p:nvPr/>
          </p:nvSpPr>
          <p:spPr>
            <a:xfrm>
              <a:off x="12650766" y="8950181"/>
              <a:ext cx="962677" cy="39840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Rounded Corners 18">
              <a:extLst>
                <a:ext uri="{FF2B5EF4-FFF2-40B4-BE49-F238E27FC236}">
                  <a16:creationId xmlns:a16="http://schemas.microsoft.com/office/drawing/2014/main" id="{FC242D68-1FA0-4805-B7B0-9BDD4C9F17E1}"/>
                </a:ext>
              </a:extLst>
            </p:cNvPr>
            <p:cNvSpPr/>
            <p:nvPr/>
          </p:nvSpPr>
          <p:spPr>
            <a:xfrm>
              <a:off x="11177281" y="8950181"/>
              <a:ext cx="962677" cy="39840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127616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graphicFrame>
        <p:nvGraphicFramePr>
          <p:cNvPr id="6" name="Chart 5">
            <a:extLst>
              <a:ext uri="{FF2B5EF4-FFF2-40B4-BE49-F238E27FC236}">
                <a16:creationId xmlns:a16="http://schemas.microsoft.com/office/drawing/2014/main" id="{F7DC9BC3-CA72-4D38-A050-F91818271457}"/>
              </a:ext>
            </a:extLst>
          </p:cNvPr>
          <p:cNvGraphicFramePr/>
          <p:nvPr>
            <p:extLst>
              <p:ext uri="{D42A27DB-BD31-4B8C-83A1-F6EECF244321}">
                <p14:modId xmlns:p14="http://schemas.microsoft.com/office/powerpoint/2010/main" val="1109682309"/>
              </p:ext>
            </p:extLst>
          </p:nvPr>
        </p:nvGraphicFramePr>
        <p:xfrm>
          <a:off x="2209800" y="3280658"/>
          <a:ext cx="20878800" cy="863251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24A0870-7F6D-405F-8030-59DACA3235B4}"/>
              </a:ext>
            </a:extLst>
          </p:cNvPr>
          <p:cNvSpPr txBox="1"/>
          <p:nvPr/>
        </p:nvSpPr>
        <p:spPr>
          <a:xfrm>
            <a:off x="2895600" y="2158424"/>
            <a:ext cx="20193000" cy="1184940"/>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Proportion of women ages 18</a:t>
            </a:r>
            <a:r>
              <a:rPr lang="en-US" sz="3600" dirty="0">
                <a:solidFill>
                  <a:schemeClr val="accent3"/>
                </a:solidFill>
              </a:rPr>
              <a:t>–</a:t>
            </a:r>
            <a:r>
              <a:rPr lang="en-US" sz="3500" dirty="0">
                <a:solidFill>
                  <a:schemeClr val="accent3"/>
                </a:solidFill>
                <a:latin typeface="Arial" panose="020B0604020202020204" pitchFamily="34" charset="0"/>
                <a:cs typeface="Arial" panose="020B0604020202020204" pitchFamily="34" charset="0"/>
              </a:rPr>
              <a:t>49 who are underweight, by wealth, location, region, ethnicity and religion, in Nepal (DHS 2016)</a:t>
            </a:r>
          </a:p>
        </p:txBody>
      </p:sp>
    </p:spTree>
    <p:extLst>
      <p:ext uri="{BB962C8B-B14F-4D97-AF65-F5344CB8AC3E}">
        <p14:creationId xmlns:p14="http://schemas.microsoft.com/office/powerpoint/2010/main" val="249836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Wealth and Location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584775"/>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v025, sort: tab underweight v190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v025= variable for location</a:t>
            </a:r>
          </a:p>
          <a:p>
            <a:pPr algn="ctr"/>
            <a:r>
              <a:rPr lang="en-US" sz="3200" dirty="0"/>
              <a:t>v190= variable for wealth</a:t>
            </a:r>
          </a:p>
        </p:txBody>
      </p:sp>
      <p:grpSp>
        <p:nvGrpSpPr>
          <p:cNvPr id="6" name="Group 5">
            <a:extLst>
              <a:ext uri="{FF2B5EF4-FFF2-40B4-BE49-F238E27FC236}">
                <a16:creationId xmlns:a16="http://schemas.microsoft.com/office/drawing/2014/main" id="{26E43BAD-CB18-40B9-9741-29CDA9775ED8}"/>
              </a:ext>
            </a:extLst>
          </p:cNvPr>
          <p:cNvGrpSpPr/>
          <p:nvPr/>
        </p:nvGrpSpPr>
        <p:grpSpPr>
          <a:xfrm>
            <a:off x="792011" y="4709375"/>
            <a:ext cx="12161990" cy="7333403"/>
            <a:chOff x="1225083" y="4419148"/>
            <a:chExt cx="10340600" cy="5735149"/>
          </a:xfrm>
        </p:grpSpPr>
        <p:grpSp>
          <p:nvGrpSpPr>
            <p:cNvPr id="7" name="Group 6">
              <a:extLst>
                <a:ext uri="{FF2B5EF4-FFF2-40B4-BE49-F238E27FC236}">
                  <a16:creationId xmlns:a16="http://schemas.microsoft.com/office/drawing/2014/main" id="{A46554ED-8B2F-4A4E-A2ED-A68E685F6981}"/>
                </a:ext>
              </a:extLst>
            </p:cNvPr>
            <p:cNvGrpSpPr/>
            <p:nvPr/>
          </p:nvGrpSpPr>
          <p:grpSpPr>
            <a:xfrm>
              <a:off x="1225083" y="4419148"/>
              <a:ext cx="10340600" cy="5735149"/>
              <a:chOff x="-53600" y="-825509"/>
              <a:chExt cx="10340600" cy="5735631"/>
            </a:xfrm>
          </p:grpSpPr>
          <p:sp>
            <p:nvSpPr>
              <p:cNvPr id="10" name="Text Box 570">
                <a:extLst>
                  <a:ext uri="{FF2B5EF4-FFF2-40B4-BE49-F238E27FC236}">
                    <a16:creationId xmlns:a16="http://schemas.microsoft.com/office/drawing/2014/main" id="{7DE08251-8C09-4527-8C99-6B2D826ECC7F}"/>
                  </a:ext>
                </a:extLst>
              </p:cNvPr>
              <p:cNvSpPr txBox="1"/>
              <p:nvPr/>
            </p:nvSpPr>
            <p:spPr>
              <a:xfrm>
                <a:off x="-29426" y="-825509"/>
                <a:ext cx="9942144" cy="76071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Estimates for proportion of underweight women in URBAN regions across different wealth groups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C411EF1-0F70-4E80-96A3-CBC586A8C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0" y="105500"/>
                <a:ext cx="10340600" cy="4804622"/>
              </a:xfrm>
              <a:prstGeom prst="rect">
                <a:avLst/>
              </a:prstGeom>
            </p:spPr>
          </p:pic>
        </p:grpSp>
        <p:sp>
          <p:nvSpPr>
            <p:cNvPr id="9" name="Rectangle: Rounded Corners 8">
              <a:extLst>
                <a:ext uri="{FF2B5EF4-FFF2-40B4-BE49-F238E27FC236}">
                  <a16:creationId xmlns:a16="http://schemas.microsoft.com/office/drawing/2014/main" id="{C9507493-AE0F-4204-A1CE-747E27D973D1}"/>
                </a:ext>
              </a:extLst>
            </p:cNvPr>
            <p:cNvSpPr/>
            <p:nvPr/>
          </p:nvSpPr>
          <p:spPr>
            <a:xfrm>
              <a:off x="9127283" y="8063988"/>
              <a:ext cx="812800" cy="304799"/>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 Box 572">
            <a:extLst>
              <a:ext uri="{FF2B5EF4-FFF2-40B4-BE49-F238E27FC236}">
                <a16:creationId xmlns:a16="http://schemas.microsoft.com/office/drawing/2014/main" id="{FF7B5705-7402-4CB0-9C9B-F981B19A87A1}"/>
              </a:ext>
            </a:extLst>
          </p:cNvPr>
          <p:cNvSpPr txBox="1"/>
          <p:nvPr/>
        </p:nvSpPr>
        <p:spPr>
          <a:xfrm>
            <a:off x="13411199" y="4724400"/>
            <a:ext cx="10610459" cy="8617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a:t>
            </a: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stimates for proportion of underweight women in RURAL regions across different wealth groups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F49374EC-CD4E-476F-997F-EE48F8A7CC31}"/>
              </a:ext>
            </a:extLst>
          </p:cNvPr>
          <p:cNvGrpSpPr/>
          <p:nvPr/>
        </p:nvGrpSpPr>
        <p:grpSpPr>
          <a:xfrm>
            <a:off x="13133483" y="5899736"/>
            <a:ext cx="10888176" cy="5880010"/>
            <a:chOff x="13495824" y="5751819"/>
            <a:chExt cx="9849656" cy="4574950"/>
          </a:xfrm>
        </p:grpSpPr>
        <p:pic>
          <p:nvPicPr>
            <p:cNvPr id="14" name="Picture 13">
              <a:extLst>
                <a:ext uri="{FF2B5EF4-FFF2-40B4-BE49-F238E27FC236}">
                  <a16:creationId xmlns:a16="http://schemas.microsoft.com/office/drawing/2014/main" id="{556DF5BF-B5E9-426B-AACE-656700054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5824" y="5751819"/>
              <a:ext cx="9849656" cy="4574950"/>
            </a:xfrm>
            <a:prstGeom prst="rect">
              <a:avLst/>
            </a:prstGeom>
          </p:spPr>
        </p:pic>
        <p:sp>
          <p:nvSpPr>
            <p:cNvPr id="15" name="Rectangle: Rounded Corners 14">
              <a:extLst>
                <a:ext uri="{FF2B5EF4-FFF2-40B4-BE49-F238E27FC236}">
                  <a16:creationId xmlns:a16="http://schemas.microsoft.com/office/drawing/2014/main" id="{A83B980D-AAEC-4799-920E-F1111F614603}"/>
                </a:ext>
              </a:extLst>
            </p:cNvPr>
            <p:cNvSpPr/>
            <p:nvPr/>
          </p:nvSpPr>
          <p:spPr>
            <a:xfrm>
              <a:off x="15395280" y="8356671"/>
              <a:ext cx="838200" cy="32822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53338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Region and Location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1077218"/>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v025, sort: tab underweight v139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v025= variable for location</a:t>
            </a:r>
          </a:p>
          <a:p>
            <a:pPr algn="ctr"/>
            <a:r>
              <a:rPr lang="en-US" sz="3200" dirty="0"/>
              <a:t>v139= variable for region</a:t>
            </a:r>
          </a:p>
        </p:txBody>
      </p:sp>
      <p:grpSp>
        <p:nvGrpSpPr>
          <p:cNvPr id="7" name="Group 6">
            <a:extLst>
              <a:ext uri="{FF2B5EF4-FFF2-40B4-BE49-F238E27FC236}">
                <a16:creationId xmlns:a16="http://schemas.microsoft.com/office/drawing/2014/main" id="{25DABED7-1B17-45D3-8891-48A830798CC7}"/>
              </a:ext>
            </a:extLst>
          </p:cNvPr>
          <p:cNvGrpSpPr/>
          <p:nvPr/>
        </p:nvGrpSpPr>
        <p:grpSpPr>
          <a:xfrm>
            <a:off x="304800" y="5585206"/>
            <a:ext cx="12122073" cy="5812169"/>
            <a:chOff x="332854" y="4630406"/>
            <a:chExt cx="12122073" cy="5812169"/>
          </a:xfrm>
        </p:grpSpPr>
        <p:grpSp>
          <p:nvGrpSpPr>
            <p:cNvPr id="23" name="Group 22">
              <a:extLst>
                <a:ext uri="{FF2B5EF4-FFF2-40B4-BE49-F238E27FC236}">
                  <a16:creationId xmlns:a16="http://schemas.microsoft.com/office/drawing/2014/main" id="{5EB6DBB3-520C-44EF-AD53-92B787549CE1}"/>
                </a:ext>
              </a:extLst>
            </p:cNvPr>
            <p:cNvGrpSpPr/>
            <p:nvPr/>
          </p:nvGrpSpPr>
          <p:grpSpPr>
            <a:xfrm>
              <a:off x="332854" y="4630406"/>
              <a:ext cx="12122073" cy="5812169"/>
              <a:chOff x="-463473" y="-1424690"/>
              <a:chExt cx="13119730" cy="5965173"/>
            </a:xfrm>
          </p:grpSpPr>
          <p:sp>
            <p:nvSpPr>
              <p:cNvPr id="26" name="Text Box 594">
                <a:extLst>
                  <a:ext uri="{FF2B5EF4-FFF2-40B4-BE49-F238E27FC236}">
                    <a16:creationId xmlns:a16="http://schemas.microsoft.com/office/drawing/2014/main" id="{477AE487-EE4D-4B8E-B9D8-80F8537B1E0F}"/>
                  </a:ext>
                </a:extLst>
              </p:cNvPr>
              <p:cNvSpPr txBox="1"/>
              <p:nvPr/>
            </p:nvSpPr>
            <p:spPr>
              <a:xfrm>
                <a:off x="-25400" y="-1424690"/>
                <a:ext cx="11531600" cy="86180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Proportion of URBAN women who are underweight, across different regions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8629FDD5-EAFB-410F-8D70-15457CCD1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73" y="-48499"/>
                <a:ext cx="13119730" cy="4588982"/>
              </a:xfrm>
              <a:prstGeom prst="rect">
                <a:avLst/>
              </a:prstGeom>
            </p:spPr>
          </p:pic>
        </p:grpSp>
        <p:sp>
          <p:nvSpPr>
            <p:cNvPr id="24" name="Rectangle: Rounded Corners 23">
              <a:extLst>
                <a:ext uri="{FF2B5EF4-FFF2-40B4-BE49-F238E27FC236}">
                  <a16:creationId xmlns:a16="http://schemas.microsoft.com/office/drawing/2014/main" id="{2CBB4CFA-6928-4691-91F0-058DFCE7E507}"/>
                </a:ext>
              </a:extLst>
            </p:cNvPr>
            <p:cNvSpPr/>
            <p:nvPr/>
          </p:nvSpPr>
          <p:spPr>
            <a:xfrm>
              <a:off x="6283364" y="8582806"/>
              <a:ext cx="774098" cy="29699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 name="Group 5">
            <a:extLst>
              <a:ext uri="{FF2B5EF4-FFF2-40B4-BE49-F238E27FC236}">
                <a16:creationId xmlns:a16="http://schemas.microsoft.com/office/drawing/2014/main" id="{6C9C1CE5-E867-4748-A67B-399BA87ED625}"/>
              </a:ext>
            </a:extLst>
          </p:cNvPr>
          <p:cNvGrpSpPr/>
          <p:nvPr/>
        </p:nvGrpSpPr>
        <p:grpSpPr>
          <a:xfrm>
            <a:off x="12426873" y="5500423"/>
            <a:ext cx="11901020" cy="5868377"/>
            <a:chOff x="12454927" y="4545623"/>
            <a:chExt cx="11901020" cy="5868377"/>
          </a:xfrm>
        </p:grpSpPr>
        <p:sp>
          <p:nvSpPr>
            <p:cNvPr id="19" name="Text Box 593">
              <a:extLst>
                <a:ext uri="{FF2B5EF4-FFF2-40B4-BE49-F238E27FC236}">
                  <a16:creationId xmlns:a16="http://schemas.microsoft.com/office/drawing/2014/main" id="{74623CB4-3EE2-47D8-B3C7-B766C72DC1DB}"/>
                </a:ext>
              </a:extLst>
            </p:cNvPr>
            <p:cNvSpPr txBox="1"/>
            <p:nvPr/>
          </p:nvSpPr>
          <p:spPr>
            <a:xfrm>
              <a:off x="12984426" y="4545623"/>
              <a:ext cx="10633708" cy="8617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Proportion of RURAL women who are underweight, across different regions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35177F70-D88E-4F84-993A-4ABAE2915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927" y="6144286"/>
              <a:ext cx="11901020" cy="4269714"/>
            </a:xfrm>
            <a:prstGeom prst="rect">
              <a:avLst/>
            </a:prstGeom>
          </p:spPr>
        </p:pic>
      </p:grpSp>
      <p:sp>
        <p:nvSpPr>
          <p:cNvPr id="21" name="Rectangle: Rounded Corners 20">
            <a:extLst>
              <a:ext uri="{FF2B5EF4-FFF2-40B4-BE49-F238E27FC236}">
                <a16:creationId xmlns:a16="http://schemas.microsoft.com/office/drawing/2014/main" id="{F108F6E2-3B66-4C02-A766-E3EAD1E19415}"/>
              </a:ext>
            </a:extLst>
          </p:cNvPr>
          <p:cNvSpPr/>
          <p:nvPr/>
        </p:nvSpPr>
        <p:spPr>
          <a:xfrm>
            <a:off x="15354320" y="8582806"/>
            <a:ext cx="1104880" cy="35162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7031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Wealth and Ethnicity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584775"/>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v131, sort: tab underweight v190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v131= variable for ethnicity</a:t>
            </a:r>
          </a:p>
          <a:p>
            <a:pPr algn="ctr"/>
            <a:r>
              <a:rPr lang="en-US" sz="3200" dirty="0"/>
              <a:t>v190= variable for wealth</a:t>
            </a:r>
          </a:p>
        </p:txBody>
      </p:sp>
      <p:sp>
        <p:nvSpPr>
          <p:cNvPr id="15" name="Text Box 595">
            <a:extLst>
              <a:ext uri="{FF2B5EF4-FFF2-40B4-BE49-F238E27FC236}">
                <a16:creationId xmlns:a16="http://schemas.microsoft.com/office/drawing/2014/main" id="{9CA6F96D-A61E-443A-9E07-D381E5EB0F30}"/>
              </a:ext>
            </a:extLst>
          </p:cNvPr>
          <p:cNvSpPr txBox="1"/>
          <p:nvPr/>
        </p:nvSpPr>
        <p:spPr>
          <a:xfrm>
            <a:off x="838200" y="4322951"/>
            <a:ext cx="8839200" cy="73866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4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POOREST women and girls who are underweight across different ethnic groups in Nepal (DHS 2016) </a:t>
            </a:r>
            <a:endParaRPr lang="en-US" sz="16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7B71119-46DB-4FFF-8E7D-713264124401}"/>
              </a:ext>
            </a:extLst>
          </p:cNvPr>
          <p:cNvPicPr/>
          <p:nvPr/>
        </p:nvPicPr>
        <p:blipFill>
          <a:blip r:embed="rId2">
            <a:extLst>
              <a:ext uri="{28A0092B-C50C-407E-A947-70E740481C1C}">
                <a14:useLocalDpi xmlns:a14="http://schemas.microsoft.com/office/drawing/2010/main" val="0"/>
              </a:ext>
            </a:extLst>
          </a:blip>
          <a:stretch>
            <a:fillRect/>
          </a:stretch>
        </p:blipFill>
        <p:spPr>
          <a:xfrm>
            <a:off x="1066800" y="5319742"/>
            <a:ext cx="9906000" cy="4515118"/>
          </a:xfrm>
          <a:prstGeom prst="rect">
            <a:avLst/>
          </a:prstGeom>
        </p:spPr>
      </p:pic>
      <p:sp>
        <p:nvSpPr>
          <p:cNvPr id="17" name="Text Box 596">
            <a:extLst>
              <a:ext uri="{FF2B5EF4-FFF2-40B4-BE49-F238E27FC236}">
                <a16:creationId xmlns:a16="http://schemas.microsoft.com/office/drawing/2014/main" id="{B656E63E-DAD9-4E53-BF5E-F2B07CAA7F47}"/>
              </a:ext>
            </a:extLst>
          </p:cNvPr>
          <p:cNvSpPr txBox="1"/>
          <p:nvPr/>
        </p:nvSpPr>
        <p:spPr>
          <a:xfrm>
            <a:off x="13157200" y="4244137"/>
            <a:ext cx="10210800" cy="73866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4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RICHEST women and girls who are underweight across different ethnic groups in Nepal (DHS 2016)</a:t>
            </a:r>
            <a:endParaRPr lang="en-US" sz="16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FA5D2CA-73C3-46DE-865D-A725B0DF9495}"/>
              </a:ext>
            </a:extLst>
          </p:cNvPr>
          <p:cNvPicPr/>
          <p:nvPr/>
        </p:nvPicPr>
        <p:blipFill>
          <a:blip r:embed="rId3">
            <a:extLst>
              <a:ext uri="{28A0092B-C50C-407E-A947-70E740481C1C}">
                <a14:useLocalDpi xmlns:a14="http://schemas.microsoft.com/office/drawing/2010/main" val="0"/>
              </a:ext>
            </a:extLst>
          </a:blip>
          <a:stretch>
            <a:fillRect/>
          </a:stretch>
        </p:blipFill>
        <p:spPr>
          <a:xfrm>
            <a:off x="12801600" y="5345797"/>
            <a:ext cx="9449577" cy="4489063"/>
          </a:xfrm>
          <a:prstGeom prst="rect">
            <a:avLst/>
          </a:prstGeom>
        </p:spPr>
      </p:pic>
      <p:sp>
        <p:nvSpPr>
          <p:cNvPr id="7" name="Rectangle: Rounded Corners 6">
            <a:extLst>
              <a:ext uri="{FF2B5EF4-FFF2-40B4-BE49-F238E27FC236}">
                <a16:creationId xmlns:a16="http://schemas.microsoft.com/office/drawing/2014/main" id="{29A312EF-757A-411D-B9F7-8B34528FFABB}"/>
              </a:ext>
            </a:extLst>
          </p:cNvPr>
          <p:cNvSpPr/>
          <p:nvPr/>
        </p:nvSpPr>
        <p:spPr>
          <a:xfrm>
            <a:off x="3886200" y="7924800"/>
            <a:ext cx="1143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CC26A3B-1128-4D01-8CB8-B6FECBEF2011}"/>
              </a:ext>
            </a:extLst>
          </p:cNvPr>
          <p:cNvSpPr/>
          <p:nvPr/>
        </p:nvSpPr>
        <p:spPr>
          <a:xfrm>
            <a:off x="15812422" y="7823200"/>
            <a:ext cx="1143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6864E87-21E3-4974-BEF1-116B5D8C1FC3}"/>
              </a:ext>
            </a:extLst>
          </p:cNvPr>
          <p:cNvSpPr/>
          <p:nvPr/>
        </p:nvSpPr>
        <p:spPr>
          <a:xfrm>
            <a:off x="16955422" y="8610600"/>
            <a:ext cx="2641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B47BAB8-0DF4-46EB-B91A-769D049189BE}"/>
              </a:ext>
            </a:extLst>
          </p:cNvPr>
          <p:cNvSpPr/>
          <p:nvPr/>
        </p:nvSpPr>
        <p:spPr>
          <a:xfrm>
            <a:off x="18365122" y="10010616"/>
            <a:ext cx="3809078" cy="15447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Sample size less than 40 can provide unreliable estimates</a:t>
            </a:r>
          </a:p>
        </p:txBody>
      </p:sp>
      <p:cxnSp>
        <p:nvCxnSpPr>
          <p:cNvPr id="12" name="Connector: Elbow 11">
            <a:extLst>
              <a:ext uri="{FF2B5EF4-FFF2-40B4-BE49-F238E27FC236}">
                <a16:creationId xmlns:a16="http://schemas.microsoft.com/office/drawing/2014/main" id="{6289AFE1-63A5-4995-93B3-9CE79ABCCFCC}"/>
              </a:ext>
            </a:extLst>
          </p:cNvPr>
          <p:cNvCxnSpPr>
            <a:cxnSpLocks/>
          </p:cNvCxnSpPr>
          <p:nvPr/>
        </p:nvCxnSpPr>
        <p:spPr>
          <a:xfrm rot="16200000" flipH="1">
            <a:off x="16656080" y="9556720"/>
            <a:ext cx="1892240" cy="762000"/>
          </a:xfrm>
          <a:prstGeom prst="bentConnector3">
            <a:avLst>
              <a:gd name="adj1" fmla="val 9832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9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 Data disaggregation by wealth, location and region </a:t>
            </a:r>
            <a:endParaRPr lang="en-US" sz="3500" dirty="0">
              <a:solidFill>
                <a:srgbClr val="009DDC"/>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CA616B-2EFF-401B-A48D-974592E4B94C}"/>
              </a:ext>
            </a:extLst>
          </p:cNvPr>
          <p:cNvSpPr/>
          <p:nvPr/>
        </p:nvSpPr>
        <p:spPr>
          <a:xfrm>
            <a:off x="1295400" y="3015091"/>
            <a:ext cx="20193000" cy="1569660"/>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ea typeface="Calibri" panose="020F0502020204030204" pitchFamily="34" charset="0"/>
                <a:cs typeface="Arial" panose="020B0604020202020204" pitchFamily="34" charset="0"/>
              </a:rPr>
              <a:t>by v190, sort: tab underweight v139 [iw=v005/1000000] if v025==1, cell column row</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ea typeface="Calibri" panose="020F0502020204030204" pitchFamily="34" charset="0"/>
                <a:cs typeface="Arial" panose="020B0604020202020204" pitchFamily="34" charset="0"/>
              </a:rPr>
              <a:t>by v190, sort: tab  underweight v139 [iw=v005/1000000] if v025==1, cell column row</a:t>
            </a:r>
          </a:p>
        </p:txBody>
      </p:sp>
      <p:grpSp>
        <p:nvGrpSpPr>
          <p:cNvPr id="8" name="Group 7">
            <a:extLst>
              <a:ext uri="{FF2B5EF4-FFF2-40B4-BE49-F238E27FC236}">
                <a16:creationId xmlns:a16="http://schemas.microsoft.com/office/drawing/2014/main" id="{A2AD2FD7-558E-4C5F-9425-761DA0BBC73F}"/>
              </a:ext>
            </a:extLst>
          </p:cNvPr>
          <p:cNvGrpSpPr/>
          <p:nvPr/>
        </p:nvGrpSpPr>
        <p:grpSpPr>
          <a:xfrm>
            <a:off x="11987574" y="5417846"/>
            <a:ext cx="11738440" cy="6316954"/>
            <a:chOff x="11987574" y="5165085"/>
            <a:chExt cx="11738440" cy="5410200"/>
          </a:xfrm>
        </p:grpSpPr>
        <p:grpSp>
          <p:nvGrpSpPr>
            <p:cNvPr id="4" name="Group 3">
              <a:extLst>
                <a:ext uri="{FF2B5EF4-FFF2-40B4-BE49-F238E27FC236}">
                  <a16:creationId xmlns:a16="http://schemas.microsoft.com/office/drawing/2014/main" id="{B9A0CD0A-BB6E-4D7C-A5B9-53D88CAC2D5F}"/>
                </a:ext>
              </a:extLst>
            </p:cNvPr>
            <p:cNvGrpSpPr/>
            <p:nvPr/>
          </p:nvGrpSpPr>
          <p:grpSpPr>
            <a:xfrm>
              <a:off x="11987574" y="5165085"/>
              <a:ext cx="11738440" cy="5410200"/>
              <a:chOff x="11987574" y="5165085"/>
              <a:chExt cx="11738440" cy="5410200"/>
            </a:xfrm>
          </p:grpSpPr>
          <p:pic>
            <p:nvPicPr>
              <p:cNvPr id="18" name="Picture 17">
                <a:extLst>
                  <a:ext uri="{FF2B5EF4-FFF2-40B4-BE49-F238E27FC236}">
                    <a16:creationId xmlns:a16="http://schemas.microsoft.com/office/drawing/2014/main" id="{835477EB-3A4D-4ED3-85D2-5A9D7EE46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7574" y="6268695"/>
                <a:ext cx="11738440" cy="4306590"/>
              </a:xfrm>
              <a:prstGeom prst="rect">
                <a:avLst/>
              </a:prstGeom>
            </p:spPr>
          </p:pic>
          <p:sp>
            <p:nvSpPr>
              <p:cNvPr id="19" name="Text Box 194">
                <a:extLst>
                  <a:ext uri="{FF2B5EF4-FFF2-40B4-BE49-F238E27FC236}">
                    <a16:creationId xmlns:a16="http://schemas.microsoft.com/office/drawing/2014/main" id="{8045E878-928B-4C5A-9B8B-3B42025D5829}"/>
                  </a:ext>
                </a:extLst>
              </p:cNvPr>
              <p:cNvSpPr txBox="1"/>
              <p:nvPr/>
            </p:nvSpPr>
            <p:spPr>
              <a:xfrm>
                <a:off x="12624045" y="5165085"/>
                <a:ext cx="10885164" cy="27051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RURAL POOREST women and girls who are undernourished in Nepal (DHS 2016)</a:t>
                </a:r>
                <a:endParaRPr lang="en-US" sz="18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Rounded Corners 19">
              <a:extLst>
                <a:ext uri="{FF2B5EF4-FFF2-40B4-BE49-F238E27FC236}">
                  <a16:creationId xmlns:a16="http://schemas.microsoft.com/office/drawing/2014/main" id="{7197AA10-FE9C-42A0-A1DC-8B2EB9F5EB6B}"/>
                </a:ext>
              </a:extLst>
            </p:cNvPr>
            <p:cNvSpPr/>
            <p:nvPr/>
          </p:nvSpPr>
          <p:spPr>
            <a:xfrm>
              <a:off x="21501021" y="8739323"/>
              <a:ext cx="843319" cy="38816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 name="Group 5">
            <a:extLst>
              <a:ext uri="{FF2B5EF4-FFF2-40B4-BE49-F238E27FC236}">
                <a16:creationId xmlns:a16="http://schemas.microsoft.com/office/drawing/2014/main" id="{E9313D96-8AB1-44E2-BDCC-5074B4DE324A}"/>
              </a:ext>
            </a:extLst>
          </p:cNvPr>
          <p:cNvGrpSpPr/>
          <p:nvPr/>
        </p:nvGrpSpPr>
        <p:grpSpPr>
          <a:xfrm>
            <a:off x="340526" y="5417846"/>
            <a:ext cx="11647048" cy="6316954"/>
            <a:chOff x="340526" y="5029200"/>
            <a:chExt cx="11647048" cy="5410200"/>
          </a:xfrm>
        </p:grpSpPr>
        <p:grpSp>
          <p:nvGrpSpPr>
            <p:cNvPr id="9" name="Group 8">
              <a:extLst>
                <a:ext uri="{FF2B5EF4-FFF2-40B4-BE49-F238E27FC236}">
                  <a16:creationId xmlns:a16="http://schemas.microsoft.com/office/drawing/2014/main" id="{AE13B449-FCD0-4997-9F88-BF7366F15CCF}"/>
                </a:ext>
              </a:extLst>
            </p:cNvPr>
            <p:cNvGrpSpPr/>
            <p:nvPr/>
          </p:nvGrpSpPr>
          <p:grpSpPr>
            <a:xfrm>
              <a:off x="340526" y="5029200"/>
              <a:ext cx="11647048" cy="5410200"/>
              <a:chOff x="-1198217" y="-1122913"/>
              <a:chExt cx="11647213" cy="5410386"/>
            </a:xfrm>
          </p:grpSpPr>
          <p:pic>
            <p:nvPicPr>
              <p:cNvPr id="10" name="Picture 9">
                <a:extLst>
                  <a:ext uri="{FF2B5EF4-FFF2-40B4-BE49-F238E27FC236}">
                    <a16:creationId xmlns:a16="http://schemas.microsoft.com/office/drawing/2014/main" id="{98AF7C58-1643-4C77-A506-32874A29F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217" y="88051"/>
                <a:ext cx="11647213" cy="4199422"/>
              </a:xfrm>
              <a:prstGeom prst="rect">
                <a:avLst/>
              </a:prstGeom>
            </p:spPr>
          </p:pic>
          <p:sp>
            <p:nvSpPr>
              <p:cNvPr id="11" name="Text Box 179">
                <a:extLst>
                  <a:ext uri="{FF2B5EF4-FFF2-40B4-BE49-F238E27FC236}">
                    <a16:creationId xmlns:a16="http://schemas.microsoft.com/office/drawing/2014/main" id="{0728418F-5A6F-4564-9836-4D62B0E1E202}"/>
                  </a:ext>
                </a:extLst>
              </p:cNvPr>
              <p:cNvSpPr txBox="1"/>
              <p:nvPr/>
            </p:nvSpPr>
            <p:spPr>
              <a:xfrm>
                <a:off x="-609609" y="-1122913"/>
                <a:ext cx="9637531" cy="2717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URBAN RICHEST women and girls who are undernourished in Nepal (DHS 2016)</a:t>
                </a:r>
                <a:endParaRPr lang="en-US" sz="18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2" name="Rectangle: Rounded Corners 21">
              <a:extLst>
                <a:ext uri="{FF2B5EF4-FFF2-40B4-BE49-F238E27FC236}">
                  <a16:creationId xmlns:a16="http://schemas.microsoft.com/office/drawing/2014/main" id="{02BBFF08-8916-4992-93CD-3353B1235442}"/>
                </a:ext>
              </a:extLst>
            </p:cNvPr>
            <p:cNvSpPr/>
            <p:nvPr/>
          </p:nvSpPr>
          <p:spPr>
            <a:xfrm>
              <a:off x="2148777" y="8579526"/>
              <a:ext cx="843319" cy="38816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Rectangle: Rounded Corners 2">
            <a:extLst>
              <a:ext uri="{FF2B5EF4-FFF2-40B4-BE49-F238E27FC236}">
                <a16:creationId xmlns:a16="http://schemas.microsoft.com/office/drawing/2014/main" id="{A1203661-5F77-4AE3-AE36-47F445253744}"/>
              </a:ext>
            </a:extLst>
          </p:cNvPr>
          <p:cNvSpPr/>
          <p:nvPr/>
        </p:nvSpPr>
        <p:spPr>
          <a:xfrm>
            <a:off x="18258353" y="2756844"/>
            <a:ext cx="5231806" cy="181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v025==1 (Urban)</a:t>
            </a:r>
          </a:p>
          <a:p>
            <a:pPr algn="ctr"/>
            <a:r>
              <a:rPr lang="en-US" sz="3600" dirty="0"/>
              <a:t>v025==2 (Rural)</a:t>
            </a:r>
          </a:p>
        </p:txBody>
      </p:sp>
    </p:spTree>
    <p:extLst>
      <p:ext uri="{BB962C8B-B14F-4D97-AF65-F5344CB8AC3E}">
        <p14:creationId xmlns:p14="http://schemas.microsoft.com/office/powerpoint/2010/main" val="13974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11" name="TextBox 10">
            <a:extLst>
              <a:ext uri="{FF2B5EF4-FFF2-40B4-BE49-F238E27FC236}">
                <a16:creationId xmlns:a16="http://schemas.microsoft.com/office/drawing/2014/main" id="{981039DC-A4FA-4AFF-83B6-030B1A3507E5}"/>
              </a:ext>
            </a:extLst>
          </p:cNvPr>
          <p:cNvSpPr txBox="1"/>
          <p:nvPr/>
        </p:nvSpPr>
        <p:spPr>
          <a:xfrm>
            <a:off x="1586578" y="2078981"/>
            <a:ext cx="21425822" cy="1169551"/>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Proportion of women ages 18-49 who are underweight, by wealth, location, and region and the compound of the three, in Nepal (DHS 2016)</a:t>
            </a:r>
            <a:endParaRPr lang="en-US" sz="3500" dirty="0">
              <a:solidFill>
                <a:schemeClr val="accent3"/>
              </a:solidFill>
              <a:highlight>
                <a:srgbClr val="FFFF00"/>
              </a:highlight>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BEECAD4E-530E-4EBE-A660-19E5ED64D7F2}"/>
              </a:ext>
            </a:extLst>
          </p:cNvPr>
          <p:cNvGraphicFramePr>
            <a:graphicFrameLocks/>
          </p:cNvGraphicFramePr>
          <p:nvPr>
            <p:extLst>
              <p:ext uri="{D42A27DB-BD31-4B8C-83A1-F6EECF244321}">
                <p14:modId xmlns:p14="http://schemas.microsoft.com/office/powerpoint/2010/main" val="1422769859"/>
              </p:ext>
            </p:extLst>
          </p:nvPr>
        </p:nvGraphicFramePr>
        <p:xfrm>
          <a:off x="2667000" y="3588279"/>
          <a:ext cx="19507200" cy="8153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62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445026" y="1132357"/>
            <a:ext cx="21883022" cy="1705210"/>
          </a:xfrm>
        </p:spPr>
        <p:txBody>
          <a:bodyPr/>
          <a:lstStyle/>
          <a:p>
            <a:r>
              <a:rPr lang="en-US" sz="3600" dirty="0"/>
              <a:t>3. Conduct analysis: Part 3 Identifying the total population who lags behind consistently across multiple indicators </a:t>
            </a:r>
          </a:p>
          <a:p>
            <a:r>
              <a:rPr lang="en-US" sz="3600" dirty="0"/>
              <a: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464076" y="3045605"/>
            <a:ext cx="6098774" cy="2739211"/>
          </a:xfrm>
          <a:prstGeom prst="rect">
            <a:avLst/>
          </a:prstGeom>
          <a:noFill/>
        </p:spPr>
        <p:txBody>
          <a:bodyPr wrap="square" rtlCol="0">
            <a:spAutoFit/>
          </a:bodyPr>
          <a:lstStyle/>
          <a:p>
            <a:r>
              <a:rPr lang="en-US" sz="3500" dirty="0">
                <a:solidFill>
                  <a:srgbClr val="009DDC"/>
                </a:solidFill>
                <a:latin typeface="Arial" panose="020B0604020202020204" pitchFamily="34" charset="0"/>
                <a:cs typeface="Arial" panose="020B0604020202020204" pitchFamily="34" charset="0"/>
              </a:rPr>
              <a:t>The same analysis should be repeated for different SDG or related indicators</a:t>
            </a:r>
            <a:r>
              <a:rPr lang="en-US" sz="3200" dirty="0">
                <a:solidFill>
                  <a:srgbClr val="009DDC"/>
                </a:solidFill>
                <a:latin typeface="Arial" panose="020B0604020202020204" pitchFamily="34" charset="0"/>
                <a:cs typeface="Arial" panose="020B0604020202020204" pitchFamily="34" charset="0"/>
              </a:rPr>
              <a:t> </a:t>
            </a:r>
          </a:p>
          <a:p>
            <a:r>
              <a:rPr lang="en-US" sz="3200" dirty="0">
                <a:solidFill>
                  <a:srgbClr val="009DDC"/>
                </a:solidFill>
                <a:latin typeface="Arial" panose="020B0604020202020204" pitchFamily="34" charset="0"/>
                <a:cs typeface="Arial" panose="020B0604020202020204" pitchFamily="34" charset="0"/>
              </a:rPr>
              <a:t> </a:t>
            </a:r>
          </a:p>
          <a:p>
            <a:r>
              <a:rPr lang="en-US" sz="3500" dirty="0">
                <a:solidFill>
                  <a:srgbClr val="009DDC"/>
                </a:solidFill>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12ABE518-148A-463C-8816-B3509C0EEC8F}"/>
              </a:ext>
            </a:extLst>
          </p:cNvPr>
          <p:cNvGraphicFramePr/>
          <p:nvPr>
            <p:extLst>
              <p:ext uri="{D42A27DB-BD31-4B8C-83A1-F6EECF244321}">
                <p14:modId xmlns:p14="http://schemas.microsoft.com/office/powerpoint/2010/main" val="3414741528"/>
              </p:ext>
            </p:extLst>
          </p:nvPr>
        </p:nvGraphicFramePr>
        <p:xfrm>
          <a:off x="8305800" y="2206626"/>
          <a:ext cx="15012723" cy="930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68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D6B8F-E0F4-4FB8-90C5-083D2CBF0B8E}"/>
              </a:ext>
            </a:extLst>
          </p:cNvPr>
          <p:cNvSpPr>
            <a:spLocks noGrp="1"/>
          </p:cNvSpPr>
          <p:nvPr>
            <p:ph type="body" sz="quarter" idx="10"/>
          </p:nvPr>
        </p:nvSpPr>
        <p:spPr/>
        <p:txBody>
          <a:bodyPr/>
          <a:lstStyle/>
          <a:p>
            <a:r>
              <a:rPr lang="en-US" dirty="0"/>
              <a:t>LNOB analysis: Example of overlap for women in Mongolia </a:t>
            </a:r>
          </a:p>
        </p:txBody>
      </p:sp>
      <p:sp>
        <p:nvSpPr>
          <p:cNvPr id="5" name="TextBox 4">
            <a:extLst>
              <a:ext uri="{FF2B5EF4-FFF2-40B4-BE49-F238E27FC236}">
                <a16:creationId xmlns:a16="http://schemas.microsoft.com/office/drawing/2014/main" id="{91D9C713-259F-41B3-8349-9D3BEDEE73D5}"/>
              </a:ext>
            </a:extLst>
          </p:cNvPr>
          <p:cNvSpPr txBox="1"/>
          <p:nvPr/>
        </p:nvSpPr>
        <p:spPr>
          <a:xfrm>
            <a:off x="1586578" y="3485743"/>
            <a:ext cx="3200400" cy="954107"/>
          </a:xfrm>
          <a:prstGeom prst="rect">
            <a:avLst/>
          </a:prstGeom>
          <a:noFill/>
        </p:spPr>
        <p:txBody>
          <a:bodyPr wrap="square" rtlCol="0">
            <a:spAutoFit/>
          </a:bodyPr>
          <a:lstStyle/>
          <a:p>
            <a:r>
              <a:rPr lang="en-US" sz="2800" dirty="0"/>
              <a:t>1</a:t>
            </a:r>
            <a:r>
              <a:rPr lang="en-US" sz="2800" baseline="30000" dirty="0"/>
              <a:t>st</a:t>
            </a:r>
            <a:r>
              <a:rPr lang="en-US" sz="2800" dirty="0"/>
              <a:t> Level Analysis </a:t>
            </a:r>
          </a:p>
          <a:p>
            <a:r>
              <a:rPr lang="en-US" sz="2800" i="1" dirty="0"/>
              <a:t>(only one variable)</a:t>
            </a:r>
          </a:p>
        </p:txBody>
      </p:sp>
      <p:sp>
        <p:nvSpPr>
          <p:cNvPr id="6" name="TextBox 5">
            <a:extLst>
              <a:ext uri="{FF2B5EF4-FFF2-40B4-BE49-F238E27FC236}">
                <a16:creationId xmlns:a16="http://schemas.microsoft.com/office/drawing/2014/main" id="{DCE77BBF-1985-49FB-AC56-59D02BC782C4}"/>
              </a:ext>
            </a:extLst>
          </p:cNvPr>
          <p:cNvSpPr txBox="1"/>
          <p:nvPr/>
        </p:nvSpPr>
        <p:spPr>
          <a:xfrm>
            <a:off x="1586578" y="5659339"/>
            <a:ext cx="3200400" cy="954107"/>
          </a:xfrm>
          <a:prstGeom prst="rect">
            <a:avLst/>
          </a:prstGeom>
          <a:noFill/>
        </p:spPr>
        <p:txBody>
          <a:bodyPr wrap="square" rtlCol="0">
            <a:spAutoFit/>
          </a:bodyPr>
          <a:lstStyle/>
          <a:p>
            <a:r>
              <a:rPr lang="en-US" sz="2800" dirty="0"/>
              <a:t>2</a:t>
            </a:r>
            <a:r>
              <a:rPr lang="en-US" sz="2800" baseline="30000" dirty="0"/>
              <a:t>nd</a:t>
            </a:r>
            <a:r>
              <a:rPr lang="en-US" sz="2800" dirty="0"/>
              <a:t> Level Analysis </a:t>
            </a:r>
          </a:p>
          <a:p>
            <a:r>
              <a:rPr lang="en-US" sz="2800" i="1" dirty="0"/>
              <a:t>(two variables)</a:t>
            </a:r>
          </a:p>
        </p:txBody>
      </p:sp>
      <p:sp>
        <p:nvSpPr>
          <p:cNvPr id="7" name="TextBox 6">
            <a:extLst>
              <a:ext uri="{FF2B5EF4-FFF2-40B4-BE49-F238E27FC236}">
                <a16:creationId xmlns:a16="http://schemas.microsoft.com/office/drawing/2014/main" id="{01D4644E-096D-4764-9570-637BB07E557F}"/>
              </a:ext>
            </a:extLst>
          </p:cNvPr>
          <p:cNvSpPr txBox="1"/>
          <p:nvPr/>
        </p:nvSpPr>
        <p:spPr>
          <a:xfrm>
            <a:off x="1586578" y="7832936"/>
            <a:ext cx="3200400" cy="954107"/>
          </a:xfrm>
          <a:prstGeom prst="rect">
            <a:avLst/>
          </a:prstGeom>
          <a:noFill/>
        </p:spPr>
        <p:txBody>
          <a:bodyPr wrap="square" rtlCol="0">
            <a:spAutoFit/>
          </a:bodyPr>
          <a:lstStyle/>
          <a:p>
            <a:r>
              <a:rPr lang="en-US" sz="2800" dirty="0"/>
              <a:t>3</a:t>
            </a:r>
            <a:r>
              <a:rPr lang="en-US" sz="2800" baseline="30000" dirty="0"/>
              <a:t>rd</a:t>
            </a:r>
            <a:r>
              <a:rPr lang="en-US" sz="2800" dirty="0"/>
              <a:t> Level Analysis</a:t>
            </a:r>
          </a:p>
          <a:p>
            <a:r>
              <a:rPr lang="en-US" sz="2800" i="1" dirty="0"/>
              <a:t>(three variables) </a:t>
            </a:r>
          </a:p>
        </p:txBody>
      </p:sp>
      <p:sp>
        <p:nvSpPr>
          <p:cNvPr id="8" name="TextBox 7">
            <a:extLst>
              <a:ext uri="{FF2B5EF4-FFF2-40B4-BE49-F238E27FC236}">
                <a16:creationId xmlns:a16="http://schemas.microsoft.com/office/drawing/2014/main" id="{9DD46C49-282D-4034-A3CB-3F428E13D9DA}"/>
              </a:ext>
            </a:extLst>
          </p:cNvPr>
          <p:cNvSpPr txBox="1"/>
          <p:nvPr/>
        </p:nvSpPr>
        <p:spPr>
          <a:xfrm>
            <a:off x="1586578" y="10035762"/>
            <a:ext cx="3200400" cy="954107"/>
          </a:xfrm>
          <a:prstGeom prst="rect">
            <a:avLst/>
          </a:prstGeom>
          <a:noFill/>
        </p:spPr>
        <p:txBody>
          <a:bodyPr wrap="square" rtlCol="0">
            <a:spAutoFit/>
          </a:bodyPr>
          <a:lstStyle/>
          <a:p>
            <a:r>
              <a:rPr lang="en-US" sz="2800" dirty="0"/>
              <a:t>4</a:t>
            </a:r>
            <a:r>
              <a:rPr lang="en-US" sz="2800" baseline="30000" dirty="0"/>
              <a:t>th</a:t>
            </a:r>
            <a:r>
              <a:rPr lang="en-US" sz="2800" dirty="0"/>
              <a:t> Level Analysis</a:t>
            </a:r>
          </a:p>
          <a:p>
            <a:r>
              <a:rPr lang="en-US" sz="2800" i="1" dirty="0"/>
              <a:t>(four variables) </a:t>
            </a:r>
          </a:p>
        </p:txBody>
      </p:sp>
      <p:sp>
        <p:nvSpPr>
          <p:cNvPr id="44" name="TextBox 43">
            <a:extLst>
              <a:ext uri="{FF2B5EF4-FFF2-40B4-BE49-F238E27FC236}">
                <a16:creationId xmlns:a16="http://schemas.microsoft.com/office/drawing/2014/main" id="{6A6F050E-E398-4D76-BE14-1F05CF4A2D58}"/>
              </a:ext>
            </a:extLst>
          </p:cNvPr>
          <p:cNvSpPr txBox="1"/>
          <p:nvPr/>
        </p:nvSpPr>
        <p:spPr>
          <a:xfrm>
            <a:off x="9316868" y="3771740"/>
            <a:ext cx="6858000" cy="523220"/>
          </a:xfrm>
          <a:prstGeom prst="rect">
            <a:avLst/>
          </a:prstGeom>
          <a:noFill/>
        </p:spPr>
        <p:txBody>
          <a:bodyPr wrap="square" rtlCol="0">
            <a:spAutoFit/>
          </a:bodyPr>
          <a:lstStyle/>
          <a:p>
            <a:r>
              <a:rPr lang="en-US" sz="2800" dirty="0"/>
              <a:t>Poorest ; Richest </a:t>
            </a:r>
          </a:p>
        </p:txBody>
      </p:sp>
      <p:sp>
        <p:nvSpPr>
          <p:cNvPr id="45" name="TextBox 44">
            <a:extLst>
              <a:ext uri="{FF2B5EF4-FFF2-40B4-BE49-F238E27FC236}">
                <a16:creationId xmlns:a16="http://schemas.microsoft.com/office/drawing/2014/main" id="{9216440E-FE85-4498-9F36-B3164B7A34E0}"/>
              </a:ext>
            </a:extLst>
          </p:cNvPr>
          <p:cNvSpPr txBox="1"/>
          <p:nvPr/>
        </p:nvSpPr>
        <p:spPr>
          <a:xfrm>
            <a:off x="11834789" y="5859141"/>
            <a:ext cx="6858000" cy="523220"/>
          </a:xfrm>
          <a:prstGeom prst="rect">
            <a:avLst/>
          </a:prstGeom>
          <a:noFill/>
        </p:spPr>
        <p:txBody>
          <a:bodyPr wrap="square" rtlCol="0">
            <a:spAutoFit/>
          </a:bodyPr>
          <a:lstStyle/>
          <a:p>
            <a:r>
              <a:rPr lang="en-US" sz="2800" dirty="0"/>
              <a:t>Poorest Rural ; Richest Urban </a:t>
            </a:r>
          </a:p>
        </p:txBody>
      </p:sp>
      <p:sp>
        <p:nvSpPr>
          <p:cNvPr id="46" name="TextBox 45">
            <a:extLst>
              <a:ext uri="{FF2B5EF4-FFF2-40B4-BE49-F238E27FC236}">
                <a16:creationId xmlns:a16="http://schemas.microsoft.com/office/drawing/2014/main" id="{92DC7BA2-08C3-4140-B692-F830C92D72D6}"/>
              </a:ext>
            </a:extLst>
          </p:cNvPr>
          <p:cNvSpPr txBox="1"/>
          <p:nvPr/>
        </p:nvSpPr>
        <p:spPr>
          <a:xfrm>
            <a:off x="16409101" y="10374849"/>
            <a:ext cx="6858000" cy="954107"/>
          </a:xfrm>
          <a:prstGeom prst="rect">
            <a:avLst/>
          </a:prstGeom>
          <a:noFill/>
        </p:spPr>
        <p:txBody>
          <a:bodyPr wrap="square" rtlCol="0">
            <a:spAutoFit/>
          </a:bodyPr>
          <a:lstStyle/>
          <a:p>
            <a:r>
              <a:rPr lang="en-US" sz="2800" dirty="0"/>
              <a:t>Poorest Rural Kazakh Muslim; Richest Urban Khalkh Buddhist</a:t>
            </a:r>
          </a:p>
        </p:txBody>
      </p:sp>
      <p:sp>
        <p:nvSpPr>
          <p:cNvPr id="47" name="TextBox 46">
            <a:extLst>
              <a:ext uri="{FF2B5EF4-FFF2-40B4-BE49-F238E27FC236}">
                <a16:creationId xmlns:a16="http://schemas.microsoft.com/office/drawing/2014/main" id="{AF7F181D-59BF-44A0-B81E-CFAEFC4E32D4}"/>
              </a:ext>
            </a:extLst>
          </p:cNvPr>
          <p:cNvSpPr txBox="1"/>
          <p:nvPr/>
        </p:nvSpPr>
        <p:spPr>
          <a:xfrm>
            <a:off x="14319978" y="8054142"/>
            <a:ext cx="7701821" cy="523220"/>
          </a:xfrm>
          <a:prstGeom prst="rect">
            <a:avLst/>
          </a:prstGeom>
          <a:noFill/>
        </p:spPr>
        <p:txBody>
          <a:bodyPr wrap="square" rtlCol="0">
            <a:spAutoFit/>
          </a:bodyPr>
          <a:lstStyle/>
          <a:p>
            <a:r>
              <a:rPr lang="en-US" sz="2800" dirty="0"/>
              <a:t>Poorest Rural Khangai; Richest Urban Ulaanbaatar </a:t>
            </a:r>
          </a:p>
        </p:txBody>
      </p:sp>
      <p:sp>
        <p:nvSpPr>
          <p:cNvPr id="43" name="Oval 42">
            <a:extLst>
              <a:ext uri="{FF2B5EF4-FFF2-40B4-BE49-F238E27FC236}">
                <a16:creationId xmlns:a16="http://schemas.microsoft.com/office/drawing/2014/main" id="{89F5B33C-BCBF-429F-B05E-C7EC8986B665}"/>
              </a:ext>
            </a:extLst>
          </p:cNvPr>
          <p:cNvSpPr/>
          <p:nvPr/>
        </p:nvSpPr>
        <p:spPr>
          <a:xfrm>
            <a:off x="6859951" y="3116803"/>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48" name="Oval 47">
            <a:extLst>
              <a:ext uri="{FF2B5EF4-FFF2-40B4-BE49-F238E27FC236}">
                <a16:creationId xmlns:a16="http://schemas.microsoft.com/office/drawing/2014/main" id="{CE599A0C-EEE9-4D06-883E-2067AB781F00}"/>
              </a:ext>
            </a:extLst>
          </p:cNvPr>
          <p:cNvSpPr/>
          <p:nvPr/>
        </p:nvSpPr>
        <p:spPr>
          <a:xfrm>
            <a:off x="6730696" y="5269244"/>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49" name="Oval 48">
            <a:extLst>
              <a:ext uri="{FF2B5EF4-FFF2-40B4-BE49-F238E27FC236}">
                <a16:creationId xmlns:a16="http://schemas.microsoft.com/office/drawing/2014/main" id="{EBE6AB04-DFF7-46E5-B7F4-A201AD20C713}"/>
              </a:ext>
            </a:extLst>
          </p:cNvPr>
          <p:cNvSpPr/>
          <p:nvPr/>
        </p:nvSpPr>
        <p:spPr>
          <a:xfrm>
            <a:off x="9282742" y="5269244"/>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0" name="Oval 49">
            <a:extLst>
              <a:ext uri="{FF2B5EF4-FFF2-40B4-BE49-F238E27FC236}">
                <a16:creationId xmlns:a16="http://schemas.microsoft.com/office/drawing/2014/main" id="{C061DAF0-BC51-44F3-AA85-72CB964F39A2}"/>
              </a:ext>
            </a:extLst>
          </p:cNvPr>
          <p:cNvSpPr/>
          <p:nvPr/>
        </p:nvSpPr>
        <p:spPr>
          <a:xfrm>
            <a:off x="6716700" y="7431637"/>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51" name="Oval 50">
            <a:extLst>
              <a:ext uri="{FF2B5EF4-FFF2-40B4-BE49-F238E27FC236}">
                <a16:creationId xmlns:a16="http://schemas.microsoft.com/office/drawing/2014/main" id="{A6CFBCAB-E839-42EF-8B5D-04C911458CE8}"/>
              </a:ext>
            </a:extLst>
          </p:cNvPr>
          <p:cNvSpPr/>
          <p:nvPr/>
        </p:nvSpPr>
        <p:spPr>
          <a:xfrm>
            <a:off x="9268746" y="7431637"/>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2" name="Oval 51">
            <a:extLst>
              <a:ext uri="{FF2B5EF4-FFF2-40B4-BE49-F238E27FC236}">
                <a16:creationId xmlns:a16="http://schemas.microsoft.com/office/drawing/2014/main" id="{3492B524-E611-4DBF-9103-18889A5ADFFD}"/>
              </a:ext>
            </a:extLst>
          </p:cNvPr>
          <p:cNvSpPr/>
          <p:nvPr/>
        </p:nvSpPr>
        <p:spPr>
          <a:xfrm>
            <a:off x="11767932" y="7333640"/>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Region</a:t>
            </a:r>
            <a:endParaRPr lang="en-US" sz="2400" dirty="0">
              <a:effectLst/>
              <a:ea typeface="Calibri" panose="020F0502020204030204" pitchFamily="34" charset="0"/>
              <a:cs typeface="Times New Roman" panose="02020603050405020304" pitchFamily="18" charset="0"/>
            </a:endParaRPr>
          </a:p>
        </p:txBody>
      </p:sp>
      <p:sp>
        <p:nvSpPr>
          <p:cNvPr id="53" name="Oval 52">
            <a:extLst>
              <a:ext uri="{FF2B5EF4-FFF2-40B4-BE49-F238E27FC236}">
                <a16:creationId xmlns:a16="http://schemas.microsoft.com/office/drawing/2014/main" id="{FCE6795B-4C3B-4961-BE54-06CB8F1FF062}"/>
              </a:ext>
            </a:extLst>
          </p:cNvPr>
          <p:cNvSpPr/>
          <p:nvPr/>
        </p:nvSpPr>
        <p:spPr>
          <a:xfrm>
            <a:off x="6702704" y="9853588"/>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54" name="Oval 53">
            <a:extLst>
              <a:ext uri="{FF2B5EF4-FFF2-40B4-BE49-F238E27FC236}">
                <a16:creationId xmlns:a16="http://schemas.microsoft.com/office/drawing/2014/main" id="{708E3F14-42A3-42AE-936B-91E8B8D5E042}"/>
              </a:ext>
            </a:extLst>
          </p:cNvPr>
          <p:cNvSpPr/>
          <p:nvPr/>
        </p:nvSpPr>
        <p:spPr>
          <a:xfrm>
            <a:off x="9254750" y="9853588"/>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5" name="Oval 54">
            <a:extLst>
              <a:ext uri="{FF2B5EF4-FFF2-40B4-BE49-F238E27FC236}">
                <a16:creationId xmlns:a16="http://schemas.microsoft.com/office/drawing/2014/main" id="{F517D6AF-F210-4964-9226-02DDDAB7C39C}"/>
              </a:ext>
            </a:extLst>
          </p:cNvPr>
          <p:cNvSpPr/>
          <p:nvPr/>
        </p:nvSpPr>
        <p:spPr>
          <a:xfrm>
            <a:off x="11753936" y="9755591"/>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CDB"/>
                </a:solidFill>
                <a:effectLst/>
                <a:ea typeface="Calibri" panose="020F0502020204030204" pitchFamily="34" charset="0"/>
                <a:cs typeface="Times New Roman" panose="02020603050405020304" pitchFamily="18" charset="0"/>
              </a:rPr>
              <a:t>Ethnicity</a:t>
            </a:r>
          </a:p>
        </p:txBody>
      </p:sp>
      <p:sp>
        <p:nvSpPr>
          <p:cNvPr id="56" name="Oval 55">
            <a:extLst>
              <a:ext uri="{FF2B5EF4-FFF2-40B4-BE49-F238E27FC236}">
                <a16:creationId xmlns:a16="http://schemas.microsoft.com/office/drawing/2014/main" id="{CB911E9B-FCF8-4D1E-BE6D-3D1ACCF0EF12}"/>
              </a:ext>
            </a:extLst>
          </p:cNvPr>
          <p:cNvSpPr/>
          <p:nvPr/>
        </p:nvSpPr>
        <p:spPr>
          <a:xfrm>
            <a:off x="14248449" y="9790036"/>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Religion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914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445026" y="1132357"/>
            <a:ext cx="21883022" cy="1705210"/>
          </a:xfrm>
        </p:spPr>
        <p:txBody>
          <a:bodyPr/>
          <a:lstStyle/>
          <a:p>
            <a:r>
              <a:rPr lang="en-US" sz="3600" dirty="0"/>
              <a:t>3. Conduct analysis: Part 3 Identifying the total population who lags behind consistently across multiple indicators </a:t>
            </a:r>
          </a:p>
          <a:p>
            <a:r>
              <a:rPr lang="en-US" sz="3600" dirty="0"/>
              <a:t> </a:t>
            </a:r>
          </a:p>
        </p:txBody>
      </p:sp>
      <p:sp>
        <p:nvSpPr>
          <p:cNvPr id="9" name="TextBox 8">
            <a:extLst>
              <a:ext uri="{FF2B5EF4-FFF2-40B4-BE49-F238E27FC236}">
                <a16:creationId xmlns:a16="http://schemas.microsoft.com/office/drawing/2014/main" id="{B84AF150-A91B-4EFF-93D5-C0473C008E98}"/>
              </a:ext>
            </a:extLst>
          </p:cNvPr>
          <p:cNvSpPr txBox="1"/>
          <p:nvPr/>
        </p:nvSpPr>
        <p:spPr>
          <a:xfrm>
            <a:off x="1445026" y="3048000"/>
            <a:ext cx="5336774" cy="2246769"/>
          </a:xfrm>
          <a:prstGeom prst="rect">
            <a:avLst/>
          </a:prstGeom>
          <a:noFill/>
        </p:spPr>
        <p:txBody>
          <a:bodyPr wrap="square" rtlCol="0">
            <a:spAutoFit/>
          </a:bodyPr>
          <a:lstStyle/>
          <a:p>
            <a:r>
              <a:rPr lang="en-US" sz="2800" dirty="0">
                <a:solidFill>
                  <a:schemeClr val="accent3"/>
                </a:solidFill>
                <a:latin typeface="Arial" panose="020B0604020202020204" pitchFamily="34" charset="0"/>
                <a:cs typeface="Arial" panose="020B0604020202020204" pitchFamily="34" charset="0"/>
              </a:rPr>
              <a:t>Inequality in SDG-related outcome areas across different groups in Nepal (DHS 2016)</a:t>
            </a:r>
          </a:p>
          <a:p>
            <a:endParaRPr lang="en-US" sz="2800" dirty="0">
              <a:solidFill>
                <a:schemeClr val="accent3"/>
              </a:solidFill>
              <a:latin typeface="Arial" panose="020B0604020202020204" pitchFamily="34" charset="0"/>
              <a:cs typeface="Arial" panose="020B0604020202020204" pitchFamily="34" charset="0"/>
            </a:endParaRPr>
          </a:p>
          <a:p>
            <a:endParaRPr lang="en-US" sz="2800" dirty="0">
              <a:solidFill>
                <a:schemeClr val="accent3"/>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BD4F12C7-654D-4C7D-BD23-32927226A639}"/>
              </a:ext>
            </a:extLst>
          </p:cNvPr>
          <p:cNvGraphicFramePr>
            <a:graphicFrameLocks/>
          </p:cNvGraphicFramePr>
          <p:nvPr>
            <p:extLst>
              <p:ext uri="{D42A27DB-BD31-4B8C-83A1-F6EECF244321}">
                <p14:modId xmlns:p14="http://schemas.microsoft.com/office/powerpoint/2010/main" val="2466022788"/>
              </p:ext>
            </p:extLst>
          </p:nvPr>
        </p:nvGraphicFramePr>
        <p:xfrm>
          <a:off x="3505200" y="2534122"/>
          <a:ext cx="19594248" cy="1005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7792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5949384"/>
            <a:ext cx="9243851" cy="1846916"/>
          </a:xfrm>
        </p:spPr>
        <p:txBody>
          <a:bodyPr/>
          <a:lstStyle/>
          <a:p>
            <a:r>
              <a:rPr lang="en-US" dirty="0"/>
              <a:t>Testing the significance of LNOB results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1475563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7A73E8-3E48-4759-869C-377680B2870B}"/>
              </a:ext>
            </a:extLst>
          </p:cNvPr>
          <p:cNvSpPr>
            <a:spLocks noGrp="1"/>
          </p:cNvSpPr>
          <p:nvPr>
            <p:ph type="body" sz="quarter" idx="10"/>
          </p:nvPr>
        </p:nvSpPr>
        <p:spPr/>
        <p:txBody>
          <a:bodyPr/>
          <a:lstStyle/>
          <a:p>
            <a:r>
              <a:rPr lang="en-US" dirty="0">
                <a:latin typeface="Arial" panose="020B0604020202020204" pitchFamily="34" charset="0"/>
              </a:rPr>
              <a:t>Testing the significance</a:t>
            </a:r>
          </a:p>
        </p:txBody>
      </p:sp>
      <p:sp>
        <p:nvSpPr>
          <p:cNvPr id="3" name="Text Placeholder 2">
            <a:extLst>
              <a:ext uri="{FF2B5EF4-FFF2-40B4-BE49-F238E27FC236}">
                <a16:creationId xmlns:a16="http://schemas.microsoft.com/office/drawing/2014/main" id="{422836A3-E2E8-4AFE-B460-9EEBA8326665}"/>
              </a:ext>
            </a:extLst>
          </p:cNvPr>
          <p:cNvSpPr>
            <a:spLocks noGrp="1"/>
          </p:cNvSpPr>
          <p:nvPr>
            <p:ph type="body" sz="quarter" idx="11"/>
          </p:nvPr>
        </p:nvSpPr>
        <p:spPr>
          <a:xfrm>
            <a:off x="1828800" y="5950378"/>
            <a:ext cx="21233951" cy="1723549"/>
          </a:xfrm>
        </p:spPr>
        <p:txBody>
          <a:bodyPr/>
          <a:lstStyle/>
          <a:p>
            <a:r>
              <a:rPr lang="en-US" dirty="0">
                <a:solidFill>
                  <a:srgbClr val="FF0000"/>
                </a:solidFill>
                <a:ea typeface="Cambria Math" panose="02040503050406030204" pitchFamily="18" charset="0"/>
              </a:rPr>
              <a:t>Test of proportions</a:t>
            </a:r>
            <a:r>
              <a:rPr lang="en-US" dirty="0">
                <a:solidFill>
                  <a:srgbClr val="6D6E70"/>
                </a:solidFill>
                <a:ea typeface="Cambria Math" panose="02040503050406030204" pitchFamily="18" charset="0"/>
              </a:rPr>
              <a:t>: Conduct the </a:t>
            </a:r>
            <a:r>
              <a:rPr lang="en-US" dirty="0">
                <a:solidFill>
                  <a:srgbClr val="6D6E70"/>
                </a:solidFill>
              </a:rPr>
              <a:t>two-sample test of proportions using variables</a:t>
            </a:r>
            <a:r>
              <a:rPr lang="en-US" dirty="0"/>
              <a:t> </a:t>
            </a:r>
            <a:r>
              <a:rPr lang="en-US" dirty="0">
                <a:solidFill>
                  <a:srgbClr val="FF0000"/>
                </a:solidFill>
              </a:rPr>
              <a:t>‘</a:t>
            </a:r>
            <a:r>
              <a:rPr lang="en-US" dirty="0">
                <a:solidFill>
                  <a:srgbClr val="FF0000"/>
                </a:solidFill>
                <a:ea typeface="Cambria Math" panose="02040503050406030204" pitchFamily="18" charset="0"/>
              </a:rPr>
              <a:t>prtest’</a:t>
            </a:r>
            <a:r>
              <a:rPr lang="en-US" dirty="0">
                <a:solidFill>
                  <a:srgbClr val="009CDB"/>
                </a:solidFill>
                <a:ea typeface="Cambria Math" panose="02040503050406030204" pitchFamily="18" charset="0"/>
              </a:rPr>
              <a:t> </a:t>
            </a:r>
            <a:r>
              <a:rPr lang="en-US" dirty="0">
                <a:solidFill>
                  <a:srgbClr val="6D6E70"/>
                </a:solidFill>
                <a:ea typeface="Cambria Math" panose="02040503050406030204" pitchFamily="18" charset="0"/>
              </a:rPr>
              <a:t>in STATA to test the statistical significance between proportion of richest and poorest women and girls who have primary or less years of education </a:t>
            </a:r>
          </a:p>
          <a:p>
            <a:endParaRPr lang="en-US" dirty="0">
              <a:solidFill>
                <a:srgbClr val="009CDB"/>
              </a:solidFill>
              <a:ea typeface="Cambria Math" panose="02040503050406030204" pitchFamily="18" charset="0"/>
            </a:endParaRPr>
          </a:p>
          <a:p>
            <a:endParaRPr lang="en-US" dirty="0">
              <a:solidFill>
                <a:srgbClr val="009CDB"/>
              </a:solidFill>
              <a:ea typeface="Cambria Math" panose="02040503050406030204" pitchFamily="18" charset="0"/>
            </a:endParaRPr>
          </a:p>
        </p:txBody>
      </p:sp>
      <p:sp>
        <p:nvSpPr>
          <p:cNvPr id="6" name="TextBox 5">
            <a:extLst>
              <a:ext uri="{FF2B5EF4-FFF2-40B4-BE49-F238E27FC236}">
                <a16:creationId xmlns:a16="http://schemas.microsoft.com/office/drawing/2014/main" id="{6B646B18-60CD-4B4F-8DB3-923E80BA6491}"/>
              </a:ext>
            </a:extLst>
          </p:cNvPr>
          <p:cNvSpPr txBox="1"/>
          <p:nvPr/>
        </p:nvSpPr>
        <p:spPr>
          <a:xfrm>
            <a:off x="1828800" y="2219507"/>
            <a:ext cx="13182600" cy="954107"/>
          </a:xfrm>
          <a:prstGeom prst="rect">
            <a:avLst/>
          </a:prstGeom>
          <a:solidFill>
            <a:schemeClr val="tx1">
              <a:lumMod val="20000"/>
              <a:lumOff val="80000"/>
            </a:schemeClr>
          </a:solidFill>
        </p:spPr>
        <p:txBody>
          <a:bodyPr wrap="square" rtlCol="0">
            <a:spAutoFit/>
          </a:bodyPr>
          <a:lstStyle/>
          <a:p>
            <a:r>
              <a:rPr lang="en-US" sz="2800" dirty="0">
                <a:latin typeface="Arial" panose="020B0604020202020204" pitchFamily="34" charset="0"/>
                <a:cs typeface="Arial" panose="020B0604020202020204" pitchFamily="34" charset="0"/>
              </a:rPr>
              <a:t>Proportion of richest women and girls who have primary or less years of education=31.16%</a:t>
            </a:r>
          </a:p>
        </p:txBody>
      </p:sp>
      <p:sp>
        <p:nvSpPr>
          <p:cNvPr id="7" name="TextBox 6">
            <a:extLst>
              <a:ext uri="{FF2B5EF4-FFF2-40B4-BE49-F238E27FC236}">
                <a16:creationId xmlns:a16="http://schemas.microsoft.com/office/drawing/2014/main" id="{5235A74D-B350-473E-BCBA-C9640B867002}"/>
              </a:ext>
            </a:extLst>
          </p:cNvPr>
          <p:cNvSpPr txBox="1"/>
          <p:nvPr/>
        </p:nvSpPr>
        <p:spPr>
          <a:xfrm>
            <a:off x="1828800" y="3505852"/>
            <a:ext cx="13182600" cy="954107"/>
          </a:xfrm>
          <a:prstGeom prst="rect">
            <a:avLst/>
          </a:prstGeom>
          <a:solidFill>
            <a:schemeClr val="accent6">
              <a:lumMod val="75000"/>
            </a:schemeClr>
          </a:solidFill>
        </p:spPr>
        <p:txBody>
          <a:bodyPr wrap="square" rtlCol="0">
            <a:spAutoFit/>
          </a:bodyPr>
          <a:lstStyle/>
          <a:p>
            <a:r>
              <a:rPr lang="en-US" sz="2800" dirty="0">
                <a:latin typeface="Arial" panose="020B0604020202020204" pitchFamily="34" charset="0"/>
                <a:cs typeface="Arial" panose="020B0604020202020204" pitchFamily="34" charset="0"/>
              </a:rPr>
              <a:t>Proportion of poorest women and girls who have primary or less years of education=86.80%</a:t>
            </a:r>
          </a:p>
        </p:txBody>
      </p:sp>
      <p:grpSp>
        <p:nvGrpSpPr>
          <p:cNvPr id="10" name="Group 9">
            <a:extLst>
              <a:ext uri="{FF2B5EF4-FFF2-40B4-BE49-F238E27FC236}">
                <a16:creationId xmlns:a16="http://schemas.microsoft.com/office/drawing/2014/main" id="{0A46B42A-8113-4A32-94AE-3EA8F4A1F0FA}"/>
              </a:ext>
            </a:extLst>
          </p:cNvPr>
          <p:cNvGrpSpPr/>
          <p:nvPr/>
        </p:nvGrpSpPr>
        <p:grpSpPr>
          <a:xfrm>
            <a:off x="16306800" y="2286506"/>
            <a:ext cx="3124200" cy="2911495"/>
            <a:chOff x="16535400" y="2057982"/>
            <a:chExt cx="4495800" cy="2911495"/>
          </a:xfrm>
        </p:grpSpPr>
        <p:sp>
          <p:nvSpPr>
            <p:cNvPr id="8" name="Oval 7">
              <a:extLst>
                <a:ext uri="{FF2B5EF4-FFF2-40B4-BE49-F238E27FC236}">
                  <a16:creationId xmlns:a16="http://schemas.microsoft.com/office/drawing/2014/main" id="{1544C40D-72CB-48E1-BD31-C6E8BAE6D486}"/>
                </a:ext>
              </a:extLst>
            </p:cNvPr>
            <p:cNvSpPr/>
            <p:nvPr/>
          </p:nvSpPr>
          <p:spPr>
            <a:xfrm>
              <a:off x="16535400" y="2057982"/>
              <a:ext cx="4495800" cy="2911495"/>
            </a:xfrm>
            <a:prstGeom prst="ellipse">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5B0315-4032-4A82-A8A8-3624BE7508AF}"/>
                </a:ext>
              </a:extLst>
            </p:cNvPr>
            <p:cNvSpPr txBox="1"/>
            <p:nvPr/>
          </p:nvSpPr>
          <p:spPr>
            <a:xfrm>
              <a:off x="17004631" y="2517590"/>
              <a:ext cx="3557338"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Is this difference statistically significant?</a:t>
              </a:r>
            </a:p>
          </p:txBody>
        </p:sp>
      </p:grpSp>
      <mc:AlternateContent xmlns:mc="http://schemas.openxmlformats.org/markup-compatibility/2006" xmlns:a14="http://schemas.microsoft.com/office/drawing/2010/main">
        <mc:Choice Requires="a14">
          <p:sp>
            <p:nvSpPr>
              <p:cNvPr id="11" name="Text Placeholder 2">
                <a:extLst>
                  <a:ext uri="{FF2B5EF4-FFF2-40B4-BE49-F238E27FC236}">
                    <a16:creationId xmlns:a16="http://schemas.microsoft.com/office/drawing/2014/main" id="{021E6354-6CB9-4281-BADC-77F382ECC28B}"/>
                  </a:ext>
                </a:extLst>
              </p:cNvPr>
              <p:cNvSpPr txBox="1">
                <a:spLocks/>
              </p:cNvSpPr>
              <p:nvPr/>
            </p:nvSpPr>
            <p:spPr>
              <a:xfrm>
                <a:off x="1828800" y="7585793"/>
                <a:ext cx="22085075" cy="2188420"/>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14:m>
                  <m:oMathPara xmlns:m="http://schemas.openxmlformats.org/officeDocument/2006/math">
                    <m:oMathParaPr>
                      <m:jc m:val="left"/>
                    </m:oMathParaPr>
                    <m:oMath xmlns:m="http://schemas.openxmlformats.org/officeDocument/2006/math">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𝐻</m:t>
                          </m:r>
                        </m:e>
                        <m:sub>
                          <m:r>
                            <a:rPr lang="en-US" b="0" i="1" kern="0" smtClean="0">
                              <a:solidFill>
                                <a:srgbClr val="6D6E70"/>
                              </a:solidFill>
                              <a:latin typeface="Cambria Math" panose="02040503050406030204" pitchFamily="18" charset="0"/>
                              <a:ea typeface="Cambria Math" panose="02040503050406030204" pitchFamily="18" charset="0"/>
                            </a:rPr>
                            <m:t>0</m:t>
                          </m:r>
                        </m:sub>
                      </m:sSub>
                      <m:r>
                        <a:rPr lang="en-US" b="0" i="1" kern="0" smtClean="0">
                          <a:solidFill>
                            <a:srgbClr val="6D6E70"/>
                          </a:solidFill>
                          <a:latin typeface="Cambria Math" panose="02040503050406030204" pitchFamily="18" charset="0"/>
                          <a:ea typeface="Cambria Math" panose="02040503050406030204" pitchFamily="18" charset="0"/>
                        </a:rPr>
                        <m:t>=</m:t>
                      </m:r>
                      <m:r>
                        <a:rPr lang="en-US" b="0" i="1" kern="0" smtClean="0">
                          <a:solidFill>
                            <a:srgbClr val="6D6E70"/>
                          </a:solidFill>
                          <a:latin typeface="Cambria Math" panose="02040503050406030204" pitchFamily="18" charset="0"/>
                          <a:ea typeface="Cambria Math" panose="02040503050406030204" pitchFamily="18" charset="0"/>
                        </a:rPr>
                        <m:t>𝑇h𝑒𝑟𝑒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𝑖𝑠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𝑛𝑜</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𝑑𝑖𝑓𝑓𝑒𝑟𝑒𝑛𝑐𝑒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𝑖𝑛</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𝑡h𝑒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𝑝𝑟𝑜𝑝𝑜𝑟𝑡𝑖𝑜𝑛𝑠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𝑜𝑓</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𝑟𝑖𝑐h𝑒𝑠𝑡</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𝑎𝑛𝑑</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𝑝𝑜𝑜𝑟𝑒𝑠𝑡</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𝑤𝑜𝑚𝑒𝑛</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𝑎𝑛𝑑</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𝑔𝑖𝑟𝑙𝑠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𝑤h𝑜</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h𝑎𝑣𝑒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𝑝𝑟𝑖𝑚𝑎𝑟𝑦</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𝑜𝑟</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𝑙𝑒𝑠𝑠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𝑦𝑒𝑎𝑟𝑠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𝑜𝑓</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𝑒𝑑𝑢𝑐𝑎𝑡𝑖𝑜𝑛</m:t>
                      </m:r>
                    </m:oMath>
                  </m:oMathPara>
                </a14:m>
                <a:endParaRPr lang="en-US" b="0" kern="0" dirty="0">
                  <a:solidFill>
                    <a:srgbClr val="6D6E70"/>
                  </a:solidFill>
                  <a:ea typeface="Cambria Math" panose="02040503050406030204" pitchFamily="18" charset="0"/>
                </a:endParaRPr>
              </a:p>
              <a:p>
                <a:pPr defTabSz="914400"/>
                <a:endParaRPr lang="en-US" kern="0" dirty="0">
                  <a:solidFill>
                    <a:srgbClr val="6D6E70"/>
                  </a:solidFill>
                  <a:ea typeface="Cambria Math" panose="02040503050406030204" pitchFamily="18" charset="0"/>
                </a:endParaRPr>
              </a:p>
              <a:p>
                <a:pPr defTabSz="914400"/>
                <a:r>
                  <a:rPr lang="en-US" kern="0" dirty="0">
                    <a:solidFill>
                      <a:srgbClr val="6D6E70"/>
                    </a:solidFill>
                    <a:ea typeface="Cambria Math" panose="02040503050406030204" pitchFamily="18" charset="0"/>
                  </a:rPr>
                  <a:t>i.e. </a:t>
                </a:r>
                <a14:m>
                  <m:oMath xmlns:m="http://schemas.openxmlformats.org/officeDocument/2006/math">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𝑃</m:t>
                        </m:r>
                      </m:e>
                      <m:sub>
                        <m:r>
                          <a:rPr lang="en-US" b="0" i="1" kern="0" smtClean="0">
                            <a:solidFill>
                              <a:srgbClr val="6D6E70"/>
                            </a:solidFill>
                            <a:latin typeface="Cambria Math" panose="02040503050406030204" pitchFamily="18" charset="0"/>
                            <a:ea typeface="Cambria Math" panose="02040503050406030204" pitchFamily="18" charset="0"/>
                          </a:rPr>
                          <m:t>𝑝𝑟𝑖𝑚𝑎𝑟𝑦𝑜𝑟𝑙𝑒𝑠𝑠𝑝𝑜𝑜𝑟𝑒𝑠𝑡</m:t>
                        </m:r>
                      </m:sub>
                    </m:sSub>
                    <m:r>
                      <a:rPr lang="en-US" b="0" i="1" kern="0" smtClean="0">
                        <a:solidFill>
                          <a:srgbClr val="6D6E70"/>
                        </a:solidFill>
                        <a:latin typeface="Cambria Math" panose="02040503050406030204" pitchFamily="18" charset="0"/>
                        <a:ea typeface="Cambria Math" panose="02040503050406030204" pitchFamily="18" charset="0"/>
                      </a:rPr>
                      <m:t>=</m:t>
                    </m:r>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𝑃</m:t>
                        </m:r>
                      </m:e>
                      <m:sub>
                        <m:r>
                          <a:rPr lang="en-US" b="0" i="1" kern="0" smtClean="0">
                            <a:solidFill>
                              <a:srgbClr val="6D6E70"/>
                            </a:solidFill>
                            <a:latin typeface="Cambria Math" panose="02040503050406030204" pitchFamily="18" charset="0"/>
                            <a:ea typeface="Cambria Math" panose="02040503050406030204" pitchFamily="18" charset="0"/>
                          </a:rPr>
                          <m:t>𝑝𝑟𝑖𝑚𝑎𝑟𝑦𝑜𝑟𝑙𝑒𝑠𝑠𝑟𝑖𝑐h𝑒𝑠𝑡</m:t>
                        </m:r>
                        <m:r>
                          <a:rPr lang="en-US" b="0" i="1" kern="0" smtClean="0">
                            <a:solidFill>
                              <a:srgbClr val="6D6E70"/>
                            </a:solidFill>
                            <a:latin typeface="Cambria Math" panose="02040503050406030204" pitchFamily="18" charset="0"/>
                            <a:ea typeface="Cambria Math" panose="02040503050406030204" pitchFamily="18" charset="0"/>
                          </a:rPr>
                          <m:t> </m:t>
                        </m:r>
                      </m:sub>
                    </m:sSub>
                    <m:r>
                      <a:rPr lang="en-US" b="0" i="1" kern="0" smtClean="0">
                        <a:solidFill>
                          <a:srgbClr val="6D6E70"/>
                        </a:solidFill>
                        <a:latin typeface="Cambria Math" panose="02040503050406030204" pitchFamily="18" charset="0"/>
                        <a:ea typeface="Cambria Math" panose="02040503050406030204" pitchFamily="18" charset="0"/>
                      </a:rPr>
                      <m:t> </m:t>
                    </m:r>
                  </m:oMath>
                </a14:m>
                <a:endParaRPr lang="en-US" kern="0" dirty="0">
                  <a:solidFill>
                    <a:srgbClr val="6D6E70"/>
                  </a:solidFill>
                  <a:ea typeface="Cambria Math" panose="02040503050406030204" pitchFamily="18" charset="0"/>
                </a:endParaRPr>
              </a:p>
              <a:p>
                <a:pPr defTabSz="914400"/>
                <a:endParaRPr lang="en-US" kern="0" dirty="0">
                  <a:solidFill>
                    <a:srgbClr val="009CDB"/>
                  </a:solidFill>
                  <a:ea typeface="Cambria Math" panose="02040503050406030204" pitchFamily="18" charset="0"/>
                </a:endParaRPr>
              </a:p>
              <a:p>
                <a:pPr defTabSz="914400"/>
                <a:endParaRPr lang="en-US" kern="0" dirty="0">
                  <a:solidFill>
                    <a:srgbClr val="009CDB"/>
                  </a:solidFill>
                  <a:ea typeface="Cambria Math" panose="02040503050406030204" pitchFamily="18" charset="0"/>
                </a:endParaRPr>
              </a:p>
            </p:txBody>
          </p:sp>
        </mc:Choice>
        <mc:Fallback xmlns="">
          <p:sp>
            <p:nvSpPr>
              <p:cNvPr id="11" name="Text Placeholder 2">
                <a:extLst>
                  <a:ext uri="{FF2B5EF4-FFF2-40B4-BE49-F238E27FC236}">
                    <a16:creationId xmlns:a16="http://schemas.microsoft.com/office/drawing/2014/main" id="{021E6354-6CB9-4281-BADC-77F382ECC28B}"/>
                  </a:ext>
                </a:extLst>
              </p:cNvPr>
              <p:cNvSpPr txBox="1">
                <a:spLocks noRot="1" noChangeAspect="1" noMove="1" noResize="1" noEditPoints="1" noAdjustHandles="1" noChangeArrowheads="1" noChangeShapeType="1" noTextEdit="1"/>
              </p:cNvSpPr>
              <p:nvPr/>
            </p:nvSpPr>
            <p:spPr>
              <a:xfrm>
                <a:off x="1828800" y="7585793"/>
                <a:ext cx="22085075" cy="2188420"/>
              </a:xfrm>
              <a:prstGeom prst="rect">
                <a:avLst/>
              </a:prstGeom>
              <a:blipFill>
                <a:blip r:embed="rId2"/>
                <a:stretch>
                  <a:fillRect l="-966"/>
                </a:stretch>
              </a:blipFill>
            </p:spPr>
            <p:txBody>
              <a:bodyPr/>
              <a:lstStyle/>
              <a:p>
                <a:r>
                  <a:rPr lang="en-US">
                    <a:noFill/>
                  </a:rPr>
                  <a:t> </a:t>
                </a:r>
              </a:p>
            </p:txBody>
          </p:sp>
        </mc:Fallback>
      </mc:AlternateContent>
    </p:spTree>
    <p:extLst>
      <p:ext uri="{BB962C8B-B14F-4D97-AF65-F5344CB8AC3E}">
        <p14:creationId xmlns:p14="http://schemas.microsoft.com/office/powerpoint/2010/main" val="14273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399B8-64E1-4E46-90C2-52086823D615}"/>
              </a:ext>
            </a:extLst>
          </p:cNvPr>
          <p:cNvSpPr>
            <a:spLocks noGrp="1"/>
          </p:cNvSpPr>
          <p:nvPr>
            <p:ph type="body" sz="quarter" idx="10"/>
          </p:nvPr>
        </p:nvSpPr>
        <p:spPr>
          <a:xfrm>
            <a:off x="1586578" y="1128240"/>
            <a:ext cx="21233951" cy="1194430"/>
          </a:xfrm>
        </p:spPr>
        <p:txBody>
          <a:bodyPr/>
          <a:lstStyle/>
          <a:p>
            <a:r>
              <a:rPr lang="en-US" dirty="0">
                <a:latin typeface="Arial" panose="020B0604020202020204" pitchFamily="34" charset="0"/>
              </a:rPr>
              <a:t>Testing the significance</a:t>
            </a:r>
          </a:p>
          <a:p>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D41F74F9-245A-47CE-A774-BD1F76C72DD7}"/>
              </a:ext>
            </a:extLst>
          </p:cNvPr>
          <p:cNvSpPr txBox="1"/>
          <p:nvPr/>
        </p:nvSpPr>
        <p:spPr>
          <a:xfrm>
            <a:off x="1143000" y="2126207"/>
            <a:ext cx="17297400" cy="1508105"/>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Primary or less years of education</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primaryorless=1 if v133&lt;7</a:t>
            </a:r>
          </a:p>
        </p:txBody>
      </p:sp>
      <p:sp>
        <p:nvSpPr>
          <p:cNvPr id="12" name="TextBox 11">
            <a:extLst>
              <a:ext uri="{FF2B5EF4-FFF2-40B4-BE49-F238E27FC236}">
                <a16:creationId xmlns:a16="http://schemas.microsoft.com/office/drawing/2014/main" id="{2BA05A64-1AC0-49F1-99A6-9C376435B37F}"/>
              </a:ext>
            </a:extLst>
          </p:cNvPr>
          <p:cNvSpPr txBox="1"/>
          <p:nvPr/>
        </p:nvSpPr>
        <p:spPr>
          <a:xfrm>
            <a:off x="1143000" y="3692433"/>
            <a:ext cx="17297400" cy="1938992"/>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Poorest group of women and girls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poorest=0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poorest=1 if v190==1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 if v190==.</a:t>
            </a:r>
          </a:p>
        </p:txBody>
      </p:sp>
      <p:sp>
        <p:nvSpPr>
          <p:cNvPr id="13" name="TextBox 12">
            <a:extLst>
              <a:ext uri="{FF2B5EF4-FFF2-40B4-BE49-F238E27FC236}">
                <a16:creationId xmlns:a16="http://schemas.microsoft.com/office/drawing/2014/main" id="{849DF1C4-1383-4E33-A153-C256ACF419F6}"/>
              </a:ext>
            </a:extLst>
          </p:cNvPr>
          <p:cNvSpPr txBox="1"/>
          <p:nvPr/>
        </p:nvSpPr>
        <p:spPr>
          <a:xfrm>
            <a:off x="1143000" y="5631425"/>
            <a:ext cx="23241000" cy="2369880"/>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Poorest group of women and girls with primary or less years of education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poorestprimaryorless=0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poorestprimaryorless=1 if poorest==1 &amp; primaryorless==1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 if poorest!=1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 if primaryorless==.</a:t>
            </a:r>
          </a:p>
        </p:txBody>
      </p:sp>
      <p:sp>
        <p:nvSpPr>
          <p:cNvPr id="14" name="TextBox 13">
            <a:extLst>
              <a:ext uri="{FF2B5EF4-FFF2-40B4-BE49-F238E27FC236}">
                <a16:creationId xmlns:a16="http://schemas.microsoft.com/office/drawing/2014/main" id="{83D9A14B-382D-46DE-A58F-935816E40DD0}"/>
              </a:ext>
            </a:extLst>
          </p:cNvPr>
          <p:cNvSpPr txBox="1"/>
          <p:nvPr/>
        </p:nvSpPr>
        <p:spPr>
          <a:xfrm>
            <a:off x="1143000" y="7950451"/>
            <a:ext cx="17297400" cy="1938992"/>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Richest group of women and girls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richest=0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richest=1 if v190==5</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 if v190==.</a:t>
            </a:r>
          </a:p>
        </p:txBody>
      </p:sp>
      <p:sp>
        <p:nvSpPr>
          <p:cNvPr id="15" name="TextBox 14">
            <a:extLst>
              <a:ext uri="{FF2B5EF4-FFF2-40B4-BE49-F238E27FC236}">
                <a16:creationId xmlns:a16="http://schemas.microsoft.com/office/drawing/2014/main" id="{17B44AF0-89A5-483F-BC9B-B872F08025B4}"/>
              </a:ext>
            </a:extLst>
          </p:cNvPr>
          <p:cNvSpPr txBox="1"/>
          <p:nvPr/>
        </p:nvSpPr>
        <p:spPr>
          <a:xfrm>
            <a:off x="1143000" y="9693565"/>
            <a:ext cx="17297400" cy="2369880"/>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Richest group of women and girls with primary or less years of education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richestprimaryorless=0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=1 if richest==1 &amp; primaryorless==1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 if richest!=1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 if primaryorless==.</a:t>
            </a:r>
          </a:p>
        </p:txBody>
      </p:sp>
    </p:spTree>
    <p:extLst>
      <p:ext uri="{BB962C8B-B14F-4D97-AF65-F5344CB8AC3E}">
        <p14:creationId xmlns:p14="http://schemas.microsoft.com/office/powerpoint/2010/main" val="296402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a:xfrm>
            <a:off x="1586578" y="1128240"/>
            <a:ext cx="23026022" cy="597215"/>
          </a:xfrm>
        </p:spPr>
        <p:txBody>
          <a:bodyPr/>
          <a:lstStyle/>
          <a:p>
            <a:r>
              <a:rPr lang="en-US" dirty="0"/>
              <a:t>Testing the significance using STATA</a:t>
            </a:r>
            <a:endParaRPr lang="en-US" dirty="0">
              <a:highlight>
                <a:srgbClr val="FFFF00"/>
              </a:highlight>
            </a:endParaRP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75024" y="2136811"/>
            <a:ext cx="21233951" cy="1292662"/>
          </a:xfrm>
        </p:spPr>
        <p:txBody>
          <a:bodyPr/>
          <a:lstStyle/>
          <a:p>
            <a:pPr marL="457200" indent="-457200">
              <a:buFontTx/>
              <a:buChar char="-"/>
            </a:pPr>
            <a:r>
              <a:rPr lang="en-US" dirty="0"/>
              <a:t>Run the </a:t>
            </a:r>
            <a:r>
              <a:rPr lang="en-US" dirty="0">
                <a:solidFill>
                  <a:srgbClr val="6D6E70"/>
                </a:solidFill>
              </a:rPr>
              <a:t>two-sample test of proportions to test the significance of difference between poorest and richest group</a:t>
            </a:r>
          </a:p>
          <a:p>
            <a:pPr marL="1011747" lvl="1" indent="-457200">
              <a:buFont typeface="Courier New" panose="02070309020205020404" pitchFamily="49" charset="0"/>
              <a:buChar char="o"/>
            </a:pPr>
            <a:r>
              <a:rPr lang="en-US" dirty="0">
                <a:solidFill>
                  <a:srgbClr val="009DDC"/>
                </a:solidFill>
              </a:rPr>
              <a:t>prtest poorestprimaryorless=richestprimaryorless</a:t>
            </a:r>
          </a:p>
          <a:p>
            <a:pPr marL="1011747" lvl="1" indent="-457200">
              <a:buFont typeface="Courier New" panose="02070309020205020404" pitchFamily="49" charset="0"/>
              <a:buChar char="o"/>
            </a:pPr>
            <a:endParaRPr lang="en-US" dirty="0">
              <a:solidFill>
                <a:srgbClr val="009DDC"/>
              </a:solidFill>
            </a:endParaRPr>
          </a:p>
        </p:txBody>
      </p:sp>
      <p:grpSp>
        <p:nvGrpSpPr>
          <p:cNvPr id="5" name="Group 4">
            <a:extLst>
              <a:ext uri="{FF2B5EF4-FFF2-40B4-BE49-F238E27FC236}">
                <a16:creationId xmlns:a16="http://schemas.microsoft.com/office/drawing/2014/main" id="{7F26469B-01B8-4C62-81C3-4E6433A53BE8}"/>
              </a:ext>
            </a:extLst>
          </p:cNvPr>
          <p:cNvGrpSpPr/>
          <p:nvPr/>
        </p:nvGrpSpPr>
        <p:grpSpPr>
          <a:xfrm>
            <a:off x="4114800" y="3124200"/>
            <a:ext cx="16002000" cy="8670999"/>
            <a:chOff x="838200" y="3658387"/>
            <a:chExt cx="13006083" cy="6628141"/>
          </a:xfrm>
        </p:grpSpPr>
        <p:pic>
          <p:nvPicPr>
            <p:cNvPr id="8" name="Picture 7">
              <a:extLst>
                <a:ext uri="{FF2B5EF4-FFF2-40B4-BE49-F238E27FC236}">
                  <a16:creationId xmlns:a16="http://schemas.microsoft.com/office/drawing/2014/main" id="{11BBA471-BB83-454E-8600-6CD469950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8387"/>
              <a:ext cx="13006083" cy="6628141"/>
            </a:xfrm>
            <a:prstGeom prst="rect">
              <a:avLst/>
            </a:prstGeom>
          </p:spPr>
        </p:pic>
        <p:sp>
          <p:nvSpPr>
            <p:cNvPr id="9" name="Rectangle: Rounded Corners 8">
              <a:extLst>
                <a:ext uri="{FF2B5EF4-FFF2-40B4-BE49-F238E27FC236}">
                  <a16:creationId xmlns:a16="http://schemas.microsoft.com/office/drawing/2014/main" id="{9CDDF442-534F-4543-8083-AF2647A4957B}"/>
                </a:ext>
              </a:extLst>
            </p:cNvPr>
            <p:cNvSpPr/>
            <p:nvPr/>
          </p:nvSpPr>
          <p:spPr>
            <a:xfrm>
              <a:off x="3450233" y="7341831"/>
              <a:ext cx="1495468" cy="512506"/>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Rounded Corners 9">
              <a:extLst>
                <a:ext uri="{FF2B5EF4-FFF2-40B4-BE49-F238E27FC236}">
                  <a16:creationId xmlns:a16="http://schemas.microsoft.com/office/drawing/2014/main" id="{50A515D2-FD3F-4BF1-AADD-075C970F1EAB}"/>
                </a:ext>
              </a:extLst>
            </p:cNvPr>
            <p:cNvSpPr/>
            <p:nvPr/>
          </p:nvSpPr>
          <p:spPr>
            <a:xfrm>
              <a:off x="7266252" y="7341832"/>
              <a:ext cx="967874" cy="34122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Rounded Corners 10">
              <a:extLst>
                <a:ext uri="{FF2B5EF4-FFF2-40B4-BE49-F238E27FC236}">
                  <a16:creationId xmlns:a16="http://schemas.microsoft.com/office/drawing/2014/main" id="{3E9072F1-41DC-4FF3-8447-01FE250D70E4}"/>
                </a:ext>
              </a:extLst>
            </p:cNvPr>
            <p:cNvSpPr/>
            <p:nvPr/>
          </p:nvSpPr>
          <p:spPr>
            <a:xfrm>
              <a:off x="10210800" y="6958467"/>
              <a:ext cx="3354509" cy="341226"/>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a:extLst>
                <a:ext uri="{FF2B5EF4-FFF2-40B4-BE49-F238E27FC236}">
                  <a16:creationId xmlns:a16="http://schemas.microsoft.com/office/drawing/2014/main" id="{5FA8682D-8559-4896-A4D9-E7C28D6E3474}"/>
                </a:ext>
              </a:extLst>
            </p:cNvPr>
            <p:cNvSpPr/>
            <p:nvPr/>
          </p:nvSpPr>
          <p:spPr>
            <a:xfrm>
              <a:off x="8534400" y="7341831"/>
              <a:ext cx="967874" cy="34122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05741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4A816-0639-47F1-BC10-1158EF58441C}"/>
              </a:ext>
            </a:extLst>
          </p:cNvPr>
          <p:cNvSpPr>
            <a:spLocks noGrp="1"/>
          </p:cNvSpPr>
          <p:nvPr>
            <p:ph type="body" sz="quarter" idx="10"/>
          </p:nvPr>
        </p:nvSpPr>
        <p:spPr/>
        <p:txBody>
          <a:bodyPr/>
          <a:lstStyle/>
          <a:p>
            <a:r>
              <a:rPr lang="en-US" dirty="0"/>
              <a:t>Testing the significance using STATA</a:t>
            </a:r>
            <a:endParaRPr lang="en-US" dirty="0">
              <a:highlight>
                <a:srgbClr val="FFFF00"/>
              </a:highlight>
            </a:endParaRPr>
          </a:p>
        </p:txBody>
      </p:sp>
      <p:sp>
        <p:nvSpPr>
          <p:cNvPr id="3" name="Text Placeholder 2">
            <a:extLst>
              <a:ext uri="{FF2B5EF4-FFF2-40B4-BE49-F238E27FC236}">
                <a16:creationId xmlns:a16="http://schemas.microsoft.com/office/drawing/2014/main" id="{135B9825-96DD-41B1-AC3D-C0D7B1659D47}"/>
              </a:ext>
            </a:extLst>
          </p:cNvPr>
          <p:cNvSpPr>
            <a:spLocks noGrp="1"/>
          </p:cNvSpPr>
          <p:nvPr>
            <p:ph type="body" sz="quarter" idx="11"/>
          </p:nvPr>
        </p:nvSpPr>
        <p:spPr>
          <a:xfrm>
            <a:off x="1575024" y="2092282"/>
            <a:ext cx="21233951" cy="430887"/>
          </a:xfrm>
        </p:spPr>
        <p:txBody>
          <a:bodyPr/>
          <a:lstStyle/>
          <a:p>
            <a:r>
              <a:rPr lang="en-US" dirty="0"/>
              <a:t>Summary of results: </a:t>
            </a:r>
          </a:p>
        </p:txBody>
      </p:sp>
      <p:graphicFrame>
        <p:nvGraphicFramePr>
          <p:cNvPr id="5" name="Table 4">
            <a:extLst>
              <a:ext uri="{FF2B5EF4-FFF2-40B4-BE49-F238E27FC236}">
                <a16:creationId xmlns:a16="http://schemas.microsoft.com/office/drawing/2014/main" id="{06BD7DAB-154B-4841-8662-C6D4B7455525}"/>
              </a:ext>
            </a:extLst>
          </p:cNvPr>
          <p:cNvGraphicFramePr>
            <a:graphicFrameLocks noGrp="1"/>
          </p:cNvGraphicFramePr>
          <p:nvPr>
            <p:extLst>
              <p:ext uri="{D42A27DB-BD31-4B8C-83A1-F6EECF244321}">
                <p14:modId xmlns:p14="http://schemas.microsoft.com/office/powerpoint/2010/main" val="4070147970"/>
              </p:ext>
            </p:extLst>
          </p:nvPr>
        </p:nvGraphicFramePr>
        <p:xfrm>
          <a:off x="3745352" y="2667000"/>
          <a:ext cx="17819246" cy="9257148"/>
        </p:xfrm>
        <a:graphic>
          <a:graphicData uri="http://schemas.openxmlformats.org/drawingml/2006/table">
            <a:tbl>
              <a:tblPr firstRow="1" firstCol="1" bandRow="1">
                <a:tableStyleId>{5C22544A-7EE6-4342-B048-85BDC9FD1C3A}</a:tableStyleId>
              </a:tblPr>
              <a:tblGrid>
                <a:gridCol w="1994502">
                  <a:extLst>
                    <a:ext uri="{9D8B030D-6E8A-4147-A177-3AD203B41FA5}">
                      <a16:colId xmlns:a16="http://schemas.microsoft.com/office/drawing/2014/main" val="3016460203"/>
                    </a:ext>
                  </a:extLst>
                </a:gridCol>
                <a:gridCol w="6925811">
                  <a:extLst>
                    <a:ext uri="{9D8B030D-6E8A-4147-A177-3AD203B41FA5}">
                      <a16:colId xmlns:a16="http://schemas.microsoft.com/office/drawing/2014/main" val="2805081338"/>
                    </a:ext>
                  </a:extLst>
                </a:gridCol>
                <a:gridCol w="1431967">
                  <a:extLst>
                    <a:ext uri="{9D8B030D-6E8A-4147-A177-3AD203B41FA5}">
                      <a16:colId xmlns:a16="http://schemas.microsoft.com/office/drawing/2014/main" val="2452888062"/>
                    </a:ext>
                  </a:extLst>
                </a:gridCol>
                <a:gridCol w="7466966">
                  <a:extLst>
                    <a:ext uri="{9D8B030D-6E8A-4147-A177-3AD203B41FA5}">
                      <a16:colId xmlns:a16="http://schemas.microsoft.com/office/drawing/2014/main" val="951794857"/>
                    </a:ext>
                  </a:extLst>
                </a:gridCol>
              </a:tblGrid>
              <a:tr h="1183131">
                <a:tc>
                  <a:txBody>
                    <a:bodyPr/>
                    <a:lstStyle/>
                    <a:p>
                      <a:pPr marL="0" marR="0" algn="l">
                        <a:lnSpc>
                          <a:spcPct val="107000"/>
                        </a:lnSpc>
                        <a:spcBef>
                          <a:spcPts val="0"/>
                        </a:spcBef>
                        <a:spcAft>
                          <a:spcPts val="0"/>
                        </a:spcAft>
                      </a:pPr>
                      <a:r>
                        <a:rPr lang="en-US" sz="2800" dirty="0">
                          <a:effectLst/>
                          <a:latin typeface="+mn-lt"/>
                        </a:rPr>
                        <a:t>Parameters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Meaning</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Value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Interpretation</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230269203"/>
                  </a:ext>
                </a:extLst>
              </a:tr>
              <a:tr h="3143237">
                <a:tc>
                  <a:txBody>
                    <a:bodyPr/>
                    <a:lstStyle/>
                    <a:p>
                      <a:pPr marL="0" marR="0" algn="l">
                        <a:lnSpc>
                          <a:spcPct val="107000"/>
                        </a:lnSpc>
                        <a:spcBef>
                          <a:spcPts val="0"/>
                        </a:spcBef>
                        <a:spcAft>
                          <a:spcPts val="0"/>
                        </a:spcAft>
                      </a:pPr>
                      <a:r>
                        <a:rPr lang="en-US" sz="2800" dirty="0">
                          <a:effectLst/>
                          <a:latin typeface="+mn-lt"/>
                        </a:rPr>
                        <a:t>z-score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A measure of how many standard deviations below or above the population mean a raw score is.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48</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The obtained difference in the proportions between the richest and poorest is 48 standard deviations away from the hypothesized difference of 0. A z-score this high indicates that a difference of .57 between the poorest and richest groups is very unlikely to have happened by chance. </a:t>
                      </a:r>
                      <a:endParaRPr lang="en-US" sz="280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830363483"/>
                  </a:ext>
                </a:extLst>
              </a:tr>
              <a:tr h="2239441">
                <a:tc>
                  <a:txBody>
                    <a:bodyPr/>
                    <a:lstStyle/>
                    <a:p>
                      <a:pPr marL="0" marR="0" algn="l">
                        <a:lnSpc>
                          <a:spcPct val="107000"/>
                        </a:lnSpc>
                        <a:spcBef>
                          <a:spcPts val="0"/>
                        </a:spcBef>
                        <a:spcAft>
                          <a:spcPts val="0"/>
                        </a:spcAft>
                      </a:pPr>
                      <a:r>
                        <a:rPr lang="en-US" sz="2800" dirty="0">
                          <a:effectLst/>
                          <a:latin typeface="+mn-lt"/>
                        </a:rPr>
                        <a:t>P value </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The p-value or probability value is the probability of obtaining test results at least as extreme as the results actually observed during the test under the assumption that H</a:t>
                      </a:r>
                      <a:r>
                        <a:rPr lang="en-US" sz="2800" baseline="-25000" dirty="0">
                          <a:effectLst/>
                          <a:latin typeface="+mn-lt"/>
                        </a:rPr>
                        <a:t>0 </a:t>
                      </a:r>
                      <a:r>
                        <a:rPr lang="en-US" sz="2800" dirty="0">
                          <a:effectLst/>
                          <a:latin typeface="+mn-lt"/>
                        </a:rPr>
                        <a:t>is true.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0.00</a:t>
                      </a:r>
                      <a:endParaRPr lang="en-US" sz="280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Since the z score of 48 has been obtained at a p value of 0.00, which is less than 0.05, we can reject the null hypothesis that our two groups were not different.</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795610440"/>
                  </a:ext>
                </a:extLst>
              </a:tr>
              <a:tr h="2691339">
                <a:tc>
                  <a:txBody>
                    <a:bodyPr/>
                    <a:lstStyle/>
                    <a:p>
                      <a:pPr marL="0" marR="0" algn="l">
                        <a:lnSpc>
                          <a:spcPct val="107000"/>
                        </a:lnSpc>
                        <a:spcBef>
                          <a:spcPts val="0"/>
                        </a:spcBef>
                        <a:spcAft>
                          <a:spcPts val="0"/>
                        </a:spcAft>
                      </a:pPr>
                      <a:r>
                        <a:rPr lang="en-US" sz="2800" dirty="0">
                          <a:effectLst/>
                          <a:latin typeface="+mn-lt"/>
                        </a:rPr>
                        <a:t>Confidence interval</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A confidence interval refers to the probability that a population parameter will fall between two set values for a certain proportion of times.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.5543 to .5915</a:t>
                      </a:r>
                      <a:endParaRPr lang="en-US" sz="280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The 95 per cent confidence interval indicates that we are 95% confident that the difference in the proportions between the poorest and richest groups of women with primary or less years of education in Bangladesh lies between this range.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1353556712"/>
                  </a:ext>
                </a:extLst>
              </a:tr>
            </a:tbl>
          </a:graphicData>
        </a:graphic>
      </p:graphicFrame>
    </p:spTree>
    <p:extLst>
      <p:ext uri="{BB962C8B-B14F-4D97-AF65-F5344CB8AC3E}">
        <p14:creationId xmlns:p14="http://schemas.microsoft.com/office/powerpoint/2010/main" val="9276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Reporting LNOB estimates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1868027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a:xfrm>
            <a:off x="1586578" y="1128240"/>
            <a:ext cx="21233951" cy="597215"/>
          </a:xfrm>
        </p:spPr>
        <p:txBody>
          <a:bodyPr/>
          <a:lstStyle/>
          <a:p>
            <a:r>
              <a:rPr lang="en-US" dirty="0"/>
              <a:t>Reporting LNOB estimates</a:t>
            </a: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86578" y="3176869"/>
            <a:ext cx="21233951" cy="6463308"/>
          </a:xfrm>
        </p:spPr>
        <p:txBody>
          <a:bodyPr/>
          <a:lstStyle/>
          <a:p>
            <a:pPr marL="457200" lvl="0" indent="-457200">
              <a:buFont typeface="Arial" panose="020B0604020202020204" pitchFamily="34" charset="0"/>
              <a:buChar char="-"/>
            </a:pPr>
            <a:r>
              <a:rPr lang="en-US" dirty="0"/>
              <a:t>Consistently utilize LNOB estimates to review the implementation of national policy priorities/national strategies.</a:t>
            </a:r>
          </a:p>
          <a:p>
            <a:pPr lvl="0"/>
            <a:endParaRPr lang="en-US" dirty="0"/>
          </a:p>
          <a:p>
            <a:pPr marL="457200" lvl="0" indent="-457200">
              <a:buFont typeface="Arial" panose="020B0604020202020204" pitchFamily="34" charset="0"/>
              <a:buChar char="-"/>
            </a:pPr>
            <a:r>
              <a:rPr lang="en-US" dirty="0"/>
              <a:t>Ensure that national SDG databases, gender databases, or any other relevant data repositories showcase information at various levels of disaggregation.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Include LNOB estimates in survey reports, monitoring reports and strategy/policy progress reports.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Ensure LNOB estimates are also reported to the international statistical system. Although some global repositories do not allow for disaggregation for all indicators, others (such as the SENDAI Monitor, for instance) do offer the possibility of uploading disaggregated data, if desired.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Communicate LNOB estimates to journalists, CSOs and the general public through the use of infographics, written media stories and audiovisuals. Ensure the message is tailored to convey the information efficiently and in a way that is easily understood by non-expert audiences (refer to Modules 10 and 11 of this Training Curriculum to know more about this). </a:t>
            </a:r>
          </a:p>
          <a:p>
            <a:endParaRPr lang="en-US" dirty="0"/>
          </a:p>
        </p:txBody>
      </p:sp>
    </p:spTree>
    <p:extLst>
      <p:ext uri="{BB962C8B-B14F-4D97-AF65-F5344CB8AC3E}">
        <p14:creationId xmlns:p14="http://schemas.microsoft.com/office/powerpoint/2010/main" val="3134779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Key takeaways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3735816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p:txBody>
          <a:bodyPr/>
          <a:lstStyle/>
          <a:p>
            <a:r>
              <a:rPr lang="en-US" dirty="0"/>
              <a:t>Key takeaways </a:t>
            </a: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75024" y="2426017"/>
            <a:ext cx="22427976" cy="9910405"/>
          </a:xfrm>
        </p:spPr>
        <p:txBody>
          <a:bodyPr/>
          <a:lstStyle/>
          <a:p>
            <a:pPr marL="457200" lvl="0" indent="-457200">
              <a:buFont typeface="Arial" panose="020B0604020202020204" pitchFamily="34" charset="0"/>
              <a:buChar char="−"/>
            </a:pPr>
            <a:r>
              <a:rPr lang="en-US" dirty="0">
                <a:solidFill>
                  <a:srgbClr val="009CDB"/>
                </a:solidFill>
              </a:rPr>
              <a:t>LNOB analysis should begin with examining national policies/strategies to identify: </a:t>
            </a:r>
          </a:p>
          <a:p>
            <a:pPr marL="1011747" lvl="1" indent="-457200">
              <a:buFont typeface="Arial" panose="020B0604020202020204" pitchFamily="34" charset="0"/>
              <a:buChar char="−"/>
            </a:pPr>
            <a:r>
              <a:rPr lang="en-US" dirty="0">
                <a:solidFill>
                  <a:srgbClr val="009CDB"/>
                </a:solidFill>
              </a:rPr>
              <a:t>Key priority thematic areas (e.g. development indicators)</a:t>
            </a:r>
          </a:p>
          <a:p>
            <a:pPr marL="1011747" lvl="1" indent="-457200">
              <a:buFont typeface="Arial" panose="020B0604020202020204" pitchFamily="34" charset="0"/>
              <a:buChar char="−"/>
            </a:pPr>
            <a:r>
              <a:rPr lang="en-US" dirty="0">
                <a:solidFill>
                  <a:srgbClr val="009CDB"/>
                </a:solidFill>
              </a:rPr>
              <a:t>Key priority population groups (e.g. disaggregation variables)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Disaggregating data by sex is important to reveal the inequalities between men and women. In addition, disaggregating data by variables such as location, region and ethnicity, helps identify the most deprived population groups. </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Repeating multiply disaggregated analysis for various indicators often reveals that the same population groups are consistently deprived across most areas (or indicators).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Household surveys are a good source of microdata for this analysis, IF they interview women in the household directly and the sample is representative of the priority population groups.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To disaggregate data at multiple levels, it is very important to keep an eye on the sample size.</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When calculating estimates for an indicator in Stata or any other software, always use sample weights to interpret results accurately.</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Read the metadata to understand the definitions, computation methods and caveats of the indicators and data before starting the analysis.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Test for significance of results at a 95% or 99% significance level:</a:t>
            </a:r>
          </a:p>
          <a:p>
            <a:pPr marL="1011747" lvl="1" indent="-457200">
              <a:buFont typeface="Arial" panose="020B0604020202020204" pitchFamily="34" charset="0"/>
              <a:buChar char="−"/>
            </a:pPr>
            <a:r>
              <a:rPr lang="en-US" dirty="0">
                <a:solidFill>
                  <a:srgbClr val="009CDB"/>
                </a:solidFill>
              </a:rPr>
              <a:t>Use the ‘prtest’ to test the significance of difference between two-sample proportions. </a:t>
            </a:r>
          </a:p>
          <a:p>
            <a:pPr marL="1011747" lvl="1" indent="-457200">
              <a:buFont typeface="Arial" panose="020B0604020202020204" pitchFamily="34" charset="0"/>
              <a:buChar char="−"/>
            </a:pPr>
            <a:r>
              <a:rPr lang="en-US" dirty="0">
                <a:solidFill>
                  <a:srgbClr val="009CDB"/>
                </a:solidFill>
              </a:rPr>
              <a:t>Use the z statistic to test the significance of difference between the proportion of two-sample.</a:t>
            </a:r>
          </a:p>
          <a:p>
            <a:pPr marL="457200" indent="-457200">
              <a:buFont typeface="Arial" panose="020B0604020202020204" pitchFamily="34" charset="0"/>
              <a:buChar char="−"/>
            </a:pPr>
            <a:endParaRPr lang="en-US" dirty="0">
              <a:solidFill>
                <a:srgbClr val="009CDB"/>
              </a:solidFill>
            </a:endParaRPr>
          </a:p>
        </p:txBody>
      </p:sp>
    </p:spTree>
    <p:extLst>
      <p:ext uri="{BB962C8B-B14F-4D97-AF65-F5344CB8AC3E}">
        <p14:creationId xmlns:p14="http://schemas.microsoft.com/office/powerpoint/2010/main" val="69510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LNOB analysis </a:t>
            </a:r>
          </a:p>
        </p:txBody>
      </p:sp>
      <p:graphicFrame>
        <p:nvGraphicFramePr>
          <p:cNvPr id="34" name="Chart 33">
            <a:extLst>
              <a:ext uri="{FF2B5EF4-FFF2-40B4-BE49-F238E27FC236}">
                <a16:creationId xmlns:a16="http://schemas.microsoft.com/office/drawing/2014/main" id="{BE6AB77D-F4D7-49D6-89D0-3C77133876AF}"/>
              </a:ext>
            </a:extLst>
          </p:cNvPr>
          <p:cNvGraphicFramePr/>
          <p:nvPr>
            <p:extLst>
              <p:ext uri="{D42A27DB-BD31-4B8C-83A1-F6EECF244321}">
                <p14:modId xmlns:p14="http://schemas.microsoft.com/office/powerpoint/2010/main" val="2861714426"/>
              </p:ext>
            </p:extLst>
          </p:nvPr>
        </p:nvGraphicFramePr>
        <p:xfrm>
          <a:off x="1905000" y="2603164"/>
          <a:ext cx="19659600" cy="861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735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57F679-AE8E-4947-92C5-711D60D2E34C}"/>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27654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C0235-CE67-4A64-8664-6B673E4AA580}"/>
              </a:ext>
            </a:extLst>
          </p:cNvPr>
          <p:cNvSpPr>
            <a:spLocks noGrp="1"/>
          </p:cNvSpPr>
          <p:nvPr>
            <p:ph type="body" sz="quarter" idx="10"/>
          </p:nvPr>
        </p:nvSpPr>
        <p:spPr>
          <a:xfrm>
            <a:off x="1588889" y="1118759"/>
            <a:ext cx="21233951" cy="597215"/>
          </a:xfrm>
        </p:spPr>
        <p:txBody>
          <a:bodyPr/>
          <a:lstStyle/>
          <a:p>
            <a:r>
              <a:rPr lang="en-US" dirty="0"/>
              <a:t>LNOB analysis: Education among women and girls in Mongolia (MICS 2013–14)</a:t>
            </a:r>
          </a:p>
        </p:txBody>
      </p:sp>
      <p:cxnSp>
        <p:nvCxnSpPr>
          <p:cNvPr id="9" name="Straight Connector 8">
            <a:extLst>
              <a:ext uri="{FF2B5EF4-FFF2-40B4-BE49-F238E27FC236}">
                <a16:creationId xmlns:a16="http://schemas.microsoft.com/office/drawing/2014/main" id="{E74238C5-9618-4490-BE0B-AA90A4E4ACC6}"/>
              </a:ext>
            </a:extLst>
          </p:cNvPr>
          <p:cNvCxnSpPr>
            <a:cxnSpLocks/>
          </p:cNvCxnSpPr>
          <p:nvPr/>
        </p:nvCxnSpPr>
        <p:spPr>
          <a:xfrm>
            <a:off x="7010400" y="2362200"/>
            <a:ext cx="0" cy="86838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329968-0D60-4284-99C5-E418B6B4CB95}"/>
              </a:ext>
            </a:extLst>
          </p:cNvPr>
          <p:cNvCxnSpPr>
            <a:cxnSpLocks/>
          </p:cNvCxnSpPr>
          <p:nvPr/>
        </p:nvCxnSpPr>
        <p:spPr>
          <a:xfrm flipV="1">
            <a:off x="6493164" y="2392854"/>
            <a:ext cx="526473" cy="1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26EDA3-D023-4415-A7F0-290F0B994FDD}"/>
              </a:ext>
            </a:extLst>
          </p:cNvPr>
          <p:cNvCxnSpPr/>
          <p:nvPr/>
        </p:nvCxnSpPr>
        <p:spPr>
          <a:xfrm>
            <a:off x="6676737" y="11046071"/>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009106-3685-4BB5-97FA-43990C1B31F6}"/>
              </a:ext>
            </a:extLst>
          </p:cNvPr>
          <p:cNvCxnSpPr/>
          <p:nvPr/>
        </p:nvCxnSpPr>
        <p:spPr>
          <a:xfrm>
            <a:off x="6676737" y="9938337"/>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012E72-288B-4781-AB19-0275D4F17819}"/>
              </a:ext>
            </a:extLst>
          </p:cNvPr>
          <p:cNvSpPr txBox="1"/>
          <p:nvPr/>
        </p:nvSpPr>
        <p:spPr>
          <a:xfrm>
            <a:off x="5600701" y="2146709"/>
            <a:ext cx="1447797" cy="523220"/>
          </a:xfrm>
          <a:prstGeom prst="rect">
            <a:avLst/>
          </a:prstGeom>
          <a:noFill/>
        </p:spPr>
        <p:txBody>
          <a:bodyPr wrap="square" rtlCol="0">
            <a:spAutoFit/>
          </a:bodyPr>
          <a:lstStyle/>
          <a:p>
            <a:r>
              <a:rPr lang="en-US" sz="2800" dirty="0"/>
              <a:t>52%</a:t>
            </a:r>
          </a:p>
        </p:txBody>
      </p:sp>
      <p:sp>
        <p:nvSpPr>
          <p:cNvPr id="16" name="TextBox 15">
            <a:extLst>
              <a:ext uri="{FF2B5EF4-FFF2-40B4-BE49-F238E27FC236}">
                <a16:creationId xmlns:a16="http://schemas.microsoft.com/office/drawing/2014/main" id="{C4C680F7-8271-4A16-8693-AE37B6EC38C9}"/>
              </a:ext>
            </a:extLst>
          </p:cNvPr>
          <p:cNvSpPr txBox="1"/>
          <p:nvPr/>
        </p:nvSpPr>
        <p:spPr>
          <a:xfrm>
            <a:off x="5889340" y="10784462"/>
            <a:ext cx="1447797" cy="523220"/>
          </a:xfrm>
          <a:prstGeom prst="rect">
            <a:avLst/>
          </a:prstGeom>
          <a:noFill/>
        </p:spPr>
        <p:txBody>
          <a:bodyPr wrap="square" rtlCol="0">
            <a:spAutoFit/>
          </a:bodyPr>
          <a:lstStyle/>
          <a:p>
            <a:r>
              <a:rPr lang="en-US" sz="2800" dirty="0"/>
              <a:t>0%</a:t>
            </a:r>
          </a:p>
        </p:txBody>
      </p:sp>
      <p:sp>
        <p:nvSpPr>
          <p:cNvPr id="20" name="TextBox 19">
            <a:extLst>
              <a:ext uri="{FF2B5EF4-FFF2-40B4-BE49-F238E27FC236}">
                <a16:creationId xmlns:a16="http://schemas.microsoft.com/office/drawing/2014/main" id="{E073F481-866F-4BE6-A4AC-BD1DA99F16A3}"/>
              </a:ext>
            </a:extLst>
          </p:cNvPr>
          <p:cNvSpPr txBox="1"/>
          <p:nvPr/>
        </p:nvSpPr>
        <p:spPr>
          <a:xfrm>
            <a:off x="7316176" y="9695603"/>
            <a:ext cx="3698804" cy="523220"/>
          </a:xfrm>
          <a:prstGeom prst="rect">
            <a:avLst/>
          </a:prstGeom>
          <a:solidFill>
            <a:schemeClr val="accent1">
              <a:lumMod val="50000"/>
            </a:schemeClr>
          </a:solidFill>
          <a:ln>
            <a:solidFill>
              <a:srgbClr val="009CDB"/>
            </a:solidFill>
          </a:ln>
        </p:spPr>
        <p:txBody>
          <a:bodyPr wrap="square" rtlCol="0">
            <a:spAutoFit/>
          </a:bodyPr>
          <a:lstStyle/>
          <a:p>
            <a:r>
              <a:rPr lang="en-US" sz="2800" dirty="0">
                <a:solidFill>
                  <a:schemeClr val="bg1"/>
                </a:solidFill>
              </a:rPr>
              <a:t>8% National Aggregate </a:t>
            </a:r>
          </a:p>
        </p:txBody>
      </p:sp>
      <p:cxnSp>
        <p:nvCxnSpPr>
          <p:cNvPr id="30" name="Straight Connector 29">
            <a:extLst>
              <a:ext uri="{FF2B5EF4-FFF2-40B4-BE49-F238E27FC236}">
                <a16:creationId xmlns:a16="http://schemas.microsoft.com/office/drawing/2014/main" id="{2A367D3C-AF71-4CDA-8BFD-A6491907CC9C}"/>
              </a:ext>
            </a:extLst>
          </p:cNvPr>
          <p:cNvCxnSpPr>
            <a:cxnSpLocks/>
          </p:cNvCxnSpPr>
          <p:nvPr/>
        </p:nvCxnSpPr>
        <p:spPr>
          <a:xfrm flipV="1">
            <a:off x="11204146" y="2489810"/>
            <a:ext cx="0" cy="8922738"/>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FFCC200-DDD8-42BF-82B4-F0BE7D7EDE0A}"/>
              </a:ext>
            </a:extLst>
          </p:cNvPr>
          <p:cNvGrpSpPr/>
          <p:nvPr/>
        </p:nvGrpSpPr>
        <p:grpSpPr>
          <a:xfrm>
            <a:off x="11223168" y="9064425"/>
            <a:ext cx="6912446" cy="523220"/>
            <a:chOff x="11223168" y="9064425"/>
            <a:chExt cx="6912446" cy="523220"/>
          </a:xfrm>
        </p:grpSpPr>
        <p:sp>
          <p:nvSpPr>
            <p:cNvPr id="19" name="TextBox 18">
              <a:extLst>
                <a:ext uri="{FF2B5EF4-FFF2-40B4-BE49-F238E27FC236}">
                  <a16:creationId xmlns:a16="http://schemas.microsoft.com/office/drawing/2014/main" id="{9BFF689E-30E1-4C3B-B570-4BF3CE54D790}"/>
                </a:ext>
              </a:extLst>
            </p:cNvPr>
            <p:cNvSpPr txBox="1"/>
            <p:nvPr/>
          </p:nvSpPr>
          <p:spPr>
            <a:xfrm>
              <a:off x="12496817" y="9064425"/>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19% Rural; Khalkh  </a:t>
              </a:r>
            </a:p>
          </p:txBody>
        </p:sp>
        <p:cxnSp>
          <p:nvCxnSpPr>
            <p:cNvPr id="40" name="Straight Connector 39">
              <a:extLst>
                <a:ext uri="{FF2B5EF4-FFF2-40B4-BE49-F238E27FC236}">
                  <a16:creationId xmlns:a16="http://schemas.microsoft.com/office/drawing/2014/main" id="{5E6CED97-4188-4D61-A0A5-909DB89C9ECD}"/>
                </a:ext>
              </a:extLst>
            </p:cNvPr>
            <p:cNvCxnSpPr>
              <a:cxnSpLocks/>
            </p:cNvCxnSpPr>
            <p:nvPr/>
          </p:nvCxnSpPr>
          <p:spPr>
            <a:xfrm>
              <a:off x="11223168" y="937260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9" name="Group 28">
            <a:extLst>
              <a:ext uri="{FF2B5EF4-FFF2-40B4-BE49-F238E27FC236}">
                <a16:creationId xmlns:a16="http://schemas.microsoft.com/office/drawing/2014/main" id="{CD7AB4D8-30FF-4646-8F5D-DB2E343B73FC}"/>
              </a:ext>
            </a:extLst>
          </p:cNvPr>
          <p:cNvGrpSpPr/>
          <p:nvPr/>
        </p:nvGrpSpPr>
        <p:grpSpPr>
          <a:xfrm>
            <a:off x="11223168" y="10627718"/>
            <a:ext cx="6929537" cy="523220"/>
            <a:chOff x="11223168" y="10627718"/>
            <a:chExt cx="6929537" cy="523220"/>
          </a:xfrm>
        </p:grpSpPr>
        <p:cxnSp>
          <p:nvCxnSpPr>
            <p:cNvPr id="58" name="Straight Connector 57">
              <a:extLst>
                <a:ext uri="{FF2B5EF4-FFF2-40B4-BE49-F238E27FC236}">
                  <a16:creationId xmlns:a16="http://schemas.microsoft.com/office/drawing/2014/main" id="{C5435AF6-34D3-4A56-A0A0-A3BBCFA45579}"/>
                </a:ext>
              </a:extLst>
            </p:cNvPr>
            <p:cNvCxnSpPr>
              <a:cxnSpLocks/>
            </p:cNvCxnSpPr>
            <p:nvPr/>
          </p:nvCxnSpPr>
          <p:spPr>
            <a:xfrm>
              <a:off x="11223168" y="10784462"/>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C6A33C93-6420-460F-B011-6A6B9025179E}"/>
                </a:ext>
              </a:extLst>
            </p:cNvPr>
            <p:cNvSpPr txBox="1"/>
            <p:nvPr/>
          </p:nvSpPr>
          <p:spPr>
            <a:xfrm>
              <a:off x="12513908" y="1062771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3% Urban </a:t>
              </a:r>
            </a:p>
          </p:txBody>
        </p:sp>
      </p:grpSp>
      <p:grpSp>
        <p:nvGrpSpPr>
          <p:cNvPr id="28" name="Group 27">
            <a:extLst>
              <a:ext uri="{FF2B5EF4-FFF2-40B4-BE49-F238E27FC236}">
                <a16:creationId xmlns:a16="http://schemas.microsoft.com/office/drawing/2014/main" id="{D4C9070F-FCBE-4482-B94F-BEC1EC4822DF}"/>
              </a:ext>
            </a:extLst>
          </p:cNvPr>
          <p:cNvGrpSpPr/>
          <p:nvPr/>
        </p:nvGrpSpPr>
        <p:grpSpPr>
          <a:xfrm>
            <a:off x="11223168" y="11150938"/>
            <a:ext cx="6939644" cy="523220"/>
            <a:chOff x="11223168" y="11150938"/>
            <a:chExt cx="6939644" cy="523220"/>
          </a:xfrm>
        </p:grpSpPr>
        <p:cxnSp>
          <p:nvCxnSpPr>
            <p:cNvPr id="59" name="Straight Connector 58">
              <a:extLst>
                <a:ext uri="{FF2B5EF4-FFF2-40B4-BE49-F238E27FC236}">
                  <a16:creationId xmlns:a16="http://schemas.microsoft.com/office/drawing/2014/main" id="{4B08A383-7304-426F-A899-49F0898CA348}"/>
                </a:ext>
              </a:extLst>
            </p:cNvPr>
            <p:cNvCxnSpPr>
              <a:cxnSpLocks/>
            </p:cNvCxnSpPr>
            <p:nvPr/>
          </p:nvCxnSpPr>
          <p:spPr>
            <a:xfrm>
              <a:off x="11223168" y="11412548"/>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745803B2-0FDA-4F72-8BB3-59EE03377752}"/>
                </a:ext>
              </a:extLst>
            </p:cNvPr>
            <p:cNvSpPr txBox="1"/>
            <p:nvPr/>
          </p:nvSpPr>
          <p:spPr>
            <a:xfrm>
              <a:off x="12524015" y="1115093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0% Richest; Richest Urban Khalkh</a:t>
              </a:r>
            </a:p>
          </p:txBody>
        </p:sp>
      </p:grpSp>
      <p:grpSp>
        <p:nvGrpSpPr>
          <p:cNvPr id="47" name="Group 46">
            <a:extLst>
              <a:ext uri="{FF2B5EF4-FFF2-40B4-BE49-F238E27FC236}">
                <a16:creationId xmlns:a16="http://schemas.microsoft.com/office/drawing/2014/main" id="{605BEF33-73E4-495E-968F-9850D81B1F2C}"/>
              </a:ext>
            </a:extLst>
          </p:cNvPr>
          <p:cNvGrpSpPr/>
          <p:nvPr/>
        </p:nvGrpSpPr>
        <p:grpSpPr>
          <a:xfrm>
            <a:off x="11226809" y="10104498"/>
            <a:ext cx="6936003" cy="523220"/>
            <a:chOff x="11226809" y="10104498"/>
            <a:chExt cx="6936003" cy="523220"/>
          </a:xfrm>
        </p:grpSpPr>
        <p:cxnSp>
          <p:nvCxnSpPr>
            <p:cNvPr id="33" name="Straight Connector 32">
              <a:extLst>
                <a:ext uri="{FF2B5EF4-FFF2-40B4-BE49-F238E27FC236}">
                  <a16:creationId xmlns:a16="http://schemas.microsoft.com/office/drawing/2014/main" id="{5783D093-0648-45B5-9FB2-1CBE8D59CB47}"/>
                </a:ext>
              </a:extLst>
            </p:cNvPr>
            <p:cNvCxnSpPr>
              <a:cxnSpLocks/>
            </p:cNvCxnSpPr>
            <p:nvPr/>
          </p:nvCxnSpPr>
          <p:spPr>
            <a:xfrm>
              <a:off x="11226809" y="10479304"/>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54CAB989-A02E-4082-A83A-5FE8F3B96053}"/>
                </a:ext>
              </a:extLst>
            </p:cNvPr>
            <p:cNvSpPr txBox="1"/>
            <p:nvPr/>
          </p:nvSpPr>
          <p:spPr>
            <a:xfrm>
              <a:off x="12524015" y="1010449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7% Urban </a:t>
              </a:r>
            </a:p>
          </p:txBody>
        </p:sp>
      </p:grpSp>
      <p:grpSp>
        <p:nvGrpSpPr>
          <p:cNvPr id="43" name="Group 42">
            <a:extLst>
              <a:ext uri="{FF2B5EF4-FFF2-40B4-BE49-F238E27FC236}">
                <a16:creationId xmlns:a16="http://schemas.microsoft.com/office/drawing/2014/main" id="{96AD2744-286C-45E7-86F0-E6B1DB900D18}"/>
              </a:ext>
            </a:extLst>
          </p:cNvPr>
          <p:cNvGrpSpPr/>
          <p:nvPr/>
        </p:nvGrpSpPr>
        <p:grpSpPr>
          <a:xfrm>
            <a:off x="11168749" y="7987854"/>
            <a:ext cx="6912439" cy="523220"/>
            <a:chOff x="11168749" y="7987854"/>
            <a:chExt cx="6912439" cy="523220"/>
          </a:xfrm>
        </p:grpSpPr>
        <p:sp>
          <p:nvSpPr>
            <p:cNvPr id="18" name="TextBox 17">
              <a:extLst>
                <a:ext uri="{FF2B5EF4-FFF2-40B4-BE49-F238E27FC236}">
                  <a16:creationId xmlns:a16="http://schemas.microsoft.com/office/drawing/2014/main" id="{848F01AB-E507-4A4A-9DB2-A8B93790429D}"/>
                </a:ext>
              </a:extLst>
            </p:cNvPr>
            <p:cNvSpPr txBox="1"/>
            <p:nvPr/>
          </p:nvSpPr>
          <p:spPr>
            <a:xfrm>
              <a:off x="12442391" y="7987854"/>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29% Poorest</a:t>
              </a:r>
            </a:p>
          </p:txBody>
        </p:sp>
        <p:cxnSp>
          <p:nvCxnSpPr>
            <p:cNvPr id="36" name="Straight Connector 35">
              <a:extLst>
                <a:ext uri="{FF2B5EF4-FFF2-40B4-BE49-F238E27FC236}">
                  <a16:creationId xmlns:a16="http://schemas.microsoft.com/office/drawing/2014/main" id="{C595D2C0-0378-476F-9339-C02EFD9BFB5B}"/>
                </a:ext>
              </a:extLst>
            </p:cNvPr>
            <p:cNvCxnSpPr>
              <a:cxnSpLocks/>
            </p:cNvCxnSpPr>
            <p:nvPr/>
          </p:nvCxnSpPr>
          <p:spPr>
            <a:xfrm>
              <a:off x="11168749" y="830580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42906DA6-FCC2-4775-98D6-01D94A107A6F}"/>
              </a:ext>
            </a:extLst>
          </p:cNvPr>
          <p:cNvGrpSpPr/>
          <p:nvPr/>
        </p:nvGrpSpPr>
        <p:grpSpPr>
          <a:xfrm>
            <a:off x="11197775" y="2299457"/>
            <a:ext cx="6912439" cy="523220"/>
            <a:chOff x="11197775" y="2299457"/>
            <a:chExt cx="6912439" cy="523220"/>
          </a:xfrm>
        </p:grpSpPr>
        <p:sp>
          <p:nvSpPr>
            <p:cNvPr id="35" name="TextBox 34">
              <a:extLst>
                <a:ext uri="{FF2B5EF4-FFF2-40B4-BE49-F238E27FC236}">
                  <a16:creationId xmlns:a16="http://schemas.microsoft.com/office/drawing/2014/main" id="{2A5A9ABE-9648-482A-B280-0CB4237F11D1}"/>
                </a:ext>
              </a:extLst>
            </p:cNvPr>
            <p:cNvSpPr txBox="1"/>
            <p:nvPr/>
          </p:nvSpPr>
          <p:spPr>
            <a:xfrm>
              <a:off x="12471417" y="2299457"/>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52% Poorest Rural Kazakh</a:t>
              </a:r>
            </a:p>
          </p:txBody>
        </p:sp>
        <p:cxnSp>
          <p:nvCxnSpPr>
            <p:cNvPr id="37" name="Straight Connector 36">
              <a:extLst>
                <a:ext uri="{FF2B5EF4-FFF2-40B4-BE49-F238E27FC236}">
                  <a16:creationId xmlns:a16="http://schemas.microsoft.com/office/drawing/2014/main" id="{928D2A33-5BBA-4A6A-B8E2-36920569D2FA}"/>
                </a:ext>
              </a:extLst>
            </p:cNvPr>
            <p:cNvCxnSpPr>
              <a:cxnSpLocks/>
            </p:cNvCxnSpPr>
            <p:nvPr/>
          </p:nvCxnSpPr>
          <p:spPr>
            <a:xfrm>
              <a:off x="11197775" y="248981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6" name="Oval 25">
            <a:extLst>
              <a:ext uri="{FF2B5EF4-FFF2-40B4-BE49-F238E27FC236}">
                <a16:creationId xmlns:a16="http://schemas.microsoft.com/office/drawing/2014/main" id="{4C3D5E5E-7358-40DC-A171-6AB37378D2F3}"/>
              </a:ext>
            </a:extLst>
          </p:cNvPr>
          <p:cNvSpPr/>
          <p:nvPr/>
        </p:nvSpPr>
        <p:spPr>
          <a:xfrm>
            <a:off x="18110214" y="2893316"/>
            <a:ext cx="5892783" cy="5131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The poorest rural Kazakh women and girls are over </a:t>
            </a:r>
            <a:r>
              <a:rPr lang="en-US" sz="2800" b="1" dirty="0">
                <a:latin typeface="Arial" panose="020B0604020202020204" pitchFamily="34" charset="0"/>
                <a:cs typeface="Arial" panose="020B0604020202020204" pitchFamily="34" charset="0"/>
              </a:rPr>
              <a:t>50 TIMES </a:t>
            </a:r>
            <a:r>
              <a:rPr lang="en-US" sz="2800" dirty="0">
                <a:latin typeface="Arial" panose="020B0604020202020204" pitchFamily="34" charset="0"/>
                <a:cs typeface="Arial" panose="020B0604020202020204" pitchFamily="34" charset="0"/>
              </a:rPr>
              <a:t>as likely as the richest urban Khalkh women and girls to be deprived of education</a:t>
            </a:r>
          </a:p>
        </p:txBody>
      </p:sp>
      <p:sp>
        <p:nvSpPr>
          <p:cNvPr id="48" name="Rectangle: Rounded Corners 47">
            <a:extLst>
              <a:ext uri="{FF2B5EF4-FFF2-40B4-BE49-F238E27FC236}">
                <a16:creationId xmlns:a16="http://schemas.microsoft.com/office/drawing/2014/main" id="{7170DDF2-C141-4E90-973E-4C7018CDE8E9}"/>
              </a:ext>
            </a:extLst>
          </p:cNvPr>
          <p:cNvSpPr/>
          <p:nvPr/>
        </p:nvSpPr>
        <p:spPr>
          <a:xfrm>
            <a:off x="12431512" y="2084013"/>
            <a:ext cx="5704102" cy="10042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5629009-BE3D-4C22-B0AC-FA053F8D493D}"/>
              </a:ext>
            </a:extLst>
          </p:cNvPr>
          <p:cNvSpPr/>
          <p:nvPr/>
        </p:nvSpPr>
        <p:spPr>
          <a:xfrm>
            <a:off x="12406112" y="10962862"/>
            <a:ext cx="5704102" cy="10042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C154C0E-3C3E-4556-A5A0-522498013925}"/>
              </a:ext>
            </a:extLst>
          </p:cNvPr>
          <p:cNvSpPr txBox="1"/>
          <p:nvPr/>
        </p:nvSpPr>
        <p:spPr>
          <a:xfrm>
            <a:off x="1657281" y="5168396"/>
            <a:ext cx="4667318" cy="2308324"/>
          </a:xfrm>
          <a:prstGeom prst="rect">
            <a:avLst/>
          </a:prstGeom>
          <a:noFill/>
        </p:spPr>
        <p:txBody>
          <a:bodyPr wrap="square" rtlCol="0">
            <a:spAutoFit/>
          </a:bodyPr>
          <a:lstStyle/>
          <a:p>
            <a:r>
              <a:rPr lang="en-US" sz="3600" dirty="0"/>
              <a:t>Proportion of women and girls with primary or less years of education in Mongolia </a:t>
            </a:r>
          </a:p>
        </p:txBody>
      </p:sp>
      <p:cxnSp>
        <p:nvCxnSpPr>
          <p:cNvPr id="38" name="Straight Connector 37">
            <a:extLst>
              <a:ext uri="{FF2B5EF4-FFF2-40B4-BE49-F238E27FC236}">
                <a16:creationId xmlns:a16="http://schemas.microsoft.com/office/drawing/2014/main" id="{DCB28EEA-D30E-40FF-95AA-2BBBFFB1E466}"/>
              </a:ext>
            </a:extLst>
          </p:cNvPr>
          <p:cNvCxnSpPr/>
          <p:nvPr/>
        </p:nvCxnSpPr>
        <p:spPr>
          <a:xfrm>
            <a:off x="6819610" y="2392854"/>
            <a:ext cx="685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39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LNOB analysis methodology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417642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Framework for LNOB analysis </a:t>
            </a:r>
          </a:p>
        </p:txBody>
      </p:sp>
      <p:graphicFrame>
        <p:nvGraphicFramePr>
          <p:cNvPr id="7" name="Diagram 6">
            <a:extLst>
              <a:ext uri="{FF2B5EF4-FFF2-40B4-BE49-F238E27FC236}">
                <a16:creationId xmlns:a16="http://schemas.microsoft.com/office/drawing/2014/main" id="{20F8A4CB-6A06-4238-B825-6C152E1100DA}"/>
              </a:ext>
            </a:extLst>
          </p:cNvPr>
          <p:cNvGraphicFramePr/>
          <p:nvPr>
            <p:extLst>
              <p:ext uri="{D42A27DB-BD31-4B8C-83A1-F6EECF244321}">
                <p14:modId xmlns:p14="http://schemas.microsoft.com/office/powerpoint/2010/main" val="1736082907"/>
              </p:ext>
            </p:extLst>
          </p:nvPr>
        </p:nvGraphicFramePr>
        <p:xfrm>
          <a:off x="4648200" y="2667000"/>
          <a:ext cx="16318353" cy="899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74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1. Get the right microdata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636206"/>
            <a:ext cx="158632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Sample size</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Sample size and method is representative of various population groups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Household surveys with large representative samples, as well as census data, are well suited</a:t>
            </a:r>
          </a:p>
        </p:txBody>
      </p:sp>
      <p:sp>
        <p:nvSpPr>
          <p:cNvPr id="16" name="TextBox 15">
            <a:extLst>
              <a:ext uri="{FF2B5EF4-FFF2-40B4-BE49-F238E27FC236}">
                <a16:creationId xmlns:a16="http://schemas.microsoft.com/office/drawing/2014/main" id="{F418C514-A02C-4804-8BDE-BDBE8A1B7512}"/>
              </a:ext>
            </a:extLst>
          </p:cNvPr>
          <p:cNvSpPr txBox="1"/>
          <p:nvPr/>
        </p:nvSpPr>
        <p:spPr>
          <a:xfrm>
            <a:off x="1561178" y="4998559"/>
            <a:ext cx="15888622" cy="2554545"/>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Who is interviewed?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Surveys that collect data at the individual level rather than household level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Specific questionnaires addressed to women</a:t>
            </a:r>
          </a:p>
          <a:p>
            <a:pPr lvl="2"/>
            <a:r>
              <a:rPr lang="en-US" sz="3200" dirty="0">
                <a:solidFill>
                  <a:schemeClr val="accent3"/>
                </a:solidFill>
                <a:latin typeface="Arial" panose="020B0604020202020204" pitchFamily="34" charset="0"/>
                <a:cs typeface="Arial" panose="020B0604020202020204" pitchFamily="34" charset="0"/>
              </a:rPr>
              <a:t>e.g. Issues of violence by intimate partner, contraceptive use, decision-making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0884DC-0BC4-42F9-8E57-C2F8CCE9A171}"/>
              </a:ext>
            </a:extLst>
          </p:cNvPr>
          <p:cNvSpPr txBox="1"/>
          <p:nvPr/>
        </p:nvSpPr>
        <p:spPr>
          <a:xfrm>
            <a:off x="1561178" y="7434582"/>
            <a:ext cx="183016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Timeliness and periodicity of data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Data that is frequently collected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Data that is released in a timely manner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1E65ED-CD34-4339-BCD5-BE07E1A3599F}"/>
              </a:ext>
            </a:extLst>
          </p:cNvPr>
          <p:cNvSpPr txBox="1"/>
          <p:nvPr/>
        </p:nvSpPr>
        <p:spPr>
          <a:xfrm>
            <a:off x="1586578" y="9330957"/>
            <a:ext cx="15863222" cy="1569660"/>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International comparability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Standardized survey instruments are recommended for LNOB analysis, if comparisons across countries are desired </a:t>
            </a:r>
          </a:p>
        </p:txBody>
      </p:sp>
      <p:sp>
        <p:nvSpPr>
          <p:cNvPr id="19" name="Right Brace 18">
            <a:extLst>
              <a:ext uri="{FF2B5EF4-FFF2-40B4-BE49-F238E27FC236}">
                <a16:creationId xmlns:a16="http://schemas.microsoft.com/office/drawing/2014/main" id="{04C3F311-4D08-4C7D-BFC7-C6B30CA4E969}"/>
              </a:ext>
            </a:extLst>
          </p:cNvPr>
          <p:cNvSpPr/>
          <p:nvPr/>
        </p:nvSpPr>
        <p:spPr>
          <a:xfrm>
            <a:off x="16891000" y="2590800"/>
            <a:ext cx="2133600" cy="90202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33DF41BA-01D7-4FCA-A2BC-902D2B028DAA}"/>
              </a:ext>
            </a:extLst>
          </p:cNvPr>
          <p:cNvSpPr txBox="1"/>
          <p:nvPr/>
        </p:nvSpPr>
        <p:spPr>
          <a:xfrm>
            <a:off x="19354800" y="2916530"/>
            <a:ext cx="4572000" cy="1077218"/>
          </a:xfrm>
          <a:prstGeom prst="rect">
            <a:avLst/>
          </a:prstGeom>
          <a:noFill/>
        </p:spPr>
        <p:txBody>
          <a:bodyPr wrap="square" rtlCol="0">
            <a:spAutoFit/>
          </a:bodyPr>
          <a:lstStyle/>
          <a:p>
            <a:r>
              <a:rPr lang="en-US" sz="3200" dirty="0"/>
              <a:t>Some surveys suitable for LNOB analysis are: </a:t>
            </a:r>
          </a:p>
        </p:txBody>
      </p:sp>
      <p:sp>
        <p:nvSpPr>
          <p:cNvPr id="22" name="Rectangle: Rounded Corners 21">
            <a:extLst>
              <a:ext uri="{FF2B5EF4-FFF2-40B4-BE49-F238E27FC236}">
                <a16:creationId xmlns:a16="http://schemas.microsoft.com/office/drawing/2014/main" id="{DED86AAB-E41D-41F7-A25F-D22FF5077117}"/>
              </a:ext>
            </a:extLst>
          </p:cNvPr>
          <p:cNvSpPr/>
          <p:nvPr/>
        </p:nvSpPr>
        <p:spPr>
          <a:xfrm>
            <a:off x="19380200" y="4495800"/>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Demographic and Health Survey (DHS)</a:t>
            </a:r>
          </a:p>
        </p:txBody>
      </p:sp>
      <p:sp>
        <p:nvSpPr>
          <p:cNvPr id="23" name="Rectangle: Rounded Corners 22">
            <a:extLst>
              <a:ext uri="{FF2B5EF4-FFF2-40B4-BE49-F238E27FC236}">
                <a16:creationId xmlns:a16="http://schemas.microsoft.com/office/drawing/2014/main" id="{08717DE1-D140-40DE-989C-16F0740D04C5}"/>
              </a:ext>
            </a:extLst>
          </p:cNvPr>
          <p:cNvSpPr/>
          <p:nvPr/>
        </p:nvSpPr>
        <p:spPr>
          <a:xfrm>
            <a:off x="19354800" y="5978238"/>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Multiple Indicator Cluster Survey (MICS)</a:t>
            </a:r>
          </a:p>
        </p:txBody>
      </p:sp>
      <p:sp>
        <p:nvSpPr>
          <p:cNvPr id="24" name="Rectangle: Rounded Corners 23">
            <a:extLst>
              <a:ext uri="{FF2B5EF4-FFF2-40B4-BE49-F238E27FC236}">
                <a16:creationId xmlns:a16="http://schemas.microsoft.com/office/drawing/2014/main" id="{4FC5D232-1499-4A05-A187-2682BF2ECAB9}"/>
              </a:ext>
            </a:extLst>
          </p:cNvPr>
          <p:cNvSpPr/>
          <p:nvPr/>
        </p:nvSpPr>
        <p:spPr>
          <a:xfrm>
            <a:off x="19354800" y="7430227"/>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Labour</a:t>
            </a:r>
            <a:r>
              <a:rPr lang="en-US" sz="2800" dirty="0"/>
              <a:t> Force Survey (LFS)</a:t>
            </a:r>
          </a:p>
        </p:txBody>
      </p:sp>
      <p:sp>
        <p:nvSpPr>
          <p:cNvPr id="25" name="Rectangle: Rounded Corners 24">
            <a:extLst>
              <a:ext uri="{FF2B5EF4-FFF2-40B4-BE49-F238E27FC236}">
                <a16:creationId xmlns:a16="http://schemas.microsoft.com/office/drawing/2014/main" id="{2BEDF003-72CE-492F-9A42-326BA686DD11}"/>
              </a:ext>
            </a:extLst>
          </p:cNvPr>
          <p:cNvSpPr/>
          <p:nvPr/>
        </p:nvSpPr>
        <p:spPr>
          <a:xfrm>
            <a:off x="19380200" y="8964139"/>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Living Standards Measurement Survey (LSMS)</a:t>
            </a:r>
          </a:p>
        </p:txBody>
      </p:sp>
    </p:spTree>
    <p:extLst>
      <p:ext uri="{BB962C8B-B14F-4D97-AF65-F5344CB8AC3E}">
        <p14:creationId xmlns:p14="http://schemas.microsoft.com/office/powerpoint/2010/main" val="424340766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165319-8B88-49B9-A971-292FB8781A2D}">
  <ds:schemaRefs>
    <ds:schemaRef ds:uri="http://schemas.microsoft.com/sharepoint/v3/contenttype/forms"/>
  </ds:schemaRefs>
</ds:datastoreItem>
</file>

<file path=customXml/itemProps2.xml><?xml version="1.0" encoding="utf-8"?>
<ds:datastoreItem xmlns:ds="http://schemas.openxmlformats.org/officeDocument/2006/customXml" ds:itemID="{9EB7B8B0-B3B1-4231-B574-6BE9B56BA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34da6-05e8-4b02-885f-a05ca3b06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E3E53-1783-4CD9-B02A-5A0CE05E090B}">
  <ds:schemaRefs>
    <ds:schemaRef ds:uri="http://purl.org/dc/terms/"/>
    <ds:schemaRef ds:uri="b722cfa6-fa89-4d70-91ef-05ea1ad76fa7"/>
    <ds:schemaRef ds:uri="http://schemas.microsoft.com/office/2006/documentManagement/types"/>
    <ds:schemaRef ds:uri="http://schemas.microsoft.com/office/infopath/2007/PartnerControls"/>
    <ds:schemaRef ds:uri="http://purl.org/dc/elements/1.1/"/>
    <ds:schemaRef ds:uri="http://schemas.microsoft.com/office/2006/metadata/properties"/>
    <ds:schemaRef ds:uri="f2538e1c-776f-4a79-a05a-9855d069e7f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9627</TotalTime>
  <Words>4576</Words>
  <Application>Microsoft Office PowerPoint</Application>
  <PresentationFormat>Custom</PresentationFormat>
  <Paragraphs>569</Paragraphs>
  <Slides>50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vt:lpstr>
      <vt:lpstr>Cambria Math</vt:lpstr>
      <vt:lpstr>Courier New</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Tsz Yu Chang</cp:lastModifiedBy>
  <cp:revision>522</cp:revision>
  <dcterms:created xsi:type="dcterms:W3CDTF">2019-07-24T10:22:12Z</dcterms:created>
  <dcterms:modified xsi:type="dcterms:W3CDTF">2024-10-04T09:49:57Z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