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63" r:id="rId6"/>
    <p:sldId id="334" r:id="rId7"/>
    <p:sldId id="335" r:id="rId8"/>
    <p:sldId id="336" r:id="rId9"/>
    <p:sldId id="338" r:id="rId10"/>
    <p:sldId id="339" r:id="rId11"/>
    <p:sldId id="340" r:id="rId12"/>
    <p:sldId id="351" r:id="rId13"/>
    <p:sldId id="373" r:id="rId14"/>
    <p:sldId id="375" r:id="rId15"/>
    <p:sldId id="376" r:id="rId16"/>
    <p:sldId id="377" r:id="rId17"/>
    <p:sldId id="378" r:id="rId18"/>
    <p:sldId id="379" r:id="rId19"/>
    <p:sldId id="359" r:id="rId20"/>
    <p:sldId id="360" r:id="rId21"/>
    <p:sldId id="361" r:id="rId22"/>
    <p:sldId id="362" r:id="rId23"/>
    <p:sldId id="364" r:id="rId24"/>
    <p:sldId id="363" r:id="rId25"/>
    <p:sldId id="341" r:id="rId26"/>
    <p:sldId id="350" r:id="rId27"/>
    <p:sldId id="354" r:id="rId28"/>
    <p:sldId id="357" r:id="rId29"/>
    <p:sldId id="366" r:id="rId30"/>
    <p:sldId id="367" r:id="rId31"/>
    <p:sldId id="368" r:id="rId32"/>
    <p:sldId id="370" r:id="rId33"/>
    <p:sldId id="371" r:id="rId34"/>
    <p:sldId id="372" r:id="rId35"/>
    <p:sldId id="349" r:id="rId36"/>
    <p:sldId id="356" r:id="rId37"/>
    <p:sldId id="337" r:id="rId38"/>
    <p:sldId id="342" r:id="rId39"/>
    <p:sldId id="343" r:id="rId40"/>
    <p:sldId id="344" r:id="rId41"/>
    <p:sldId id="345" r:id="rId42"/>
    <p:sldId id="347" r:id="rId43"/>
    <p:sldId id="346" r:id="rId44"/>
    <p:sldId id="348" r:id="rId45"/>
    <p:sldId id="264" r:id="rId46"/>
  </p:sldIdLst>
  <p:sldSz cx="24384000" cy="13716000"/>
  <p:notesSz cx="20104100" cy="11309350"/>
  <p:defaultTex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userDrawn="1">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oss" initials="JR" lastIdx="1" clrIdx="0">
    <p:extLst>
      <p:ext uri="{19B8F6BF-5375-455C-9EA6-DF929625EA0E}">
        <p15:presenceInfo xmlns:p15="http://schemas.microsoft.com/office/powerpoint/2012/main" userId="18dd2a285576a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D"/>
    <a:srgbClr val="FD6824"/>
    <a:srgbClr val="55C02B"/>
    <a:srgbClr val="FCC408"/>
    <a:srgbClr val="BE8A2D"/>
    <a:srgbClr val="FC9D23"/>
    <a:srgbClr val="3D7D43"/>
    <a:srgbClr val="DE1267"/>
    <a:srgbClr val="E4233A"/>
    <a:srgbClr val="4B9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1" autoAdjust="0"/>
    <p:restoredTop sz="94674"/>
  </p:normalViewPr>
  <p:slideViewPr>
    <p:cSldViewPr>
      <p:cViewPr varScale="1">
        <p:scale>
          <a:sx n="18" d="100"/>
          <a:sy n="18" d="100"/>
        </p:scale>
        <p:origin x="80" y="440"/>
      </p:cViewPr>
      <p:guideLst>
        <p:guide orient="horz" pos="3493"/>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0T11:42:33.118" idx="1">
    <p:pos x="9175" y="1389"/>
    <p:text>this sentence ends strangely. Shouldn't this say converting variables into numeric values?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A994FA9-4AA4-7F49-85BA-5FDB5EB99756}" type="datetimeFigureOut">
              <a:rPr lang="en-US" smtClean="0"/>
              <a:pPr/>
              <a:t>04-Oct-24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C95C949-30DC-A548-B0F6-ECAFEB87DCCE}" type="slidenum">
              <a:rPr lang="en-US" smtClean="0"/>
              <a:pPr/>
              <a:t>‹#›</a:t>
            </a:fld>
            <a:endParaRPr lang="en-US"/>
          </a:p>
        </p:txBody>
      </p:sp>
    </p:spTree>
    <p:extLst>
      <p:ext uri="{BB962C8B-B14F-4D97-AF65-F5344CB8AC3E}">
        <p14:creationId xmlns:p14="http://schemas.microsoft.com/office/powerpoint/2010/main" val="1948057685"/>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extLst>
    <p:ext uri="{DCECCB84-F9BA-43D5-87BE-67443E8EF086}">
      <p15:sldGuideLst xmlns:p15="http://schemas.microsoft.com/office/powerpoint/2012/main">
        <p15:guide id="1" orient="horz" pos="672" userDrawn="1">
          <p15:clr>
            <a:srgbClr val="FBAE40"/>
          </p15:clr>
        </p15:guide>
        <p15:guide id="2" pos="1008" userDrawn="1">
          <p15:clr>
            <a:srgbClr val="FBAE40"/>
          </p15:clr>
        </p15:guide>
        <p15:guide id="3" pos="14400" userDrawn="1">
          <p15:clr>
            <a:srgbClr val="FBAE40"/>
          </p15:clr>
        </p15:guide>
        <p15:guide id="4" pos="14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11277600"/>
            <a:ext cx="4283677" cy="1287274"/>
          </a:xfrm>
          <a:prstGeom prst="rect">
            <a:avLst/>
          </a:prstGeom>
        </p:spPr>
      </p:pic>
    </p:spTree>
    <p:extLst>
      <p:ext uri="{BB962C8B-B14F-4D97-AF65-F5344CB8AC3E}">
        <p14:creationId xmlns:p14="http://schemas.microsoft.com/office/powerpoint/2010/main" val="32912776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cstate="print"/>
          <a:srcRect l="5600" t="1978" r="23611" b="51517"/>
          <a:stretch/>
        </p:blipFill>
        <p:spPr>
          <a:xfrm>
            <a:off x="0" y="-26276"/>
            <a:ext cx="24384000" cy="13742276"/>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911">
                <a:solidFill>
                  <a:schemeClr val="accent3"/>
                </a:solidFill>
                <a:latin typeface="Arial" panose="020B0604020202020204" pitchFamily="34" charset="0"/>
                <a:cs typeface="Arial" panose="020B0604020202020204" pitchFamily="34" charset="0"/>
              </a:defRPr>
            </a:lvl1pPr>
            <a:lvl2pPr>
              <a:defRPr sz="2911">
                <a:solidFill>
                  <a:schemeClr val="accent3"/>
                </a:solidFill>
                <a:latin typeface="Arial" panose="020B0604020202020204" pitchFamily="34" charset="0"/>
                <a:cs typeface="Arial" panose="020B0604020202020204" pitchFamily="34" charset="0"/>
              </a:defRPr>
            </a:lvl2pPr>
            <a:lvl3pPr>
              <a:defRPr sz="2911">
                <a:solidFill>
                  <a:schemeClr val="accent3"/>
                </a:solidFill>
                <a:latin typeface="Arial" panose="020B0604020202020204" pitchFamily="34" charset="0"/>
                <a:cs typeface="Arial" panose="020B0604020202020204" pitchFamily="34" charset="0"/>
              </a:defRPr>
            </a:lvl3pPr>
            <a:lvl4pPr>
              <a:defRPr sz="2911">
                <a:solidFill>
                  <a:schemeClr val="accent3"/>
                </a:solidFill>
                <a:latin typeface="Arial" panose="020B0604020202020204" pitchFamily="34" charset="0"/>
                <a:cs typeface="Arial" panose="020B0604020202020204" pitchFamily="34" charset="0"/>
              </a:defRPr>
            </a:lvl4pPr>
            <a:lvl5pPr>
              <a:defRPr sz="2911">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06530611"/>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985"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57676" y="12511772"/>
            <a:ext cx="5478524" cy="975628"/>
          </a:xfrm>
          <a:prstGeom prst="rect">
            <a:avLst/>
          </a:prstGeom>
        </p:spPr>
      </p:pic>
    </p:spTree>
    <p:extLst>
      <p:ext uri="{BB962C8B-B14F-4D97-AF65-F5344CB8AC3E}">
        <p14:creationId xmlns:p14="http://schemas.microsoft.com/office/powerpoint/2010/main" val="347388543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1600199" y="3160713"/>
            <a:ext cx="10134601" cy="8497887"/>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Tree>
    <p:extLst>
      <p:ext uri="{BB962C8B-B14F-4D97-AF65-F5344CB8AC3E}">
        <p14:creationId xmlns:p14="http://schemas.microsoft.com/office/powerpoint/2010/main" val="216019358"/>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1585913" y="3160712"/>
            <a:ext cx="10453687" cy="8497887"/>
          </a:xfrm>
        </p:spPr>
        <p:txBody>
          <a:bodyPr/>
          <a:lstStyle>
            <a:lvl1pPr>
              <a:defRPr sz="2800">
                <a:solidFill>
                  <a:schemeClr val="accent3"/>
                </a:solidFill>
              </a:defRPr>
            </a:lvl1pPr>
            <a:lvl2pPr>
              <a:defRPr sz="2800">
                <a:solidFill>
                  <a:schemeClr val="accent3"/>
                </a:solidFill>
              </a:defRPr>
            </a:lvl2pPr>
            <a:lvl3pPr>
              <a:defRPr sz="2800">
                <a:solidFill>
                  <a:schemeClr val="accent3"/>
                </a:solidFill>
              </a:defRPr>
            </a:lvl3pPr>
            <a:lvl4pPr>
              <a:defRPr sz="2800">
                <a:solidFill>
                  <a:schemeClr val="accent3"/>
                </a:solidFill>
              </a:defRPr>
            </a:lvl4pPr>
            <a:lvl5pPr>
              <a:defRPr sz="2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4724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3042016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7273588" y="3283974"/>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0137775"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483" y="11506200"/>
            <a:ext cx="3894158" cy="1725724"/>
          </a:xfrm>
          <a:prstGeom prst="rect">
            <a:avLst/>
          </a:prstGeom>
        </p:spPr>
      </p:pic>
    </p:spTree>
    <p:extLst>
      <p:ext uri="{BB962C8B-B14F-4D97-AF65-F5344CB8AC3E}">
        <p14:creationId xmlns:p14="http://schemas.microsoft.com/office/powerpoint/2010/main" val="18095005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p:spPr>
        <p:txBody>
          <a:bodyPr anchor="ctr" anchorCtr="0"/>
          <a:lstStyle>
            <a:lvl1pPr algn="r">
              <a:defRPr sz="88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5266792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64421534"/>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3220380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58931" y="5878419"/>
            <a:ext cx="2337428" cy="1951788"/>
          </a:xfrm>
          <a:noFill/>
        </p:spPr>
        <p:txBody>
          <a:bodyPr anchor="ctr" anchorCtr="0"/>
          <a:lstStyle>
            <a:lvl1pPr algn="r">
              <a:defRPr sz="88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257496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noAutofit/>
          </a:bodyPr>
          <a:lstStyle>
            <a:lvl1pPr algn="r">
              <a:defRPr sz="88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5332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cstate="print"/>
          <a:srcRect l="5600" t="1978" r="23611" b="51517"/>
          <a:stretch/>
        </p:blipFill>
        <p:spPr>
          <a:xfrm>
            <a:off x="0" y="-26276"/>
            <a:ext cx="24384000" cy="13742276"/>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27084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5998" y="1181448"/>
            <a:ext cx="21212006"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1585998" y="3154681"/>
            <a:ext cx="21212006" cy="276999"/>
          </a:xfrm>
          <a:prstGeom prst="rect">
            <a:avLst/>
          </a:prstGeom>
        </p:spPr>
        <p:txBody>
          <a:bodyPr wrap="square" lIns="0" tIns="0" rIns="0" bIns="0">
            <a:spAutoFit/>
          </a:bodyPr>
          <a:lstStyle>
            <a:lvl1pPr>
              <a:defRPr/>
            </a:lvl1pPr>
          </a:lstStyle>
          <a:p>
            <a:pPr marL="0" algn="l" rtl="0"/>
            <a:endParaRPr dirty="0"/>
          </a:p>
        </p:txBody>
      </p:sp>
    </p:spTree>
  </p:cSld>
  <p:clrMap bg1="lt1" tx1="dk1" bg2="lt2" tx2="dk2" accent1="accent1" accent2="accent2" accent3="accent3" accent4="accent4" accent5="accent5" accent6="accent6" hlink="hlink" folHlink="folHlink"/>
  <p:sldLayoutIdLst>
    <p:sldLayoutId id="2147483662" r:id="rId1"/>
    <p:sldLayoutId id="214748367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65" r:id="rId11"/>
    <p:sldLayoutId id="2147483664" r:id="rId12"/>
    <p:sldLayoutId id="2147483666" r:id="rId13"/>
    <p:sldLayoutId id="2147483678" r:id="rId14"/>
    <p:sldLayoutId id="2147483667" r:id="rId15"/>
    <p:sldLayoutId id="2147483676" r:id="rId16"/>
    <p:sldLayoutId id="2147483663" r:id="rId17"/>
  </p:sldLayoutIdLst>
  <p:hf sldNum="0" hdr="0" ftr="0"/>
  <p:txStyles>
    <p:titleStyle>
      <a:lvl1pPr>
        <a:defRPr sz="388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bodyStyle>
    <p:otherStyle>
      <a:lvl1pPr marL="0">
        <a:defRPr>
          <a:latin typeface="+mn-lt"/>
          <a:ea typeface="+mn-ea"/>
          <a:cs typeface="+mn-cs"/>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6.png"/><Relationship Id="rId2"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www.r-project.org/"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609601" y="4876800"/>
            <a:ext cx="8915399" cy="2770374"/>
          </a:xfrm>
        </p:spPr>
        <p:txBody>
          <a:bodyPr/>
          <a:lstStyle/>
          <a:p>
            <a:r>
              <a:rPr lang="en-US" dirty="0"/>
              <a:t>Analyzing data with a gender angle</a:t>
            </a:r>
          </a:p>
          <a:p>
            <a:endParaRPr lang="en-US" dirty="0"/>
          </a:p>
        </p:txBody>
      </p:sp>
      <p:sp>
        <p:nvSpPr>
          <p:cNvPr id="7" name="Text Placeholder 6">
            <a:extLst>
              <a:ext uri="{FF2B5EF4-FFF2-40B4-BE49-F238E27FC236}">
                <a16:creationId xmlns:a16="http://schemas.microsoft.com/office/drawing/2014/main" id="{350DD5C9-3673-6744-8293-0337B39C08F7}"/>
              </a:ext>
            </a:extLst>
          </p:cNvPr>
          <p:cNvSpPr>
            <a:spLocks noGrp="1"/>
          </p:cNvSpPr>
          <p:nvPr>
            <p:ph type="body" sz="quarter" idx="12"/>
          </p:nvPr>
        </p:nvSpPr>
        <p:spPr>
          <a:xfrm>
            <a:off x="609600" y="3048001"/>
            <a:ext cx="8686799" cy="861774"/>
          </a:xfrm>
        </p:spPr>
        <p:txBody>
          <a:bodyPr/>
          <a:lstStyle/>
          <a:p>
            <a:r>
              <a:rPr lang="en-US" sz="2800" dirty="0"/>
              <a:t>ASIA-PACIFIC TRAINING CURRICULUM ON GENDER STATISTICS</a:t>
            </a:r>
          </a:p>
        </p:txBody>
      </p:sp>
    </p:spTree>
    <p:extLst>
      <p:ext uri="{BB962C8B-B14F-4D97-AF65-F5344CB8AC3E}">
        <p14:creationId xmlns:p14="http://schemas.microsoft.com/office/powerpoint/2010/main" val="13829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971800"/>
            <a:ext cx="18377822" cy="2693045"/>
          </a:xfrm>
        </p:spPr>
        <p:txBody>
          <a:bodyPr/>
          <a:lstStyle/>
          <a:p>
            <a:pPr marL="457200" indent="-457200">
              <a:buFontTx/>
              <a:buChar char="-"/>
            </a:pPr>
            <a:r>
              <a:rPr lang="en-US" sz="3500" dirty="0"/>
              <a:t>Cross tabulation are tables that group variables to assess the relationships between them</a:t>
            </a:r>
          </a:p>
          <a:p>
            <a:pPr marL="457200" indent="-457200">
              <a:buFontTx/>
              <a:buChar char="-"/>
            </a:pPr>
            <a:r>
              <a:rPr lang="en-US" sz="3500" dirty="0"/>
              <a:t>It is necessary to decide, which of the two is the independent and which is the dependent variable, when doing cross tabulation</a:t>
            </a:r>
          </a:p>
          <a:p>
            <a:pPr marL="457200" indent="-457200">
              <a:buFontTx/>
              <a:buChar char="-"/>
            </a:pPr>
            <a:r>
              <a:rPr lang="en-US" sz="3500" dirty="0"/>
              <a:t>The most widely used convention is to use the row for the independent variable; and the column for the dependent variable </a:t>
            </a:r>
          </a:p>
        </p:txBody>
      </p:sp>
      <p:pic>
        <p:nvPicPr>
          <p:cNvPr id="3" name="Picture 2">
            <a:extLst>
              <a:ext uri="{FF2B5EF4-FFF2-40B4-BE49-F238E27FC236}">
                <a16:creationId xmlns:a16="http://schemas.microsoft.com/office/drawing/2014/main" id="{495F6F53-BD73-DE0C-81A9-A47BE65AA884}"/>
              </a:ext>
            </a:extLst>
          </p:cNvPr>
          <p:cNvPicPr>
            <a:picLocks noChangeAspect="1"/>
          </p:cNvPicPr>
          <p:nvPr/>
        </p:nvPicPr>
        <p:blipFill>
          <a:blip r:embed="rId2"/>
          <a:stretch>
            <a:fillRect/>
          </a:stretch>
        </p:blipFill>
        <p:spPr>
          <a:xfrm>
            <a:off x="3733800" y="6059369"/>
            <a:ext cx="16230600" cy="5702109"/>
          </a:xfrm>
          <a:prstGeom prst="rect">
            <a:avLst/>
          </a:prstGeom>
        </p:spPr>
      </p:pic>
    </p:spTree>
    <p:extLst>
      <p:ext uri="{BB962C8B-B14F-4D97-AF65-F5344CB8AC3E}">
        <p14:creationId xmlns:p14="http://schemas.microsoft.com/office/powerpoint/2010/main" val="369221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One way table</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41354" y="2393014"/>
            <a:ext cx="21233951" cy="2903104"/>
          </a:xfrm>
        </p:spPr>
        <p:txBody>
          <a:bodyPr/>
          <a:lstStyle/>
          <a:p>
            <a:pPr marL="457200" indent="-457200">
              <a:buFontTx/>
              <a:buChar char="-"/>
            </a:pPr>
            <a:r>
              <a:rPr lang="en-US" sz="3500" dirty="0"/>
              <a:t>A one-way table shows relative frequencies of a single categorical variable</a:t>
            </a:r>
          </a:p>
          <a:p>
            <a:pPr marL="457200" indent="-457200">
              <a:buFontTx/>
              <a:buChar char="-"/>
            </a:pPr>
            <a:r>
              <a:rPr lang="en-US" sz="3500" dirty="0"/>
              <a:t>When a one-way table shows relative frequencies, the sum of the column should equal to one</a:t>
            </a:r>
          </a:p>
          <a:p>
            <a:pPr marL="457200" indent="-457200">
              <a:buFontTx/>
              <a:buChar char="-"/>
            </a:pPr>
            <a:r>
              <a:rPr lang="en-US" sz="3500" dirty="0"/>
              <a:t>If the relative frequencies are multiplied by 100, then it becomes percentages, i.e. the sum of the column should equal to 100</a:t>
            </a:r>
          </a:p>
        </p:txBody>
      </p:sp>
      <p:pic>
        <p:nvPicPr>
          <p:cNvPr id="6" name="Picture 5">
            <a:extLst>
              <a:ext uri="{FF2B5EF4-FFF2-40B4-BE49-F238E27FC236}">
                <a16:creationId xmlns:a16="http://schemas.microsoft.com/office/drawing/2014/main" id="{E969980E-774D-979E-750E-0EEF811379CD}"/>
              </a:ext>
            </a:extLst>
          </p:cNvPr>
          <p:cNvPicPr>
            <a:picLocks noChangeAspect="1"/>
          </p:cNvPicPr>
          <p:nvPr/>
        </p:nvPicPr>
        <p:blipFill>
          <a:blip r:embed="rId2"/>
          <a:stretch>
            <a:fillRect/>
          </a:stretch>
        </p:blipFill>
        <p:spPr>
          <a:xfrm>
            <a:off x="1981200" y="5061717"/>
            <a:ext cx="21652084" cy="4506468"/>
          </a:xfrm>
          <a:prstGeom prst="rect">
            <a:avLst/>
          </a:prstGeom>
        </p:spPr>
      </p:pic>
      <p:sp>
        <p:nvSpPr>
          <p:cNvPr id="7" name="Text Placeholder 2">
            <a:extLst>
              <a:ext uri="{FF2B5EF4-FFF2-40B4-BE49-F238E27FC236}">
                <a16:creationId xmlns:a16="http://schemas.microsoft.com/office/drawing/2014/main" id="{562B3691-3D13-88DB-5971-211BB14192DD}"/>
              </a:ext>
            </a:extLst>
          </p:cNvPr>
          <p:cNvSpPr txBox="1">
            <a:spLocks/>
          </p:cNvSpPr>
          <p:nvPr/>
        </p:nvSpPr>
        <p:spPr>
          <a:xfrm>
            <a:off x="1586578" y="9310322"/>
            <a:ext cx="21233951" cy="1077218"/>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solidFill>
                  <a:srgbClr val="0070C0"/>
                </a:solidFill>
              </a:rPr>
              <a:t>Interpretation: 50% of the clients prefer to travel to the USA, whereas 30% of clients want to travel to Europe and 20% of clients want to travel to Asia.</a:t>
            </a:r>
          </a:p>
        </p:txBody>
      </p:sp>
    </p:spTree>
    <p:extLst>
      <p:ext uri="{BB962C8B-B14F-4D97-AF65-F5344CB8AC3E}">
        <p14:creationId xmlns:p14="http://schemas.microsoft.com/office/powerpoint/2010/main" val="366873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Two way table</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75024" y="2212606"/>
            <a:ext cx="21233951" cy="4308872"/>
          </a:xfrm>
        </p:spPr>
        <p:txBody>
          <a:bodyPr/>
          <a:lstStyle/>
          <a:p>
            <a:pPr marL="457200" indent="-457200">
              <a:buFontTx/>
              <a:buChar char="-"/>
            </a:pPr>
            <a:r>
              <a:rPr lang="en-US" sz="3500" dirty="0"/>
              <a:t>A two-way table examines the relationship between two categorical variables. </a:t>
            </a:r>
          </a:p>
          <a:p>
            <a:pPr marL="457200" indent="-457200">
              <a:buFontTx/>
              <a:buChar char="-"/>
            </a:pPr>
            <a:r>
              <a:rPr lang="en-US" sz="3500" dirty="0"/>
              <a:t>Entries in the cells can be displayed as frequency counts or as relative frequencies </a:t>
            </a:r>
          </a:p>
          <a:p>
            <a:pPr marL="457200" indent="-457200">
              <a:buFontTx/>
              <a:buChar char="-"/>
            </a:pPr>
            <a:r>
              <a:rPr lang="en-US" sz="3500" kern="0" dirty="0"/>
              <a:t>The table shows the favorite leisure activities for 50 adults (20 men and 30 women)</a:t>
            </a:r>
          </a:p>
          <a:p>
            <a:pPr marL="457200" indent="-457200">
              <a:buFontTx/>
              <a:buChar char="-"/>
            </a:pPr>
            <a:r>
              <a:rPr lang="en-US" sz="3500" kern="0" dirty="0"/>
              <a:t>Entries in the Total (Column) and Total (Row) are called marginal frequencies.  They should have the same sum (i.e. 50)</a:t>
            </a:r>
          </a:p>
          <a:p>
            <a:pPr marL="457200" indent="-457200">
              <a:buFontTx/>
              <a:buChar char="-"/>
            </a:pPr>
            <a:r>
              <a:rPr lang="en-US" sz="3500" kern="0" dirty="0"/>
              <a:t>Entries in the body of the table are called joint frequencies.</a:t>
            </a:r>
          </a:p>
          <a:p>
            <a:pPr marL="457200" indent="-457200">
              <a:buFontTx/>
              <a:buChar char="-"/>
            </a:pPr>
            <a:endParaRPr lang="en-US" sz="3500" kern="0" dirty="0"/>
          </a:p>
          <a:p>
            <a:pPr marL="457200" indent="-457200">
              <a:buFontTx/>
              <a:buChar char="-"/>
            </a:pPr>
            <a:endParaRPr lang="en-US" sz="3500" dirty="0"/>
          </a:p>
        </p:txBody>
      </p:sp>
      <p:sp>
        <p:nvSpPr>
          <p:cNvPr id="7" name="Text Placeholder 2">
            <a:extLst>
              <a:ext uri="{FF2B5EF4-FFF2-40B4-BE49-F238E27FC236}">
                <a16:creationId xmlns:a16="http://schemas.microsoft.com/office/drawing/2014/main" id="{562B3691-3D13-88DB-5971-211BB14192DD}"/>
              </a:ext>
            </a:extLst>
          </p:cNvPr>
          <p:cNvSpPr txBox="1">
            <a:spLocks/>
          </p:cNvSpPr>
          <p:nvPr/>
        </p:nvSpPr>
        <p:spPr>
          <a:xfrm>
            <a:off x="3445565" y="8916121"/>
            <a:ext cx="14994835" cy="2693045"/>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solidFill>
                  <a:srgbClr val="00689D"/>
                </a:solidFill>
              </a:rPr>
              <a:t>- Looking at the marginal frequencies, we might conclude that the three activities had roughly equal appeal.  Yet, the joint frequencies show a strong preference for dance among women; and little interest in dance among men.</a:t>
            </a:r>
          </a:p>
          <a:p>
            <a:pPr marL="457200" indent="-457200" defTabSz="914400">
              <a:buFontTx/>
              <a:buChar char="-"/>
            </a:pPr>
            <a:endParaRPr lang="en-US" sz="3500" kern="0" dirty="0">
              <a:solidFill>
                <a:srgbClr val="00689D"/>
              </a:solidFill>
            </a:endParaRPr>
          </a:p>
        </p:txBody>
      </p:sp>
      <p:pic>
        <p:nvPicPr>
          <p:cNvPr id="3" name="Picture 2">
            <a:extLst>
              <a:ext uri="{FF2B5EF4-FFF2-40B4-BE49-F238E27FC236}">
                <a16:creationId xmlns:a16="http://schemas.microsoft.com/office/drawing/2014/main" id="{7E360C3D-9665-FF21-D170-360A5CC726D4}"/>
              </a:ext>
            </a:extLst>
          </p:cNvPr>
          <p:cNvPicPr>
            <a:picLocks noChangeAspect="1"/>
          </p:cNvPicPr>
          <p:nvPr/>
        </p:nvPicPr>
        <p:blipFill>
          <a:blip r:embed="rId2"/>
          <a:stretch>
            <a:fillRect/>
          </a:stretch>
        </p:blipFill>
        <p:spPr>
          <a:xfrm>
            <a:off x="3429000" y="5953772"/>
            <a:ext cx="17068955" cy="3460926"/>
          </a:xfrm>
          <a:prstGeom prst="rect">
            <a:avLst/>
          </a:prstGeom>
        </p:spPr>
      </p:pic>
    </p:spTree>
    <p:extLst>
      <p:ext uri="{BB962C8B-B14F-4D97-AF65-F5344CB8AC3E}">
        <p14:creationId xmlns:p14="http://schemas.microsoft.com/office/powerpoint/2010/main" val="52311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Two way frequency table (proportion)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75024" y="2212606"/>
            <a:ext cx="21233951" cy="2693045"/>
          </a:xfrm>
        </p:spPr>
        <p:txBody>
          <a:bodyPr/>
          <a:lstStyle/>
          <a:p>
            <a:pPr marL="457200" indent="-457200">
              <a:buFontTx/>
              <a:buChar char="-"/>
            </a:pPr>
            <a:r>
              <a:rPr lang="en-US" sz="3500" kern="0" dirty="0"/>
              <a:t>The following tables relative frequencies (proportions) for the whole table </a:t>
            </a:r>
          </a:p>
          <a:p>
            <a:pPr marL="457200" indent="-457200">
              <a:buFontTx/>
              <a:buChar char="-"/>
            </a:pPr>
            <a:r>
              <a:rPr lang="en-US" sz="3500" kern="0" dirty="0"/>
              <a:t>The denominator used is 50 as it is the total count of observations in the table</a:t>
            </a:r>
          </a:p>
          <a:p>
            <a:pPr marL="457200" indent="-457200">
              <a:buFontTx/>
              <a:buChar char="-"/>
            </a:pPr>
            <a:endParaRPr lang="en-US" sz="3500" kern="0" dirty="0"/>
          </a:p>
          <a:p>
            <a:pPr marL="457200" indent="-457200">
              <a:buFont typeface="Arial" panose="020B0604020202020204" pitchFamily="34" charset="0"/>
              <a:buChar char="•"/>
            </a:pPr>
            <a:endParaRPr lang="en-US" sz="3500" kern="0" dirty="0"/>
          </a:p>
          <a:p>
            <a:pPr marL="457200" indent="-457200">
              <a:buFontTx/>
              <a:buChar char="-"/>
            </a:pPr>
            <a:endParaRPr lang="en-US" sz="3500" dirty="0"/>
          </a:p>
        </p:txBody>
      </p:sp>
      <p:pic>
        <p:nvPicPr>
          <p:cNvPr id="5" name="Picture 4">
            <a:extLst>
              <a:ext uri="{FF2B5EF4-FFF2-40B4-BE49-F238E27FC236}">
                <a16:creationId xmlns:a16="http://schemas.microsoft.com/office/drawing/2014/main" id="{E8BE78DC-D79D-F957-E2FE-63B0D9191004}"/>
              </a:ext>
            </a:extLst>
          </p:cNvPr>
          <p:cNvPicPr>
            <a:picLocks noChangeAspect="1"/>
          </p:cNvPicPr>
          <p:nvPr/>
        </p:nvPicPr>
        <p:blipFill>
          <a:blip r:embed="rId2"/>
          <a:stretch>
            <a:fillRect/>
          </a:stretch>
        </p:blipFill>
        <p:spPr>
          <a:xfrm>
            <a:off x="3810000" y="4727718"/>
            <a:ext cx="17901007" cy="5753405"/>
          </a:xfrm>
          <a:prstGeom prst="rect">
            <a:avLst/>
          </a:prstGeom>
        </p:spPr>
      </p:pic>
      <p:sp>
        <p:nvSpPr>
          <p:cNvPr id="8" name="Text Placeholder 2">
            <a:extLst>
              <a:ext uri="{FF2B5EF4-FFF2-40B4-BE49-F238E27FC236}">
                <a16:creationId xmlns:a16="http://schemas.microsoft.com/office/drawing/2014/main" id="{91E5C862-54C4-DEBF-5720-54DC08816545}"/>
              </a:ext>
            </a:extLst>
          </p:cNvPr>
          <p:cNvSpPr txBox="1">
            <a:spLocks/>
          </p:cNvSpPr>
          <p:nvPr/>
        </p:nvSpPr>
        <p:spPr>
          <a:xfrm>
            <a:off x="3809999" y="10402985"/>
            <a:ext cx="14782801" cy="1077218"/>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solidFill>
                  <a:srgbClr val="0070C0"/>
                </a:solidFill>
              </a:rPr>
              <a:t>Interpretation: 36% of the respondents prefer dancing, 32% of them prefer doing sports and 32% of them prefer watching TV.</a:t>
            </a:r>
          </a:p>
        </p:txBody>
      </p:sp>
    </p:spTree>
    <p:extLst>
      <p:ext uri="{BB962C8B-B14F-4D97-AF65-F5344CB8AC3E}">
        <p14:creationId xmlns:p14="http://schemas.microsoft.com/office/powerpoint/2010/main" val="15871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Two way frequency table (Row)</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75024" y="2212607"/>
            <a:ext cx="21233951" cy="3045194"/>
          </a:xfrm>
        </p:spPr>
        <p:txBody>
          <a:bodyPr/>
          <a:lstStyle/>
          <a:p>
            <a:pPr marL="457200" indent="-457200">
              <a:buFontTx/>
              <a:buChar char="-"/>
            </a:pPr>
            <a:r>
              <a:rPr lang="en-US" sz="3500" kern="0" dirty="0"/>
              <a:t>The table above shows the row percentages</a:t>
            </a:r>
          </a:p>
          <a:p>
            <a:pPr marL="457200" indent="-457200">
              <a:buFontTx/>
              <a:buChar char="-"/>
            </a:pPr>
            <a:r>
              <a:rPr lang="en-US" sz="3500" kern="0" dirty="0"/>
              <a:t>They were derived by dividing the count for each cell (joint frequency) by the total number of observations in each row</a:t>
            </a:r>
          </a:p>
          <a:p>
            <a:pPr marL="457200" indent="-457200">
              <a:buFontTx/>
              <a:buChar char="-"/>
            </a:pPr>
            <a:r>
              <a:rPr lang="en-US" sz="3500" kern="0" dirty="0"/>
              <a:t>The row percentages showed the preferred activities (column categories) among women and men (observations in row) as percentages</a:t>
            </a:r>
          </a:p>
          <a:p>
            <a:pPr marL="457200" indent="-457200">
              <a:buFont typeface="Arial" panose="020B0604020202020204" pitchFamily="34" charset="0"/>
              <a:buChar char="•"/>
            </a:pPr>
            <a:endParaRPr lang="en-US" sz="3500" kern="0" dirty="0"/>
          </a:p>
          <a:p>
            <a:pPr marL="457200" indent="-457200">
              <a:buFontTx/>
              <a:buChar char="-"/>
            </a:pPr>
            <a:endParaRPr lang="en-US" sz="3500" dirty="0"/>
          </a:p>
        </p:txBody>
      </p:sp>
      <p:sp>
        <p:nvSpPr>
          <p:cNvPr id="8" name="Text Placeholder 2">
            <a:extLst>
              <a:ext uri="{FF2B5EF4-FFF2-40B4-BE49-F238E27FC236}">
                <a16:creationId xmlns:a16="http://schemas.microsoft.com/office/drawing/2014/main" id="{91E5C862-54C4-DEBF-5720-54DC08816545}"/>
              </a:ext>
            </a:extLst>
          </p:cNvPr>
          <p:cNvSpPr txBox="1">
            <a:spLocks/>
          </p:cNvSpPr>
          <p:nvPr/>
        </p:nvSpPr>
        <p:spPr>
          <a:xfrm>
            <a:off x="3581400" y="8693635"/>
            <a:ext cx="15849600" cy="2154436"/>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solidFill>
                  <a:srgbClr val="0070C0"/>
                </a:solidFill>
              </a:rPr>
              <a:t>Interpretation: the most preferred activity among women is dancing (53%), whereas sports are the least preferred activity among women (20%). However, for men, the most preferred activity is doing sports, whereas dancing is the last preferred activity (10%).</a:t>
            </a:r>
          </a:p>
        </p:txBody>
      </p:sp>
      <p:pic>
        <p:nvPicPr>
          <p:cNvPr id="3" name="Picture 2">
            <a:extLst>
              <a:ext uri="{FF2B5EF4-FFF2-40B4-BE49-F238E27FC236}">
                <a16:creationId xmlns:a16="http://schemas.microsoft.com/office/drawing/2014/main" id="{412B5499-1FD6-1F0C-90E6-2636E0DB950B}"/>
              </a:ext>
            </a:extLst>
          </p:cNvPr>
          <p:cNvPicPr>
            <a:picLocks noChangeAspect="1"/>
          </p:cNvPicPr>
          <p:nvPr/>
        </p:nvPicPr>
        <p:blipFill>
          <a:blip r:embed="rId2"/>
          <a:stretch>
            <a:fillRect/>
          </a:stretch>
        </p:blipFill>
        <p:spPr>
          <a:xfrm>
            <a:off x="3886199" y="5257801"/>
            <a:ext cx="17678399" cy="3557377"/>
          </a:xfrm>
          <a:prstGeom prst="rect">
            <a:avLst/>
          </a:prstGeom>
        </p:spPr>
      </p:pic>
    </p:spTree>
    <p:extLst>
      <p:ext uri="{BB962C8B-B14F-4D97-AF65-F5344CB8AC3E}">
        <p14:creationId xmlns:p14="http://schemas.microsoft.com/office/powerpoint/2010/main" val="257358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Two way frequency table (column)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75024" y="2212607"/>
            <a:ext cx="21233951" cy="3231654"/>
          </a:xfrm>
        </p:spPr>
        <p:txBody>
          <a:bodyPr/>
          <a:lstStyle/>
          <a:p>
            <a:pPr marL="457200" indent="-457200">
              <a:buFontTx/>
              <a:buChar char="-"/>
            </a:pPr>
            <a:r>
              <a:rPr lang="en-US" sz="3500" kern="0" dirty="0"/>
              <a:t>The table above shows the column percentages</a:t>
            </a:r>
          </a:p>
          <a:p>
            <a:pPr marL="457200" indent="-457200">
              <a:buFontTx/>
              <a:buChar char="-"/>
            </a:pPr>
            <a:r>
              <a:rPr lang="en-US" sz="3500" kern="0" dirty="0"/>
              <a:t>They were computed by dividing the count for each cell (joint frequency) by the total number of observations in each column.  </a:t>
            </a:r>
          </a:p>
          <a:p>
            <a:pPr marL="457200" indent="-457200">
              <a:buFontTx/>
              <a:buChar char="-"/>
            </a:pPr>
            <a:r>
              <a:rPr lang="en-US" sz="3500" kern="0" dirty="0"/>
              <a:t>The column percentages showed the distribution (as percentages) of observations in each column (women and men) among those in the column (preferred activity).</a:t>
            </a:r>
          </a:p>
          <a:p>
            <a:pPr marL="457200" indent="-457200">
              <a:buFontTx/>
              <a:buChar char="-"/>
            </a:pPr>
            <a:endParaRPr lang="en-US" sz="3500" dirty="0"/>
          </a:p>
        </p:txBody>
      </p:sp>
      <p:sp>
        <p:nvSpPr>
          <p:cNvPr id="8" name="Text Placeholder 2">
            <a:extLst>
              <a:ext uri="{FF2B5EF4-FFF2-40B4-BE49-F238E27FC236}">
                <a16:creationId xmlns:a16="http://schemas.microsoft.com/office/drawing/2014/main" id="{91E5C862-54C4-DEBF-5720-54DC08816545}"/>
              </a:ext>
            </a:extLst>
          </p:cNvPr>
          <p:cNvSpPr txBox="1">
            <a:spLocks/>
          </p:cNvSpPr>
          <p:nvPr/>
        </p:nvSpPr>
        <p:spPr>
          <a:xfrm>
            <a:off x="3657600" y="9162179"/>
            <a:ext cx="15849600" cy="1615827"/>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solidFill>
                  <a:srgbClr val="0070C0"/>
                </a:solidFill>
              </a:rPr>
              <a:t>Interpretation: more women (89%) than men (11%) prefer dancing. For doing sports, more men prefer (63%) it than women (38%). As for TV, equal proportions of women and men prefer this activity (50% respectively)</a:t>
            </a:r>
          </a:p>
        </p:txBody>
      </p:sp>
      <p:pic>
        <p:nvPicPr>
          <p:cNvPr id="6" name="Picture 5">
            <a:extLst>
              <a:ext uri="{FF2B5EF4-FFF2-40B4-BE49-F238E27FC236}">
                <a16:creationId xmlns:a16="http://schemas.microsoft.com/office/drawing/2014/main" id="{32C30E99-81EB-2362-A24E-BBC9BEF6C372}"/>
              </a:ext>
            </a:extLst>
          </p:cNvPr>
          <p:cNvPicPr>
            <a:picLocks noChangeAspect="1"/>
          </p:cNvPicPr>
          <p:nvPr/>
        </p:nvPicPr>
        <p:blipFill>
          <a:blip r:embed="rId2"/>
          <a:stretch>
            <a:fillRect/>
          </a:stretch>
        </p:blipFill>
        <p:spPr>
          <a:xfrm>
            <a:off x="5369770" y="5122082"/>
            <a:ext cx="21010883" cy="3771322"/>
          </a:xfrm>
          <a:prstGeom prst="rect">
            <a:avLst/>
          </a:prstGeom>
        </p:spPr>
      </p:pic>
    </p:spTree>
    <p:extLst>
      <p:ext uri="{BB962C8B-B14F-4D97-AF65-F5344CB8AC3E}">
        <p14:creationId xmlns:p14="http://schemas.microsoft.com/office/powerpoint/2010/main" val="231478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(DV and Education)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12" name="Picture 8">
            <a:extLst>
              <a:ext uri="{FF2B5EF4-FFF2-40B4-BE49-F238E27FC236}">
                <a16:creationId xmlns:a16="http://schemas.microsoft.com/office/drawing/2014/main" id="{7F83A6BC-B1B9-4C97-9D43-7C78E4DE6C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3352800"/>
            <a:ext cx="14706600" cy="7848600"/>
          </a:xfrm>
          <a:prstGeom prst="rect">
            <a:avLst/>
          </a:prstGeom>
          <a:noFill/>
          <a:ln>
            <a:noFill/>
          </a:ln>
        </p:spPr>
      </p:pic>
      <p:sp>
        <p:nvSpPr>
          <p:cNvPr id="15" name="Text Placeholder 2">
            <a:extLst>
              <a:ext uri="{FF2B5EF4-FFF2-40B4-BE49-F238E27FC236}">
                <a16:creationId xmlns:a16="http://schemas.microsoft.com/office/drawing/2014/main" id="{62F8478B-C888-4EC7-BED9-949DCFDAC3DF}"/>
              </a:ext>
            </a:extLst>
          </p:cNvPr>
          <p:cNvSpPr>
            <a:spLocks noGrp="1"/>
          </p:cNvSpPr>
          <p:nvPr>
            <p:ph type="body" sz="quarter" idx="11"/>
          </p:nvPr>
        </p:nvSpPr>
        <p:spPr>
          <a:xfrm>
            <a:off x="1586578" y="2514600"/>
            <a:ext cx="11062622" cy="3231654"/>
          </a:xfrm>
        </p:spPr>
        <p:txBody>
          <a:bodyPr/>
          <a:lstStyle/>
          <a:p>
            <a:pPr marL="457200" indent="-457200">
              <a:buFontTx/>
              <a:buChar char="-"/>
            </a:pPr>
            <a:r>
              <a:rPr lang="en-US" sz="3500" dirty="0"/>
              <a:t>The proportion of accepting attitudes towards domestic violence is lowest (8.6%) among women with the highest educational level (EDU=4) and highest (18.4%) among women with the lowest educational level (EDU=2) </a:t>
            </a:r>
          </a:p>
          <a:p>
            <a:endParaRPr lang="en-US" sz="3500" dirty="0"/>
          </a:p>
        </p:txBody>
      </p:sp>
      <p:sp>
        <p:nvSpPr>
          <p:cNvPr id="16" name="Text Placeholder 2">
            <a:extLst>
              <a:ext uri="{FF2B5EF4-FFF2-40B4-BE49-F238E27FC236}">
                <a16:creationId xmlns:a16="http://schemas.microsoft.com/office/drawing/2014/main" id="{358A317B-6D43-46EC-9CF1-5CB2AC5D6493}"/>
              </a:ext>
            </a:extLst>
          </p:cNvPr>
          <p:cNvSpPr txBox="1">
            <a:spLocks/>
          </p:cNvSpPr>
          <p:nvPr/>
        </p:nvSpPr>
        <p:spPr>
          <a:xfrm>
            <a:off x="1981200" y="6759187"/>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DV</a:t>
            </a:r>
            <a:r>
              <a:rPr lang="en-US" b="1" dirty="0"/>
              <a:t>+</a:t>
            </a:r>
            <a:r>
              <a:rPr lang="en-US" dirty="0"/>
              <a:t>EDU, wm5design,round=TRUE))</a:t>
            </a:r>
          </a:p>
          <a:p>
            <a:pPr latinLnBrk="1"/>
            <a:r>
              <a:rPr lang="en-US" dirty="0"/>
              <a:t>##        EDU</a:t>
            </a:r>
            <a:br>
              <a:rPr lang="en-US" dirty="0"/>
            </a:br>
            <a:r>
              <a:rPr lang="en-US" dirty="0"/>
              <a:t>## DV           2      3      4</a:t>
            </a:r>
            <a:br>
              <a:rPr lang="en-US" dirty="0"/>
            </a:br>
            <a:r>
              <a:rPr lang="en-US" dirty="0"/>
              <a:t>##   0       81.6   82.7   91.4</a:t>
            </a:r>
            <a:br>
              <a:rPr lang="en-US" dirty="0"/>
            </a:br>
            <a:r>
              <a:rPr lang="en-US" dirty="0"/>
              <a:t>##   1       18.4   17.3     8.6</a:t>
            </a:r>
            <a:br>
              <a:rPr lang="en-US" dirty="0"/>
            </a:br>
            <a:r>
              <a:rPr lang="en-US" dirty="0"/>
              <a:t>##   Total  100.0  100.0  100.0</a:t>
            </a:r>
            <a:br>
              <a:rPr lang="en-US" dirty="0"/>
            </a:br>
            <a:r>
              <a:rPr lang="en-US" dirty="0"/>
              <a:t>##   Count 4338.0 1185.0 5144.0</a:t>
            </a:r>
          </a:p>
          <a:p>
            <a:pPr defTabSz="914400"/>
            <a:endParaRPr lang="en-US" sz="3500" kern="0" dirty="0"/>
          </a:p>
        </p:txBody>
      </p:sp>
      <p:sp>
        <p:nvSpPr>
          <p:cNvPr id="17" name="사각형: 둥근 모서리 16">
            <a:extLst>
              <a:ext uri="{FF2B5EF4-FFF2-40B4-BE49-F238E27FC236}">
                <a16:creationId xmlns:a16="http://schemas.microsoft.com/office/drawing/2014/main" id="{4D11BD13-AEAA-4B7A-A32D-1898EAD84FF5}"/>
              </a:ext>
            </a:extLst>
          </p:cNvPr>
          <p:cNvSpPr/>
          <p:nvPr/>
        </p:nvSpPr>
        <p:spPr>
          <a:xfrm>
            <a:off x="5410200" y="6076869"/>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8" name="사각형: 둥근 모서리 17">
            <a:extLst>
              <a:ext uri="{FF2B5EF4-FFF2-40B4-BE49-F238E27FC236}">
                <a16:creationId xmlns:a16="http://schemas.microsoft.com/office/drawing/2014/main" id="{83B10C52-2D16-4BE4-81C6-BE830DDF2B06}"/>
              </a:ext>
            </a:extLst>
          </p:cNvPr>
          <p:cNvSpPr/>
          <p:nvPr/>
        </p:nvSpPr>
        <p:spPr>
          <a:xfrm>
            <a:off x="16775641" y="2633605"/>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145062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(DV and Wealth)</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0" name="Text Placeholder 2">
            <a:extLst>
              <a:ext uri="{FF2B5EF4-FFF2-40B4-BE49-F238E27FC236}">
                <a16:creationId xmlns:a16="http://schemas.microsoft.com/office/drawing/2014/main" id="{10F0A92C-BFB5-4BBB-BFEC-942B914C2713}"/>
              </a:ext>
            </a:extLst>
          </p:cNvPr>
          <p:cNvSpPr txBox="1">
            <a:spLocks/>
          </p:cNvSpPr>
          <p:nvPr/>
        </p:nvSpPr>
        <p:spPr>
          <a:xfrm>
            <a:off x="1129378" y="2590800"/>
            <a:ext cx="11062622" cy="2693045"/>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t>The proportion of women accepting attitudes towards domestic violence steadily decreases (23.5% to 6.7%) as we move from the bottom (windex5=1) to top (windex5=5) wealth quintile.  </a:t>
            </a:r>
          </a:p>
          <a:p>
            <a:pPr defTabSz="914400"/>
            <a:endParaRPr lang="en-US" sz="3500" kern="0" dirty="0"/>
          </a:p>
        </p:txBody>
      </p:sp>
      <p:sp>
        <p:nvSpPr>
          <p:cNvPr id="11" name="Text Placeholder 2">
            <a:extLst>
              <a:ext uri="{FF2B5EF4-FFF2-40B4-BE49-F238E27FC236}">
                <a16:creationId xmlns:a16="http://schemas.microsoft.com/office/drawing/2014/main" id="{83299546-AAC4-409B-8A6E-EBFD3E2E613A}"/>
              </a:ext>
            </a:extLst>
          </p:cNvPr>
          <p:cNvSpPr txBox="1">
            <a:spLocks/>
          </p:cNvSpPr>
          <p:nvPr/>
        </p:nvSpPr>
        <p:spPr>
          <a:xfrm>
            <a:off x="1586578" y="6104876"/>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DV</a:t>
            </a:r>
            <a:r>
              <a:rPr lang="en-US" b="1" dirty="0"/>
              <a:t>+</a:t>
            </a:r>
            <a:r>
              <a:rPr lang="en-US" dirty="0"/>
              <a:t>windex5, wm5design,round=TRUE))</a:t>
            </a:r>
          </a:p>
          <a:p>
            <a:r>
              <a:rPr lang="en-US" dirty="0"/>
              <a:t>##        windex5</a:t>
            </a:r>
            <a:br>
              <a:rPr lang="en-US" dirty="0"/>
            </a:br>
            <a:r>
              <a:rPr lang="en-US" dirty="0"/>
              <a:t>## DV           1      2      3      4      5</a:t>
            </a:r>
            <a:br>
              <a:rPr lang="en-US" dirty="0"/>
            </a:br>
            <a:r>
              <a:rPr lang="en-US" dirty="0"/>
              <a:t>##   0       76.5   84.4   85.6   90.8   93.3</a:t>
            </a:r>
            <a:br>
              <a:rPr lang="en-US" dirty="0"/>
            </a:br>
            <a:r>
              <a:rPr lang="en-US" dirty="0"/>
              <a:t>##   1       23.5   15.6   14.4     9.2     6.7</a:t>
            </a:r>
            <a:br>
              <a:rPr lang="en-US" dirty="0"/>
            </a:br>
            <a:r>
              <a:rPr lang="en-US" dirty="0"/>
              <a:t>##   Total  100.0  100.0  100.0  100.0  100.0</a:t>
            </a:r>
            <a:br>
              <a:rPr lang="en-US" dirty="0"/>
            </a:br>
            <a:r>
              <a:rPr lang="en-US" dirty="0"/>
              <a:t>##   Count 1929.0 1970.0 2215.0 2218.0 2336.0</a:t>
            </a:r>
          </a:p>
          <a:p>
            <a:pPr defTabSz="914400"/>
            <a:endParaRPr lang="en-US" sz="3500" kern="0" dirty="0"/>
          </a:p>
        </p:txBody>
      </p:sp>
      <p:pic>
        <p:nvPicPr>
          <p:cNvPr id="13" name="Picture 9">
            <a:extLst>
              <a:ext uri="{FF2B5EF4-FFF2-40B4-BE49-F238E27FC236}">
                <a16:creationId xmlns:a16="http://schemas.microsoft.com/office/drawing/2014/main" id="{6A0A1BC6-7A66-48A7-9215-187DE2C86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25400" y="3276600"/>
            <a:ext cx="13563600" cy="7696200"/>
          </a:xfrm>
          <a:prstGeom prst="rect">
            <a:avLst/>
          </a:prstGeom>
          <a:noFill/>
          <a:ln>
            <a:noFill/>
          </a:ln>
        </p:spPr>
      </p:pic>
      <p:sp>
        <p:nvSpPr>
          <p:cNvPr id="14" name="사각형: 둥근 모서리 13">
            <a:extLst>
              <a:ext uri="{FF2B5EF4-FFF2-40B4-BE49-F238E27FC236}">
                <a16:creationId xmlns:a16="http://schemas.microsoft.com/office/drawing/2014/main" id="{834AF240-2D4A-49CD-9C4F-5F5D9BE4ED4F}"/>
              </a:ext>
            </a:extLst>
          </p:cNvPr>
          <p:cNvSpPr/>
          <p:nvPr/>
        </p:nvSpPr>
        <p:spPr>
          <a:xfrm>
            <a:off x="5016527" y="5498170"/>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7" name="사각형: 둥근 모서리 16">
            <a:extLst>
              <a:ext uri="{FF2B5EF4-FFF2-40B4-BE49-F238E27FC236}">
                <a16:creationId xmlns:a16="http://schemas.microsoft.com/office/drawing/2014/main" id="{22BF6051-EDAE-4591-9812-6458A343CB92}"/>
              </a:ext>
            </a:extLst>
          </p:cNvPr>
          <p:cNvSpPr/>
          <p:nvPr/>
        </p:nvSpPr>
        <p:spPr>
          <a:xfrm>
            <a:off x="16775641" y="2633605"/>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403257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(DV and Urban)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6" name="Text Placeholder 2">
            <a:extLst>
              <a:ext uri="{FF2B5EF4-FFF2-40B4-BE49-F238E27FC236}">
                <a16:creationId xmlns:a16="http://schemas.microsoft.com/office/drawing/2014/main" id="{8E236443-B1CE-4378-A528-E84123B31624}"/>
              </a:ext>
            </a:extLst>
          </p:cNvPr>
          <p:cNvSpPr txBox="1">
            <a:spLocks/>
          </p:cNvSpPr>
          <p:nvPr/>
        </p:nvSpPr>
        <p:spPr>
          <a:xfrm>
            <a:off x="2057400" y="6330465"/>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DV</a:t>
            </a:r>
            <a:r>
              <a:rPr lang="en-US" b="1" dirty="0"/>
              <a:t>+</a:t>
            </a:r>
            <a:r>
              <a:rPr lang="en-US" dirty="0"/>
              <a:t>UBN, wm5design,round=TRUE))</a:t>
            </a:r>
          </a:p>
          <a:p>
            <a:pPr latinLnBrk="1"/>
            <a:r>
              <a:rPr lang="en-US" dirty="0"/>
              <a:t>##        UBN</a:t>
            </a:r>
            <a:br>
              <a:rPr lang="en-US" dirty="0"/>
            </a:br>
            <a:r>
              <a:rPr lang="en-US" dirty="0"/>
              <a:t>## DV           1      0</a:t>
            </a:r>
            <a:br>
              <a:rPr lang="en-US" dirty="0"/>
            </a:br>
            <a:r>
              <a:rPr lang="en-US" dirty="0"/>
              <a:t>##   0       89.1   80.4</a:t>
            </a:r>
            <a:br>
              <a:rPr lang="en-US" dirty="0"/>
            </a:br>
            <a:r>
              <a:rPr lang="en-US" dirty="0"/>
              <a:t>##   1       10.9   19.6</a:t>
            </a:r>
            <a:br>
              <a:rPr lang="en-US" dirty="0"/>
            </a:br>
            <a:r>
              <a:rPr lang="en-US" dirty="0"/>
              <a:t>##   Total  100.0  100.0</a:t>
            </a:r>
            <a:br>
              <a:rPr lang="en-US" dirty="0"/>
            </a:br>
            <a:r>
              <a:rPr lang="en-US" dirty="0"/>
              <a:t>##   Count 7454.0 3214.0</a:t>
            </a:r>
          </a:p>
          <a:p>
            <a:pPr defTabSz="914400"/>
            <a:endParaRPr lang="en-US" sz="3500" kern="0" dirty="0"/>
          </a:p>
        </p:txBody>
      </p:sp>
      <p:pic>
        <p:nvPicPr>
          <p:cNvPr id="8" name="Picture 16">
            <a:extLst>
              <a:ext uri="{FF2B5EF4-FFF2-40B4-BE49-F238E27FC236}">
                <a16:creationId xmlns:a16="http://schemas.microsoft.com/office/drawing/2014/main" id="{2AB27C01-6717-4AAB-BA2A-7547F02D81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637477" y="3424156"/>
            <a:ext cx="13563601" cy="7758127"/>
          </a:xfrm>
          <a:prstGeom prst="rect">
            <a:avLst/>
          </a:prstGeom>
          <a:noFill/>
          <a:ln>
            <a:noFill/>
          </a:ln>
        </p:spPr>
      </p:pic>
      <p:sp>
        <p:nvSpPr>
          <p:cNvPr id="9" name="Text Placeholder 2">
            <a:extLst>
              <a:ext uri="{FF2B5EF4-FFF2-40B4-BE49-F238E27FC236}">
                <a16:creationId xmlns:a16="http://schemas.microsoft.com/office/drawing/2014/main" id="{F5A92054-7AAD-448D-A8E4-433BBD724846}"/>
              </a:ext>
            </a:extLst>
          </p:cNvPr>
          <p:cNvSpPr txBox="1">
            <a:spLocks/>
          </p:cNvSpPr>
          <p:nvPr/>
        </p:nvSpPr>
        <p:spPr>
          <a:xfrm>
            <a:off x="1586578" y="2963156"/>
            <a:ext cx="11062622" cy="2693045"/>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t>The proportion of women living in urban areas (UBN=1) accepting attitude towards domestic violence (10.9%) is lower than their counterparts residing in rural (UBN=0) areas (19.6%)  </a:t>
            </a:r>
          </a:p>
          <a:p>
            <a:pPr defTabSz="914400"/>
            <a:endParaRPr lang="en-US" sz="3500" kern="0" dirty="0"/>
          </a:p>
        </p:txBody>
      </p:sp>
      <p:sp>
        <p:nvSpPr>
          <p:cNvPr id="10" name="사각형: 둥근 모서리 9">
            <a:extLst>
              <a:ext uri="{FF2B5EF4-FFF2-40B4-BE49-F238E27FC236}">
                <a16:creationId xmlns:a16="http://schemas.microsoft.com/office/drawing/2014/main" id="{C9B2F742-354C-43B0-A748-54B8C0345EE8}"/>
              </a:ext>
            </a:extLst>
          </p:cNvPr>
          <p:cNvSpPr/>
          <p:nvPr/>
        </p:nvSpPr>
        <p:spPr>
          <a:xfrm>
            <a:off x="5410200" y="5790392"/>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1" name="사각형: 둥근 모서리 10">
            <a:extLst>
              <a:ext uri="{FF2B5EF4-FFF2-40B4-BE49-F238E27FC236}">
                <a16:creationId xmlns:a16="http://schemas.microsoft.com/office/drawing/2014/main" id="{740F3879-74BD-47E5-9577-25ED31C0DA05}"/>
              </a:ext>
            </a:extLst>
          </p:cNvPr>
          <p:cNvSpPr/>
          <p:nvPr/>
        </p:nvSpPr>
        <p:spPr>
          <a:xfrm>
            <a:off x="17145000" y="2733399"/>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23617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(DV and Marital Status)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5" name="Text Placeholder 2">
            <a:extLst>
              <a:ext uri="{FF2B5EF4-FFF2-40B4-BE49-F238E27FC236}">
                <a16:creationId xmlns:a16="http://schemas.microsoft.com/office/drawing/2014/main" id="{26115539-F8A7-4A96-BD10-018897676ED0}"/>
              </a:ext>
            </a:extLst>
          </p:cNvPr>
          <p:cNvSpPr>
            <a:spLocks noGrp="1"/>
          </p:cNvSpPr>
          <p:nvPr>
            <p:ph type="body" sz="quarter" idx="11"/>
          </p:nvPr>
        </p:nvSpPr>
        <p:spPr>
          <a:xfrm>
            <a:off x="1586578" y="2514600"/>
            <a:ext cx="11062622" cy="2693045"/>
          </a:xfrm>
        </p:spPr>
        <p:txBody>
          <a:bodyPr/>
          <a:lstStyle/>
          <a:p>
            <a:pPr marL="457200" indent="-457200">
              <a:buFontTx/>
              <a:buChar char="-"/>
            </a:pPr>
            <a:r>
              <a:rPr lang="en-US" sz="3500" dirty="0"/>
              <a:t>The proportion of women not in a union (MA=0) accepting attitudes towards domestic violence (15.8%) is slightly higher than the proportion among women in a union (MA=1, 12.6%). </a:t>
            </a:r>
          </a:p>
          <a:p>
            <a:endParaRPr lang="en-US" sz="3500" dirty="0"/>
          </a:p>
        </p:txBody>
      </p:sp>
      <p:sp>
        <p:nvSpPr>
          <p:cNvPr id="6" name="Text Placeholder 2">
            <a:extLst>
              <a:ext uri="{FF2B5EF4-FFF2-40B4-BE49-F238E27FC236}">
                <a16:creationId xmlns:a16="http://schemas.microsoft.com/office/drawing/2014/main" id="{0000591A-32DC-4498-B6D2-2197A096E3BA}"/>
              </a:ext>
            </a:extLst>
          </p:cNvPr>
          <p:cNvSpPr txBox="1">
            <a:spLocks/>
          </p:cNvSpPr>
          <p:nvPr/>
        </p:nvSpPr>
        <p:spPr>
          <a:xfrm>
            <a:off x="1981200" y="5843976"/>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DV</a:t>
            </a:r>
            <a:r>
              <a:rPr lang="en-US" b="1" dirty="0"/>
              <a:t>+</a:t>
            </a:r>
            <a:r>
              <a:rPr lang="en-US" dirty="0"/>
              <a:t>MA, wm5design,round=TRUE))</a:t>
            </a:r>
          </a:p>
          <a:p>
            <a:pPr latinLnBrk="1"/>
            <a:r>
              <a:rPr lang="en-US" dirty="0"/>
              <a:t>##        MA</a:t>
            </a:r>
            <a:br>
              <a:rPr lang="en-US" dirty="0"/>
            </a:br>
            <a:r>
              <a:rPr lang="en-US" dirty="0"/>
              <a:t>## DV           0      1</a:t>
            </a:r>
            <a:br>
              <a:rPr lang="en-US" dirty="0"/>
            </a:br>
            <a:r>
              <a:rPr lang="en-US" dirty="0"/>
              <a:t>##   0       84.2   87.4</a:t>
            </a:r>
            <a:br>
              <a:rPr lang="en-US" dirty="0"/>
            </a:br>
            <a:r>
              <a:rPr lang="en-US" dirty="0"/>
              <a:t>##   1       15.8   12.6</a:t>
            </a:r>
            <a:br>
              <a:rPr lang="en-US" dirty="0"/>
            </a:br>
            <a:r>
              <a:rPr lang="en-US" dirty="0"/>
              <a:t>##   Total  100.0  100.0</a:t>
            </a:r>
            <a:br>
              <a:rPr lang="en-US" dirty="0"/>
            </a:br>
            <a:r>
              <a:rPr lang="en-US" dirty="0"/>
              <a:t>##   Count 3016.0 7652.0</a:t>
            </a:r>
          </a:p>
          <a:p>
            <a:pPr defTabSz="914400"/>
            <a:endParaRPr lang="en-US" sz="3500" kern="0" dirty="0"/>
          </a:p>
        </p:txBody>
      </p:sp>
      <p:pic>
        <p:nvPicPr>
          <p:cNvPr id="8" name="Picture 17">
            <a:extLst>
              <a:ext uri="{FF2B5EF4-FFF2-40B4-BE49-F238E27FC236}">
                <a16:creationId xmlns:a16="http://schemas.microsoft.com/office/drawing/2014/main" id="{DDDFC7A0-E0A2-4989-BA18-B4640BEC66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801600" y="3303724"/>
            <a:ext cx="13487400" cy="6614957"/>
          </a:xfrm>
          <a:prstGeom prst="rect">
            <a:avLst/>
          </a:prstGeom>
          <a:noFill/>
          <a:ln>
            <a:noFill/>
          </a:ln>
        </p:spPr>
      </p:pic>
      <p:sp>
        <p:nvSpPr>
          <p:cNvPr id="9" name="사각형: 둥근 모서리 8">
            <a:extLst>
              <a:ext uri="{FF2B5EF4-FFF2-40B4-BE49-F238E27FC236}">
                <a16:creationId xmlns:a16="http://schemas.microsoft.com/office/drawing/2014/main" id="{427E9C9E-5E70-4074-BE5A-A9E6354A9076}"/>
              </a:ext>
            </a:extLst>
          </p:cNvPr>
          <p:cNvSpPr/>
          <p:nvPr/>
        </p:nvSpPr>
        <p:spPr>
          <a:xfrm>
            <a:off x="5410200" y="5272700"/>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0" name="사각형: 둥근 모서리 9">
            <a:extLst>
              <a:ext uri="{FF2B5EF4-FFF2-40B4-BE49-F238E27FC236}">
                <a16:creationId xmlns:a16="http://schemas.microsoft.com/office/drawing/2014/main" id="{F167975C-ECFB-483B-BA7B-335F83334D4A}"/>
              </a:ext>
            </a:extLst>
          </p:cNvPr>
          <p:cNvSpPr/>
          <p:nvPr/>
        </p:nvSpPr>
        <p:spPr>
          <a:xfrm>
            <a:off x="16459200" y="2587684"/>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13439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D4186-195C-9B40-AB85-54364954813C}"/>
              </a:ext>
            </a:extLst>
          </p:cNvPr>
          <p:cNvSpPr>
            <a:spLocks noGrp="1"/>
          </p:cNvSpPr>
          <p:nvPr>
            <p:ph type="body" sz="quarter" idx="11"/>
          </p:nvPr>
        </p:nvSpPr>
        <p:spPr>
          <a:xfrm>
            <a:off x="3481550" y="6411113"/>
            <a:ext cx="9243851" cy="923458"/>
          </a:xfrm>
        </p:spPr>
        <p:txBody>
          <a:bodyPr/>
          <a:lstStyle/>
          <a:p>
            <a:r>
              <a:rPr lang="en-US" dirty="0"/>
              <a:t>Learning objectives</a:t>
            </a:r>
          </a:p>
        </p:txBody>
      </p:sp>
      <p:sp>
        <p:nvSpPr>
          <p:cNvPr id="3" name="Text Placeholder 2">
            <a:extLst>
              <a:ext uri="{FF2B5EF4-FFF2-40B4-BE49-F238E27FC236}">
                <a16:creationId xmlns:a16="http://schemas.microsoft.com/office/drawing/2014/main" id="{30894094-8BE9-DA4B-B87A-F198E0E77AE3}"/>
              </a:ext>
            </a:extLst>
          </p:cNvPr>
          <p:cNvSpPr>
            <a:spLocks noGrp="1"/>
          </p:cNvSpPr>
          <p:nvPr>
            <p:ph type="body" sz="quarter" idx="15"/>
          </p:nvPr>
        </p:nvSpPr>
        <p:spPr>
          <a:xfrm>
            <a:off x="24773" y="6180891"/>
            <a:ext cx="2337428" cy="1354217"/>
          </a:xfrm>
        </p:spPr>
        <p:txBody>
          <a:bodyPr/>
          <a:lstStyle/>
          <a:p>
            <a:r>
              <a:rPr lang="en-US" dirty="0"/>
              <a:t>1</a:t>
            </a:r>
          </a:p>
        </p:txBody>
      </p:sp>
      <p:sp>
        <p:nvSpPr>
          <p:cNvPr id="4" name="Content Placeholder 2">
            <a:extLst>
              <a:ext uri="{FF2B5EF4-FFF2-40B4-BE49-F238E27FC236}">
                <a16:creationId xmlns:a16="http://schemas.microsoft.com/office/drawing/2014/main" id="{18A05F5D-6587-4812-BE6B-B90DEE3972B2}"/>
              </a:ext>
            </a:extLst>
          </p:cNvPr>
          <p:cNvSpPr txBox="1">
            <a:spLocks/>
          </p:cNvSpPr>
          <p:nvPr/>
        </p:nvSpPr>
        <p:spPr>
          <a:xfrm>
            <a:off x="13844750" y="2019299"/>
            <a:ext cx="10005850" cy="9677400"/>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endParaRPr lang="en-US" sz="4500" kern="0" dirty="0">
              <a:solidFill>
                <a:schemeClr val="bg1"/>
              </a:solidFill>
            </a:endParaRPr>
          </a:p>
          <a:p>
            <a:pPr marL="457200" indent="-457200" defTabSz="914400">
              <a:buFontTx/>
              <a:buChar char="-"/>
            </a:pPr>
            <a:r>
              <a:rPr lang="en-US" sz="4500" kern="0" dirty="0">
                <a:solidFill>
                  <a:schemeClr val="bg1"/>
                </a:solidFill>
              </a:rPr>
              <a:t>Understand the need to go beyond descriptive statistics to disentangle the multidimensional aspects of gender statistics</a:t>
            </a:r>
          </a:p>
          <a:p>
            <a:pPr defTabSz="914400"/>
            <a:endParaRPr lang="en-US" sz="4500" kern="0" dirty="0">
              <a:solidFill>
                <a:schemeClr val="bg1"/>
              </a:solidFill>
            </a:endParaRPr>
          </a:p>
          <a:p>
            <a:pPr marL="457200" indent="-457200" defTabSz="914400">
              <a:buFontTx/>
              <a:buChar char="-"/>
            </a:pPr>
            <a:r>
              <a:rPr lang="en-US" sz="4500" kern="0" dirty="0">
                <a:solidFill>
                  <a:schemeClr val="bg1"/>
                </a:solidFill>
              </a:rPr>
              <a:t>Gain hands-on experience in analyzing microdata from Multiple Indicator Cluster Survey (MICS6)</a:t>
            </a:r>
          </a:p>
          <a:p>
            <a:pPr marL="457200" indent="-457200" defTabSz="914400">
              <a:buFontTx/>
              <a:buChar char="-"/>
            </a:pPr>
            <a:endParaRPr lang="en-US" sz="4500" kern="0" dirty="0">
              <a:solidFill>
                <a:schemeClr val="bg1"/>
              </a:solidFill>
            </a:endParaRPr>
          </a:p>
          <a:p>
            <a:pPr marL="457200" indent="-457200" defTabSz="914400">
              <a:buFontTx/>
              <a:buChar char="-"/>
            </a:pPr>
            <a:r>
              <a:rPr lang="en-US" sz="4500" kern="0" dirty="0">
                <a:solidFill>
                  <a:schemeClr val="bg1"/>
                </a:solidFill>
              </a:rPr>
              <a:t>Become familiar with logistic regression analysis to analyze categorical responses in household surveys</a:t>
            </a:r>
          </a:p>
          <a:p>
            <a:pPr marL="457200" indent="-457200" defTabSz="914400">
              <a:buFontTx/>
              <a:buChar char="-"/>
            </a:pPr>
            <a:endParaRPr lang="en-US" sz="4500" kern="0" dirty="0">
              <a:solidFill>
                <a:schemeClr val="bg1"/>
              </a:solidFill>
            </a:endParaRPr>
          </a:p>
          <a:p>
            <a:pPr defTabSz="914400"/>
            <a:endParaRPr lang="en-US" sz="4500" kern="0" dirty="0">
              <a:solidFill>
                <a:schemeClr val="bg1"/>
              </a:solidFill>
            </a:endParaRPr>
          </a:p>
        </p:txBody>
      </p:sp>
    </p:spTree>
    <p:extLst>
      <p:ext uri="{BB962C8B-B14F-4D97-AF65-F5344CB8AC3E}">
        <p14:creationId xmlns:p14="http://schemas.microsoft.com/office/powerpoint/2010/main" val="3662447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(Urban and Wealth)</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5" name="Text Placeholder 2">
            <a:extLst>
              <a:ext uri="{FF2B5EF4-FFF2-40B4-BE49-F238E27FC236}">
                <a16:creationId xmlns:a16="http://schemas.microsoft.com/office/drawing/2014/main" id="{9B811633-059C-46A0-A74A-EBBBF2EAC1ED}"/>
              </a:ext>
            </a:extLst>
          </p:cNvPr>
          <p:cNvSpPr txBox="1">
            <a:spLocks/>
          </p:cNvSpPr>
          <p:nvPr/>
        </p:nvSpPr>
        <p:spPr>
          <a:xfrm>
            <a:off x="1140931" y="2590800"/>
            <a:ext cx="11062622" cy="2693045"/>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t>Most of the women in the bottom wealth quintile (windex5=1) live in rural (UBN=0) areas (95.7%) whereas that same figure is only 0.1% for the women in the top wealth quintile. (windex5=5)  </a:t>
            </a:r>
          </a:p>
          <a:p>
            <a:pPr defTabSz="914400"/>
            <a:endParaRPr lang="en-US" sz="3500" kern="0" dirty="0"/>
          </a:p>
        </p:txBody>
      </p:sp>
      <p:sp>
        <p:nvSpPr>
          <p:cNvPr id="6" name="Text Placeholder 2">
            <a:extLst>
              <a:ext uri="{FF2B5EF4-FFF2-40B4-BE49-F238E27FC236}">
                <a16:creationId xmlns:a16="http://schemas.microsoft.com/office/drawing/2014/main" id="{15E018A0-D09F-4289-8761-834C82060F03}"/>
              </a:ext>
            </a:extLst>
          </p:cNvPr>
          <p:cNvSpPr txBox="1">
            <a:spLocks/>
          </p:cNvSpPr>
          <p:nvPr/>
        </p:nvSpPr>
        <p:spPr>
          <a:xfrm>
            <a:off x="1586578" y="6149169"/>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UBN</a:t>
            </a:r>
            <a:r>
              <a:rPr lang="en-US" b="1" dirty="0"/>
              <a:t>+</a:t>
            </a:r>
            <a:r>
              <a:rPr lang="en-US" dirty="0"/>
              <a:t>windex5, wm5design,round=TRUE))</a:t>
            </a:r>
          </a:p>
          <a:p>
            <a:pPr latinLnBrk="1"/>
            <a:r>
              <a:rPr lang="en-US" dirty="0"/>
              <a:t>##        windex5</a:t>
            </a:r>
            <a:br>
              <a:rPr lang="en-US" dirty="0"/>
            </a:br>
            <a:r>
              <a:rPr lang="en-US" dirty="0"/>
              <a:t>## UBN          1      2      3      4      5</a:t>
            </a:r>
            <a:br>
              <a:rPr lang="en-US" dirty="0"/>
            </a:br>
            <a:r>
              <a:rPr lang="en-US" dirty="0"/>
              <a:t>##   1        4.3   71.7   80.9   82.6   99.9</a:t>
            </a:r>
            <a:br>
              <a:rPr lang="en-US" dirty="0"/>
            </a:br>
            <a:r>
              <a:rPr lang="en-US" dirty="0"/>
              <a:t>##   0      95.7   28.3   19.1   17.4     0.1</a:t>
            </a:r>
            <a:br>
              <a:rPr lang="en-US" dirty="0"/>
            </a:br>
            <a:r>
              <a:rPr lang="en-US" dirty="0"/>
              <a:t>##   Total  100.0  100.0  100.0  100.0  100.0</a:t>
            </a:r>
            <a:br>
              <a:rPr lang="en-US" dirty="0"/>
            </a:br>
            <a:r>
              <a:rPr lang="en-US" dirty="0"/>
              <a:t>##   Count 1929.0 1970.0 2215.0 2218.0 2337.0</a:t>
            </a:r>
          </a:p>
          <a:p>
            <a:pPr defTabSz="914400"/>
            <a:endParaRPr lang="en-US" sz="3500" kern="0" dirty="0"/>
          </a:p>
        </p:txBody>
      </p:sp>
      <p:pic>
        <p:nvPicPr>
          <p:cNvPr id="8" name="Picture 18">
            <a:extLst>
              <a:ext uri="{FF2B5EF4-FFF2-40B4-BE49-F238E27FC236}">
                <a16:creationId xmlns:a16="http://schemas.microsoft.com/office/drawing/2014/main" id="{629D76A4-6884-4543-8EF4-53C8F74A87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25400" y="3363722"/>
            <a:ext cx="13653422" cy="6988556"/>
          </a:xfrm>
          <a:prstGeom prst="rect">
            <a:avLst/>
          </a:prstGeom>
          <a:noFill/>
          <a:ln>
            <a:noFill/>
          </a:ln>
        </p:spPr>
      </p:pic>
      <p:sp>
        <p:nvSpPr>
          <p:cNvPr id="9" name="사각형: 둥근 모서리 8">
            <a:extLst>
              <a:ext uri="{FF2B5EF4-FFF2-40B4-BE49-F238E27FC236}">
                <a16:creationId xmlns:a16="http://schemas.microsoft.com/office/drawing/2014/main" id="{B6F9BB33-C60E-495B-BDD1-53B2485F35F5}"/>
              </a:ext>
            </a:extLst>
          </p:cNvPr>
          <p:cNvSpPr/>
          <p:nvPr/>
        </p:nvSpPr>
        <p:spPr>
          <a:xfrm>
            <a:off x="4939378" y="5486750"/>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0" name="사각형: 둥근 모서리 9">
            <a:extLst>
              <a:ext uri="{FF2B5EF4-FFF2-40B4-BE49-F238E27FC236}">
                <a16:creationId xmlns:a16="http://schemas.microsoft.com/office/drawing/2014/main" id="{CBB42A76-95CA-4DA6-943A-CA96C8BEAD2B}"/>
              </a:ext>
            </a:extLst>
          </p:cNvPr>
          <p:cNvSpPr/>
          <p:nvPr/>
        </p:nvSpPr>
        <p:spPr>
          <a:xfrm>
            <a:off x="17754600" y="2590800"/>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3127906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(Wealth and Education)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5" name="Text Placeholder 2">
            <a:extLst>
              <a:ext uri="{FF2B5EF4-FFF2-40B4-BE49-F238E27FC236}">
                <a16:creationId xmlns:a16="http://schemas.microsoft.com/office/drawing/2014/main" id="{48BAAC3B-9BEF-43CD-9726-D9C68198F579}"/>
              </a:ext>
            </a:extLst>
          </p:cNvPr>
          <p:cNvSpPr txBox="1">
            <a:spLocks/>
          </p:cNvSpPr>
          <p:nvPr/>
        </p:nvSpPr>
        <p:spPr>
          <a:xfrm>
            <a:off x="1140931" y="2514600"/>
            <a:ext cx="11062622" cy="2154436"/>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t>Women with the highest educational level (EDU=4) has the highest proportion (37.7%) that falls in the top wealth quintile (windex5=5)  </a:t>
            </a:r>
          </a:p>
          <a:p>
            <a:pPr defTabSz="914400"/>
            <a:endParaRPr lang="en-US" sz="3500" kern="0" dirty="0"/>
          </a:p>
        </p:txBody>
      </p:sp>
      <p:sp>
        <p:nvSpPr>
          <p:cNvPr id="6" name="Text Placeholder 2">
            <a:extLst>
              <a:ext uri="{FF2B5EF4-FFF2-40B4-BE49-F238E27FC236}">
                <a16:creationId xmlns:a16="http://schemas.microsoft.com/office/drawing/2014/main" id="{E33A038A-0A34-4111-8723-CD77EA3EB9CD}"/>
              </a:ext>
            </a:extLst>
          </p:cNvPr>
          <p:cNvSpPr txBox="1">
            <a:spLocks/>
          </p:cNvSpPr>
          <p:nvPr/>
        </p:nvSpPr>
        <p:spPr>
          <a:xfrm>
            <a:off x="1586578" y="5556739"/>
            <a:ext cx="11519822" cy="4847481"/>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windex5</a:t>
            </a:r>
            <a:r>
              <a:rPr lang="en-US" b="1" dirty="0"/>
              <a:t>+</a:t>
            </a:r>
            <a:r>
              <a:rPr lang="en-US" dirty="0"/>
              <a:t>EDU, wm5design,round=TRUE))</a:t>
            </a:r>
          </a:p>
          <a:p>
            <a:pPr latinLnBrk="1"/>
            <a:r>
              <a:rPr lang="en-US" dirty="0"/>
              <a:t>##        EDU</a:t>
            </a:r>
            <a:br>
              <a:rPr lang="en-US" dirty="0"/>
            </a:br>
            <a:r>
              <a:rPr lang="en-US" dirty="0"/>
              <a:t>## windex5      2      3      4</a:t>
            </a:r>
            <a:br>
              <a:rPr lang="en-US" dirty="0"/>
            </a:br>
            <a:r>
              <a:rPr lang="en-US" dirty="0"/>
              <a:t>##   1       33.6   22.1    4.1</a:t>
            </a:r>
            <a:br>
              <a:rPr lang="en-US" dirty="0"/>
            </a:br>
            <a:r>
              <a:rPr lang="en-US" dirty="0"/>
              <a:t>##   2       25.4   26.7   10.8</a:t>
            </a:r>
            <a:br>
              <a:rPr lang="en-US" dirty="0"/>
            </a:br>
            <a:r>
              <a:rPr lang="en-US" dirty="0"/>
              <a:t>##   3       20.5   22.6   20.6</a:t>
            </a:r>
            <a:br>
              <a:rPr lang="en-US" dirty="0"/>
            </a:br>
            <a:r>
              <a:rPr lang="en-US" dirty="0"/>
              <a:t>##   4       13.6   21.1   26.8</a:t>
            </a:r>
            <a:br>
              <a:rPr lang="en-US" dirty="0"/>
            </a:br>
            <a:r>
              <a:rPr lang="en-US" dirty="0"/>
              <a:t>##   5         7.1    7.5    37.7</a:t>
            </a:r>
            <a:br>
              <a:rPr lang="en-US" dirty="0"/>
            </a:br>
            <a:r>
              <a:rPr lang="en-US" dirty="0"/>
              <a:t>##   Total  100.2  100.0  100.0</a:t>
            </a:r>
            <a:br>
              <a:rPr lang="en-US" dirty="0"/>
            </a:br>
            <a:r>
              <a:rPr lang="en-US" dirty="0"/>
              <a:t>##   Count 4339.0 1185.0 5145.0</a:t>
            </a:r>
          </a:p>
          <a:p>
            <a:pPr defTabSz="914400"/>
            <a:endParaRPr lang="en-US" sz="3500" kern="0" dirty="0"/>
          </a:p>
        </p:txBody>
      </p:sp>
      <p:pic>
        <p:nvPicPr>
          <p:cNvPr id="8" name="Picture 19">
            <a:extLst>
              <a:ext uri="{FF2B5EF4-FFF2-40B4-BE49-F238E27FC236}">
                <a16:creationId xmlns:a16="http://schemas.microsoft.com/office/drawing/2014/main" id="{91C81D1D-942D-4778-9449-AFFF02232F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877800" y="3139481"/>
            <a:ext cx="13639800" cy="7716094"/>
          </a:xfrm>
          <a:prstGeom prst="rect">
            <a:avLst/>
          </a:prstGeom>
          <a:noFill/>
          <a:ln>
            <a:noFill/>
          </a:ln>
        </p:spPr>
      </p:pic>
      <p:sp>
        <p:nvSpPr>
          <p:cNvPr id="9" name="사각형: 둥근 모서리 8">
            <a:extLst>
              <a:ext uri="{FF2B5EF4-FFF2-40B4-BE49-F238E27FC236}">
                <a16:creationId xmlns:a16="http://schemas.microsoft.com/office/drawing/2014/main" id="{D02B8709-D6DA-433B-97AC-C28464905BF7}"/>
              </a:ext>
            </a:extLst>
          </p:cNvPr>
          <p:cNvSpPr/>
          <p:nvPr/>
        </p:nvSpPr>
        <p:spPr>
          <a:xfrm>
            <a:off x="5016527" y="5032600"/>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0" name="사각형: 둥근 모서리 9">
            <a:extLst>
              <a:ext uri="{FF2B5EF4-FFF2-40B4-BE49-F238E27FC236}">
                <a16:creationId xmlns:a16="http://schemas.microsoft.com/office/drawing/2014/main" id="{F507732E-3AF9-466D-B181-14E082C5B66A}"/>
              </a:ext>
            </a:extLst>
          </p:cNvPr>
          <p:cNvSpPr/>
          <p:nvPr/>
        </p:nvSpPr>
        <p:spPr>
          <a:xfrm>
            <a:off x="17373600" y="2438075"/>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1397454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Logistic regression analysis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026"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216077" name="Object 13"/>
          <p:cNvGraphicFramePr>
            <a:graphicFrameLocks noChangeAspect="1"/>
          </p:cNvGraphicFramePr>
          <p:nvPr/>
        </p:nvGraphicFramePr>
        <p:xfrm>
          <a:off x="1295400" y="6158350"/>
          <a:ext cx="6915150" cy="1533525"/>
        </p:xfrm>
        <a:graphic>
          <a:graphicData uri="http://schemas.openxmlformats.org/presentationml/2006/ole">
            <mc:AlternateContent xmlns:mc="http://schemas.openxmlformats.org/markup-compatibility/2006">
              <mc:Choice xmlns:v="urn:schemas-microsoft-com:vml" Requires="v">
                <p:oleObj name="Equation" r:id="rId2" imgW="1777229" imgH="393529" progId="Equation.3">
                  <p:embed/>
                </p:oleObj>
              </mc:Choice>
              <mc:Fallback>
                <p:oleObj name="Equation" r:id="rId2" imgW="1777229" imgH="393529" progId="Equation.3">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158350"/>
                        <a:ext cx="6915150" cy="1533525"/>
                      </a:xfrm>
                      <a:prstGeom prst="rect">
                        <a:avLst/>
                      </a:prstGeom>
                      <a:solidFill>
                        <a:schemeClr val="bg1"/>
                      </a:solidFill>
                    </p:spPr>
                  </p:pic>
                </p:oleObj>
              </mc:Fallback>
            </mc:AlternateContent>
          </a:graphicData>
        </a:graphic>
      </p:graphicFrame>
      <p:graphicFrame>
        <p:nvGraphicFramePr>
          <p:cNvPr id="250883" name="Object 3"/>
          <p:cNvGraphicFramePr>
            <a:graphicFrameLocks noChangeAspect="1"/>
          </p:cNvGraphicFramePr>
          <p:nvPr/>
        </p:nvGraphicFramePr>
        <p:xfrm>
          <a:off x="1752600" y="8077200"/>
          <a:ext cx="4627562" cy="1431925"/>
        </p:xfrm>
        <a:graphic>
          <a:graphicData uri="http://schemas.openxmlformats.org/presentationml/2006/ole">
            <mc:AlternateContent xmlns:mc="http://schemas.openxmlformats.org/markup-compatibility/2006">
              <mc:Choice xmlns:v="urn:schemas-microsoft-com:vml" Requires="v">
                <p:oleObj name="Equation" r:id="rId4" imgW="1397000" imgH="431800" progId="Equation.3">
                  <p:embed/>
                </p:oleObj>
              </mc:Choice>
              <mc:Fallback>
                <p:oleObj name="Equation" r:id="rId4" imgW="13970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8077200"/>
                        <a:ext cx="4627562" cy="1431925"/>
                      </a:xfrm>
                      <a:prstGeom prst="rect">
                        <a:avLst/>
                      </a:prstGeom>
                      <a:solidFill>
                        <a:schemeClr val="bg1"/>
                      </a:solidFill>
                    </p:spPr>
                  </p:pic>
                </p:oleObj>
              </mc:Fallback>
            </mc:AlternateContent>
          </a:graphicData>
        </a:graphic>
      </p:graphicFrame>
      <p:sp>
        <p:nvSpPr>
          <p:cNvPr id="10" name="Text Box 3"/>
          <p:cNvSpPr txBox="1">
            <a:spLocks noChangeArrowheads="1"/>
          </p:cNvSpPr>
          <p:nvPr/>
        </p:nvSpPr>
        <p:spPr bwMode="auto">
          <a:xfrm>
            <a:off x="1371600" y="3034150"/>
            <a:ext cx="9220200" cy="707886"/>
          </a:xfrm>
          <a:prstGeom prst="rect">
            <a:avLst/>
          </a:prstGeom>
          <a:solidFill>
            <a:schemeClr val="tx1"/>
          </a:solidFill>
          <a:ln w="9525">
            <a:noFill/>
            <a:miter lim="800000"/>
            <a:headEnd/>
            <a:tailEnd/>
          </a:ln>
        </p:spPr>
        <p:txBody>
          <a:bodyPr wrap="square">
            <a:spAutoFit/>
          </a:bodyPr>
          <a:lstStyle/>
          <a:p>
            <a:r>
              <a:rPr lang="en-US" altLang="en-US" sz="4000" i="1" dirty="0">
                <a:solidFill>
                  <a:srgbClr val="FFFF66"/>
                </a:solidFill>
                <a:latin typeface="Times New Roman" pitchFamily="18" charset="0"/>
                <a:ea typeface="ＭＳ Ｐゴシック" pitchFamily="34" charset="-128"/>
              </a:rPr>
              <a:t>Y</a:t>
            </a:r>
            <a:r>
              <a:rPr lang="en-US" altLang="en-US" sz="4000" dirty="0">
                <a:solidFill>
                  <a:srgbClr val="FFFF66"/>
                </a:solidFill>
                <a:latin typeface="Times New Roman" pitchFamily="18" charset="0"/>
                <a:ea typeface="ＭＳ Ｐゴシック" pitchFamily="34" charset="-128"/>
              </a:rPr>
              <a:t> = Binary categorical response (yes or no)</a:t>
            </a:r>
          </a:p>
        </p:txBody>
      </p:sp>
      <p:sp>
        <p:nvSpPr>
          <p:cNvPr id="12" name="Text Box 4"/>
          <p:cNvSpPr txBox="1">
            <a:spLocks noChangeArrowheads="1"/>
          </p:cNvSpPr>
          <p:nvPr/>
        </p:nvSpPr>
        <p:spPr bwMode="auto">
          <a:xfrm>
            <a:off x="1371600" y="4100950"/>
            <a:ext cx="9296400" cy="707886"/>
          </a:xfrm>
          <a:prstGeom prst="rect">
            <a:avLst/>
          </a:prstGeom>
          <a:solidFill>
            <a:srgbClr val="660066"/>
          </a:solidFill>
          <a:ln w="9525">
            <a:noFill/>
            <a:miter lim="800000"/>
            <a:headEnd/>
            <a:tailEnd/>
          </a:ln>
        </p:spPr>
        <p:txBody>
          <a:bodyPr wrap="square">
            <a:spAutoFit/>
          </a:bodyPr>
          <a:lstStyle/>
          <a:p>
            <a:r>
              <a:rPr lang="en-US" altLang="en-US" sz="4000" i="1" dirty="0">
                <a:solidFill>
                  <a:srgbClr val="FFFF66"/>
                </a:solidFill>
                <a:latin typeface="Times New Roman" pitchFamily="18" charset="0"/>
                <a:ea typeface="ＭＳ Ｐゴシック" pitchFamily="34" charset="-128"/>
              </a:rPr>
              <a:t>X</a:t>
            </a:r>
            <a:r>
              <a:rPr lang="en-US" altLang="en-US" sz="4000" dirty="0">
                <a:solidFill>
                  <a:srgbClr val="FFFF66"/>
                </a:solidFill>
                <a:latin typeface="Times New Roman" pitchFamily="18" charset="0"/>
                <a:ea typeface="ＭＳ Ｐゴシック" pitchFamily="34" charset="-128"/>
              </a:rPr>
              <a:t> = continuous or categorical </a:t>
            </a:r>
          </a:p>
        </p:txBody>
      </p:sp>
      <p:sp>
        <p:nvSpPr>
          <p:cNvPr id="13" name="Text Box 5"/>
          <p:cNvSpPr txBox="1">
            <a:spLocks noChangeArrowheads="1"/>
          </p:cNvSpPr>
          <p:nvPr/>
        </p:nvSpPr>
        <p:spPr bwMode="auto">
          <a:xfrm>
            <a:off x="1295400" y="5091550"/>
            <a:ext cx="9372600" cy="707886"/>
          </a:xfrm>
          <a:prstGeom prst="rect">
            <a:avLst/>
          </a:prstGeom>
          <a:solidFill>
            <a:srgbClr val="003366"/>
          </a:solidFill>
          <a:ln w="9525">
            <a:noFill/>
            <a:miter lim="800000"/>
            <a:headEnd/>
            <a:tailEnd/>
          </a:ln>
        </p:spPr>
        <p:txBody>
          <a:bodyPr wrap="square">
            <a:spAutoFit/>
          </a:bodyPr>
          <a:lstStyle/>
          <a:p>
            <a:r>
              <a:rPr lang="el-GR" altLang="en-US" sz="4000" i="1" dirty="0">
                <a:solidFill>
                  <a:srgbClr val="FFFF66"/>
                </a:solidFill>
                <a:latin typeface="Times New Roman" pitchFamily="18" charset="0"/>
                <a:ea typeface="ＭＳ Ｐゴシック" pitchFamily="34" charset="-128"/>
              </a:rPr>
              <a:t>π</a:t>
            </a:r>
            <a:r>
              <a:rPr lang="en-US" altLang="en-US" sz="4000" dirty="0">
                <a:solidFill>
                  <a:srgbClr val="FFFF66"/>
                </a:solidFill>
                <a:latin typeface="Times New Roman" pitchFamily="18" charset="0"/>
                <a:ea typeface="ＭＳ Ｐゴシック" pitchFamily="34" charset="-128"/>
              </a:rPr>
              <a:t> = proportion of 1</a:t>
            </a:r>
            <a:r>
              <a:rPr lang="ja-JP" altLang="en-US" sz="4000" dirty="0">
                <a:solidFill>
                  <a:srgbClr val="FFFF66"/>
                </a:solidFill>
                <a:latin typeface="Times New Roman" pitchFamily="18" charset="0"/>
                <a:ea typeface="ＭＳ Ｐゴシック" pitchFamily="34" charset="-128"/>
              </a:rPr>
              <a:t>’</a:t>
            </a:r>
            <a:r>
              <a:rPr lang="en-US" altLang="ja-JP" sz="4000" dirty="0">
                <a:solidFill>
                  <a:srgbClr val="FFFF66"/>
                </a:solidFill>
                <a:latin typeface="Times New Roman" pitchFamily="18" charset="0"/>
                <a:ea typeface="ＭＳ Ｐゴシック" pitchFamily="34" charset="-128"/>
              </a:rPr>
              <a:t>s (yes, success) at any X</a:t>
            </a:r>
            <a:endParaRPr lang="en-US" altLang="en-US" sz="4000" dirty="0">
              <a:solidFill>
                <a:srgbClr val="FFFF66"/>
              </a:solidFill>
              <a:latin typeface="Times New Roman" pitchFamily="18" charset="0"/>
              <a:ea typeface="ＭＳ Ｐゴシック" pitchFamily="34" charset="-128"/>
            </a:endParaRPr>
          </a:p>
        </p:txBody>
      </p:sp>
      <p:pic>
        <p:nvPicPr>
          <p:cNvPr id="1031" name="Picture 7" descr="D:\RWORK\logit curve.jpg"/>
          <p:cNvPicPr>
            <a:picLocks noChangeAspect="1" noChangeArrowheads="1"/>
          </p:cNvPicPr>
          <p:nvPr/>
        </p:nvPicPr>
        <p:blipFill>
          <a:blip r:embed="rId6" cstate="print"/>
          <a:srcRect/>
          <a:stretch>
            <a:fillRect/>
          </a:stretch>
        </p:blipFill>
        <p:spPr bwMode="auto">
          <a:xfrm>
            <a:off x="11353799" y="2209800"/>
            <a:ext cx="10439401" cy="9220200"/>
          </a:xfrm>
          <a:prstGeom prst="rect">
            <a:avLst/>
          </a:prstGeom>
          <a:noFill/>
        </p:spPr>
      </p:pic>
      <p:sp>
        <p:nvSpPr>
          <p:cNvPr id="1033" name="Rectangle 9"/>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35" name="Rectangle 11"/>
          <p:cNvSpPr>
            <a:spLocks noChangeArrowheads="1"/>
          </p:cNvSpPr>
          <p:nvPr/>
        </p:nvSpPr>
        <p:spPr bwMode="auto">
          <a:xfrm>
            <a:off x="0" y="0"/>
            <a:ext cx="2438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3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52600" y="9982200"/>
            <a:ext cx="5627504" cy="1066800"/>
          </a:xfrm>
          <a:prstGeom prst="rect">
            <a:avLst/>
          </a:prstGeom>
          <a:noFill/>
        </p:spPr>
      </p:pic>
      <p:sp>
        <p:nvSpPr>
          <p:cNvPr id="1036" name="Rectangle 12"/>
          <p:cNvSpPr>
            <a:spLocks noChangeArrowheads="1"/>
          </p:cNvSpPr>
          <p:nvPr/>
        </p:nvSpPr>
        <p:spPr bwMode="auto">
          <a:xfrm>
            <a:off x="0" y="757238"/>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Tree>
    <p:extLst>
      <p:ext uri="{BB962C8B-B14F-4D97-AF65-F5344CB8AC3E}">
        <p14:creationId xmlns:p14="http://schemas.microsoft.com/office/powerpoint/2010/main" val="351306488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Interpretation of logistic regression output</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026"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33" name="Rectangle 9"/>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35" name="Rectangle 11"/>
          <p:cNvSpPr>
            <a:spLocks noChangeArrowheads="1"/>
          </p:cNvSpPr>
          <p:nvPr/>
        </p:nvSpPr>
        <p:spPr bwMode="auto">
          <a:xfrm>
            <a:off x="0" y="0"/>
            <a:ext cx="2438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36" name="Rectangle 12"/>
          <p:cNvSpPr>
            <a:spLocks noChangeArrowheads="1"/>
          </p:cNvSpPr>
          <p:nvPr/>
        </p:nvSpPr>
        <p:spPr bwMode="auto">
          <a:xfrm>
            <a:off x="0" y="757238"/>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17" name="Text Placeholder 2">
            <a:extLst>
              <a:ext uri="{FF2B5EF4-FFF2-40B4-BE49-F238E27FC236}">
                <a16:creationId xmlns:a16="http://schemas.microsoft.com/office/drawing/2014/main" id="{1F9AB9B3-C1AD-4C13-B1A8-46444FDEE6F9}"/>
              </a:ext>
            </a:extLst>
          </p:cNvPr>
          <p:cNvSpPr>
            <a:spLocks noGrp="1"/>
          </p:cNvSpPr>
          <p:nvPr>
            <p:ph type="body" sz="quarter" idx="11"/>
          </p:nvPr>
        </p:nvSpPr>
        <p:spPr>
          <a:xfrm>
            <a:off x="1096490" y="2283223"/>
            <a:ext cx="11062622" cy="9402574"/>
          </a:xfrm>
        </p:spPr>
        <p:txBody>
          <a:bodyPr/>
          <a:lstStyle/>
          <a:p>
            <a:pPr marL="457200" indent="-457200">
              <a:buFont typeface="Arial" panose="020B0604020202020204" pitchFamily="34" charset="0"/>
              <a:buChar char="•"/>
            </a:pPr>
            <a:r>
              <a:rPr lang="en-US" sz="3200" dirty="0"/>
              <a:t>Having the highest educational level (EDU4) decreases the log odds of accepting attitudes towards domestic violence (DV), versus the reference group with secondary school education (EDU2), by 0.47641, holding the wealth and marital status variables constant (or the odds of  DV decrease by 1-exp(-0.47641)=37.9%).</a:t>
            </a:r>
          </a:p>
          <a:p>
            <a:pPr marL="457200" indent="-457200">
              <a:buFont typeface="Arial" panose="020B0604020202020204" pitchFamily="34" charset="0"/>
              <a:buChar char="•"/>
            </a:pPr>
            <a:r>
              <a:rPr lang="en-US" sz="3200" dirty="0"/>
              <a:t>Having marital status of ‘married/living with partners’ (MA1) decreases the log odds of accepting attitudes towards domestic violence (DV), versus the reference group with marital status of ‘not in union’ (MA0), by 0.32699, holding the education and wealth variables constant (or the odds of DV decrease by 1-exp(-0.32699)=27.9%).</a:t>
            </a:r>
          </a:p>
          <a:p>
            <a:pPr marL="457200" indent="-457200">
              <a:buFont typeface="Arial" panose="020B0604020202020204" pitchFamily="34" charset="0"/>
              <a:buChar char="•"/>
            </a:pPr>
            <a:r>
              <a:rPr lang="en-US" sz="3200" dirty="0"/>
              <a:t>Belonging to the top wealth quintile (windex55) decreases the log odds of accepting attitudes towards domestic violence (DV), versus the reference group with bottom wealth quintile (windex51), by 1.14565, holding the education and marital status variables constant (or the odds of DV decrease by 1-exp(-1.14565)=68.2%).</a:t>
            </a:r>
          </a:p>
          <a:p>
            <a:endParaRPr lang="en-US" sz="3500" dirty="0"/>
          </a:p>
        </p:txBody>
      </p:sp>
      <p:pic>
        <p:nvPicPr>
          <p:cNvPr id="11" name="Picture 2">
            <a:extLst>
              <a:ext uri="{FF2B5EF4-FFF2-40B4-BE49-F238E27FC236}">
                <a16:creationId xmlns:a16="http://schemas.microsoft.com/office/drawing/2014/main" id="{F913F5D4-8D9F-41EA-84A2-1E6076DA98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232860" y="2283223"/>
            <a:ext cx="14284740" cy="9756370"/>
          </a:xfrm>
          <a:prstGeom prst="rect">
            <a:avLst/>
          </a:prstGeom>
          <a:noFill/>
          <a:ln>
            <a:noFill/>
          </a:ln>
        </p:spPr>
      </p:pic>
    </p:spTree>
    <p:extLst>
      <p:ext uri="{BB962C8B-B14F-4D97-AF65-F5344CB8AC3E}">
        <p14:creationId xmlns:p14="http://schemas.microsoft.com/office/powerpoint/2010/main" val="102357895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R vs. STATA</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663822" cy="7602081"/>
          </a:xfrm>
        </p:spPr>
        <p:txBody>
          <a:bodyPr/>
          <a:lstStyle/>
          <a:p>
            <a:pPr marL="457200" indent="-457200">
              <a:buFontTx/>
              <a:buChar char="-"/>
            </a:pPr>
            <a:r>
              <a:rPr lang="en-US" sz="3500" dirty="0"/>
              <a:t>R is free</a:t>
            </a:r>
            <a:endParaRPr lang="en-US" altLang="ko-KR" sz="3600" dirty="0"/>
          </a:p>
          <a:p>
            <a:pPr marL="457200" indent="-457200">
              <a:buFontTx/>
              <a:buChar char="-"/>
            </a:pPr>
            <a:r>
              <a:rPr lang="en-US" altLang="ko-KR" sz="3600" dirty="0"/>
              <a:t>R is well-supported by abundant sources of online help and community</a:t>
            </a:r>
          </a:p>
          <a:p>
            <a:pPr marL="1566295" lvl="2" indent="-457200">
              <a:buFont typeface="Arial" panose="020B0604020202020204" pitchFamily="34" charset="0"/>
              <a:buChar char="•"/>
            </a:pPr>
            <a:r>
              <a:rPr lang="en-US" altLang="ko-KR" sz="3600" dirty="0"/>
              <a:t>R-Bloggers</a:t>
            </a:r>
          </a:p>
          <a:p>
            <a:pPr marL="1566295" lvl="2" indent="-457200">
              <a:buFont typeface="Arial" panose="020B0604020202020204" pitchFamily="34" charset="0"/>
              <a:buChar char="•"/>
            </a:pPr>
            <a:r>
              <a:rPr lang="en-US" altLang="ko-KR" sz="3600" dirty="0" err="1"/>
              <a:t>StackOverflow</a:t>
            </a:r>
            <a:endParaRPr lang="en-US" altLang="ko-KR" sz="3600" dirty="0"/>
          </a:p>
          <a:p>
            <a:pPr marL="457200" indent="-457200">
              <a:buFontTx/>
              <a:buChar char="-"/>
            </a:pPr>
            <a:r>
              <a:rPr lang="en-US" altLang="ko-KR" sz="3500" dirty="0"/>
              <a:t>You can download and install R at Comprehensive R  Archive Network (CRAN) </a:t>
            </a:r>
          </a:p>
          <a:p>
            <a:r>
              <a:rPr lang="en-US" altLang="ko-KR" sz="3500" dirty="0"/>
              <a:t>    </a:t>
            </a:r>
            <a:r>
              <a:rPr lang="en-US" altLang="ko-KR" sz="3500" dirty="0">
                <a:hlinkClick r:id="rId2"/>
              </a:rPr>
              <a:t>http://www.r-project.org</a:t>
            </a:r>
            <a:endParaRPr lang="en-US" altLang="ko-KR" sz="3500" dirty="0"/>
          </a:p>
          <a:p>
            <a:endParaRPr lang="en-US" altLang="ko-KR" sz="3500" dirty="0"/>
          </a:p>
          <a:p>
            <a:pPr marL="457200" indent="-457200">
              <a:buFontTx/>
              <a:buChar char="-"/>
            </a:pPr>
            <a:r>
              <a:rPr lang="en-US" altLang="ko-KR" sz="3500" dirty="0"/>
              <a:t>STATA is relatively affordable</a:t>
            </a:r>
          </a:p>
          <a:p>
            <a:pPr marL="457200" indent="-457200">
              <a:buFontTx/>
              <a:buChar char="-"/>
            </a:pPr>
            <a:r>
              <a:rPr lang="en-US" altLang="ko-KR" sz="3500" dirty="0"/>
              <a:t>It is widely used by NSOs, academics and other users</a:t>
            </a:r>
          </a:p>
          <a:p>
            <a:pPr marL="457200" indent="-457200">
              <a:buFontTx/>
              <a:buChar char="-"/>
            </a:pPr>
            <a:r>
              <a:rPr lang="en-US" altLang="ko-KR" sz="3500" dirty="0"/>
              <a:t>STATA is easier to use</a:t>
            </a:r>
          </a:p>
          <a:p>
            <a:pPr marL="457200" indent="-457200">
              <a:buFontTx/>
              <a:buChar char="-"/>
            </a:pPr>
            <a:r>
              <a:rPr lang="en-US" altLang="ko-KR" sz="3500" dirty="0"/>
              <a:t>The STATA online forum includes numerous Q&amp;As as well as experts ready to help, who usually provide responses to queries in 24 hours.</a:t>
            </a:r>
          </a:p>
          <a:p>
            <a:pPr lvl="2"/>
            <a:endParaRPr lang="en-US" altLang="ko-KR" sz="3600" dirty="0"/>
          </a:p>
          <a:p>
            <a:pPr lvl="2"/>
            <a:endParaRPr lang="en-US" sz="3500" dirty="0"/>
          </a:p>
        </p:txBody>
      </p:sp>
    </p:spTree>
    <p:extLst>
      <p:ext uri="{BB962C8B-B14F-4D97-AF65-F5344CB8AC3E}">
        <p14:creationId xmlns:p14="http://schemas.microsoft.com/office/powerpoint/2010/main" val="166155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41B2E-A71D-4813-B9F1-C77136C09512}"/>
              </a:ext>
            </a:extLst>
          </p:cNvPr>
          <p:cNvSpPr>
            <a:spLocks noGrp="1"/>
          </p:cNvSpPr>
          <p:nvPr>
            <p:ph type="body" sz="quarter" idx="10"/>
          </p:nvPr>
        </p:nvSpPr>
        <p:spPr>
          <a:xfrm>
            <a:off x="1600200" y="5525999"/>
            <a:ext cx="14173200" cy="2708434"/>
          </a:xfrm>
        </p:spPr>
        <p:txBody>
          <a:bodyPr/>
          <a:lstStyle/>
          <a:p>
            <a:r>
              <a:rPr lang="en-US" dirty="0"/>
              <a:t>ANALYSIS WITH STATA</a:t>
            </a:r>
          </a:p>
        </p:txBody>
      </p:sp>
    </p:spTree>
    <p:extLst>
      <p:ext uri="{BB962C8B-B14F-4D97-AF65-F5344CB8AC3E}">
        <p14:creationId xmlns:p14="http://schemas.microsoft.com/office/powerpoint/2010/main" val="236559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1: reading micro-data into STATA</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6771084"/>
          </a:xfrm>
        </p:spPr>
        <p:txBody>
          <a:bodyPr/>
          <a:lstStyle/>
          <a:p>
            <a:pPr latinLnBrk="1"/>
            <a:r>
              <a:rPr lang="en-US" sz="4000" dirty="0"/>
              <a:t>// reading MICS microdata into STATA</a:t>
            </a:r>
          </a:p>
          <a:p>
            <a:pPr latinLnBrk="1"/>
            <a:r>
              <a:rPr lang="en-US" sz="4000" dirty="0"/>
              <a:t>// reading microdata from questionnaire for women and storing into wm</a:t>
            </a:r>
          </a:p>
          <a:p>
            <a:pPr latinLnBrk="1"/>
            <a:br>
              <a:rPr lang="en-US" sz="4000" dirty="0"/>
            </a:br>
            <a:r>
              <a:rPr lang="en-US" altLang="ko-KR" sz="4000" dirty="0"/>
              <a:t>import delimited C:\Users\un153\Downloads\Rresources\hlmics.csv, clear</a:t>
            </a:r>
          </a:p>
          <a:p>
            <a:pPr latinLnBrk="1"/>
            <a:endParaRPr lang="en-US" altLang="ko-KR" sz="4000" dirty="0"/>
          </a:p>
          <a:p>
            <a:pPr latinLnBrk="1"/>
            <a:r>
              <a:rPr lang="en-US" altLang="ko-KR" sz="4000" dirty="0"/>
              <a:t>//Selecting only variables needed from household listing</a:t>
            </a:r>
          </a:p>
          <a:p>
            <a:pPr latinLnBrk="1"/>
            <a:endParaRPr lang="en-US" altLang="ko-KR" sz="4000" dirty="0"/>
          </a:p>
          <a:p>
            <a:pPr latinLnBrk="1"/>
            <a:r>
              <a:rPr lang="en-US" altLang="ko-KR" sz="4000" dirty="0"/>
              <a:t>keep hh1 hh2 hl1 hh6 hl6 ed5a </a:t>
            </a:r>
          </a:p>
          <a:p>
            <a:pPr latinLnBrk="1"/>
            <a:r>
              <a:rPr lang="en-US" altLang="ko-KR" sz="4000" dirty="0"/>
              <a:t>save "C:\Users\un153\Downloads\Rresources\hlfinal.dta", replace </a:t>
            </a:r>
          </a:p>
          <a:p>
            <a:pPr latinLnBrk="1"/>
            <a:br>
              <a:rPr lang="en-US" altLang="ko-KR" sz="4000" dirty="0"/>
            </a:br>
            <a:r>
              <a:rPr lang="en-US" altLang="ko-KR" sz="4000" dirty="0"/>
              <a:t> </a:t>
            </a:r>
            <a:endParaRPr lang="en-US" sz="3500" dirty="0"/>
          </a:p>
        </p:txBody>
      </p:sp>
    </p:spTree>
    <p:extLst>
      <p:ext uri="{BB962C8B-B14F-4D97-AF65-F5344CB8AC3E}">
        <p14:creationId xmlns:p14="http://schemas.microsoft.com/office/powerpoint/2010/main" val="337866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2: merging data into a single dataset</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09800"/>
            <a:ext cx="22797422" cy="6078587"/>
          </a:xfrm>
        </p:spPr>
        <p:txBody>
          <a:bodyPr/>
          <a:lstStyle/>
          <a:p>
            <a:pPr latinLnBrk="1"/>
            <a:endParaRPr lang="en-US" sz="4000" dirty="0"/>
          </a:p>
          <a:p>
            <a:pPr latinLnBrk="1"/>
            <a:r>
              <a:rPr lang="en-US" sz="4000" dirty="0"/>
              <a:t>//Merging women data with household listing</a:t>
            </a:r>
          </a:p>
          <a:p>
            <a:pPr latinLnBrk="1"/>
            <a:r>
              <a:rPr lang="en-US" sz="4000" dirty="0"/>
              <a:t>import delimited C:\Users\un153\Downloads\Rresources\wmmics.csv, clear</a:t>
            </a:r>
          </a:p>
          <a:p>
            <a:pPr latinLnBrk="1"/>
            <a:r>
              <a:rPr lang="en-US" sz="4000" dirty="0"/>
              <a:t>rename ln hl1</a:t>
            </a:r>
          </a:p>
          <a:p>
            <a:pPr latinLnBrk="1"/>
            <a:r>
              <a:rPr lang="en-US" sz="4000" dirty="0"/>
              <a:t>keep hh1 hh2 hl1 ma1 dv1a dv1b dv1c dv1d dv1e windex5 </a:t>
            </a:r>
            <a:r>
              <a:rPr lang="en-US" sz="4000" dirty="0" err="1"/>
              <a:t>wmweight</a:t>
            </a:r>
            <a:r>
              <a:rPr lang="en-US" sz="4000" dirty="0"/>
              <a:t> </a:t>
            </a:r>
            <a:r>
              <a:rPr lang="en-US" sz="4000" dirty="0" err="1"/>
              <a:t>psu</a:t>
            </a:r>
            <a:r>
              <a:rPr lang="en-US" sz="4000" dirty="0"/>
              <a:t> stratum</a:t>
            </a:r>
          </a:p>
          <a:p>
            <a:pPr latinLnBrk="1"/>
            <a:r>
              <a:rPr lang="en-US" sz="4000" dirty="0"/>
              <a:t>merge 1:1 hh1 hh2 hl1 using "C:\Users\un153\Downloads\Rresources\hlfinal.dta"</a:t>
            </a:r>
          </a:p>
          <a:p>
            <a:pPr latinLnBrk="1"/>
            <a:r>
              <a:rPr lang="en-US" sz="4000" dirty="0"/>
              <a:t>keep if _merge==3</a:t>
            </a:r>
          </a:p>
          <a:p>
            <a:pPr latinLnBrk="1"/>
            <a:r>
              <a:rPr lang="en-US" sz="4000" dirty="0"/>
              <a:t>save </a:t>
            </a:r>
            <a:r>
              <a:rPr lang="en-US" sz="4000" dirty="0" err="1"/>
              <a:t>wmfinal.dta</a:t>
            </a:r>
            <a:r>
              <a:rPr lang="en-US" sz="4000" dirty="0"/>
              <a:t>, replace</a:t>
            </a:r>
          </a:p>
          <a:p>
            <a:br>
              <a:rPr lang="en-US" altLang="ko-KR" sz="4000" dirty="0"/>
            </a:br>
            <a:endParaRPr lang="en-US" sz="3500" dirty="0"/>
          </a:p>
        </p:txBody>
      </p:sp>
    </p:spTree>
    <p:extLst>
      <p:ext uri="{BB962C8B-B14F-4D97-AF65-F5344CB8AC3E}">
        <p14:creationId xmlns:p14="http://schemas.microsoft.com/office/powerpoint/2010/main" val="2194989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a:t>
            </a:r>
            <a:r>
              <a:rPr lang="en-US" altLang="ko-KR" dirty="0">
                <a:latin typeface="Arial" panose="020B0604020202020204" pitchFamily="34" charset="0"/>
              </a:rPr>
              <a:t>3</a:t>
            </a:r>
            <a:r>
              <a:rPr lang="en-US" dirty="0">
                <a:latin typeface="Arial" panose="020B0604020202020204" pitchFamily="34" charset="0"/>
              </a:rPr>
              <a:t>: </a:t>
            </a:r>
            <a:r>
              <a:rPr lang="en-US" altLang="ko-KR" dirty="0">
                <a:latin typeface="Arial" panose="020B0604020202020204" pitchFamily="34" charset="0"/>
              </a:rPr>
              <a:t>c</a:t>
            </a:r>
            <a:r>
              <a:rPr lang="en-US" dirty="0">
                <a:latin typeface="Arial" panose="020B0604020202020204" pitchFamily="34" charset="0"/>
              </a:rPr>
              <a:t>reating variables with conditions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16238" y="2010505"/>
            <a:ext cx="22797422" cy="9910405"/>
          </a:xfrm>
        </p:spPr>
        <p:txBody>
          <a:bodyPr/>
          <a:lstStyle/>
          <a:p>
            <a:pPr latinLnBrk="1"/>
            <a:r>
              <a:rPr lang="en-US" altLang="ko-KR" dirty="0"/>
              <a:t>//Generating variables needed for further analysis</a:t>
            </a:r>
            <a:endParaRPr lang="ko-KR" altLang="ko-KR" dirty="0"/>
          </a:p>
          <a:p>
            <a:pPr latinLnBrk="1"/>
            <a:r>
              <a:rPr lang="en-US" altLang="ko-KR" dirty="0"/>
              <a:t>generate UBN=.</a:t>
            </a:r>
            <a:endParaRPr lang="ko-KR" altLang="ko-KR" dirty="0"/>
          </a:p>
          <a:p>
            <a:pPr latinLnBrk="1"/>
            <a:r>
              <a:rPr lang="en-US" altLang="ko-KR" dirty="0"/>
              <a:t>replace UBN=1 if hh6=="Urban"</a:t>
            </a:r>
            <a:endParaRPr lang="ko-KR" altLang="ko-KR" dirty="0"/>
          </a:p>
          <a:p>
            <a:pPr latinLnBrk="1"/>
            <a:r>
              <a:rPr lang="en-US" altLang="ko-KR" dirty="0"/>
              <a:t>replace UBN=0 if hh6=="Rural" 		</a:t>
            </a:r>
            <a:endParaRPr lang="ko-KR" altLang="ko-KR" dirty="0"/>
          </a:p>
          <a:p>
            <a:pPr latinLnBrk="1"/>
            <a:r>
              <a:rPr lang="en-US" altLang="ko-KR" dirty="0"/>
              <a:t>generate MA=.</a:t>
            </a:r>
            <a:endParaRPr lang="ko-KR" altLang="ko-KR" dirty="0"/>
          </a:p>
          <a:p>
            <a:pPr latinLnBrk="1"/>
            <a:r>
              <a:rPr lang="en-US" altLang="ko-KR" dirty="0"/>
              <a:t>replace MA=0 if ma1=="NO, NOT IN UNION"</a:t>
            </a:r>
            <a:endParaRPr lang="ko-KR" altLang="ko-KR" dirty="0"/>
          </a:p>
          <a:p>
            <a:pPr latinLnBrk="1"/>
            <a:r>
              <a:rPr lang="en-US" altLang="ko-KR" dirty="0"/>
              <a:t>replace MA=1 if ma1=="YES, CURRENTLY MARRIED" </a:t>
            </a:r>
            <a:endParaRPr lang="ko-KR" altLang="ko-KR" dirty="0"/>
          </a:p>
          <a:p>
            <a:pPr latinLnBrk="1"/>
            <a:r>
              <a:rPr lang="en-US" altLang="ko-KR" dirty="0"/>
              <a:t>replace MA=1 if ma1=="YES, LIVING WITH A PARTNER" 	 </a:t>
            </a:r>
            <a:endParaRPr lang="ko-KR" altLang="ko-KR" dirty="0"/>
          </a:p>
          <a:p>
            <a:pPr latinLnBrk="1"/>
            <a:r>
              <a:rPr lang="en-US" altLang="ko-KR" dirty="0"/>
              <a:t>generate dv=1</a:t>
            </a:r>
            <a:endParaRPr lang="ko-KR" altLang="ko-KR" dirty="0"/>
          </a:p>
          <a:p>
            <a:pPr latinLnBrk="1"/>
            <a:r>
              <a:rPr lang="en-US" altLang="ko-KR" dirty="0"/>
              <a:t>replace dv=0 if (dv1a=="NO" &amp; dv1b=="NO" &amp; dv1c=="NO" &amp; dv1d=="NO" &amp; dv1e=="NO") </a:t>
            </a:r>
            <a:endParaRPr lang="ko-KR" altLang="ko-KR" dirty="0"/>
          </a:p>
          <a:p>
            <a:pPr latinLnBrk="1"/>
            <a:r>
              <a:rPr lang="en-US" altLang="ko-KR" dirty="0"/>
              <a:t>generate EDU=.</a:t>
            </a:r>
            <a:endParaRPr lang="ko-KR" altLang="ko-KR" dirty="0"/>
          </a:p>
          <a:p>
            <a:pPr latinLnBrk="1"/>
            <a:r>
              <a:rPr lang="en-US" altLang="ko-KR" dirty="0"/>
              <a:t>replace EDU=2 if ed5a=="ECE"</a:t>
            </a:r>
            <a:endParaRPr lang="ko-KR" altLang="ko-KR" dirty="0"/>
          </a:p>
          <a:p>
            <a:pPr latinLnBrk="1"/>
            <a:r>
              <a:rPr lang="en-US" altLang="ko-KR" dirty="0"/>
              <a:t>replace EDU=2 if ed5a=="SECONDARY SCHOOL"</a:t>
            </a:r>
            <a:endParaRPr lang="ko-KR" altLang="ko-KR" dirty="0"/>
          </a:p>
          <a:p>
            <a:pPr latinLnBrk="1"/>
            <a:r>
              <a:rPr lang="en-US" altLang="ko-KR" dirty="0"/>
              <a:t>replace EDU=3 if ed5a=="VOCATIONAL TRAINING CENTERS, TECHNICUM"</a:t>
            </a:r>
            <a:endParaRPr lang="ko-KR" altLang="ko-KR" dirty="0"/>
          </a:p>
          <a:p>
            <a:pPr latinLnBrk="1"/>
            <a:r>
              <a:rPr lang="en-US" altLang="ko-KR" dirty="0"/>
              <a:t>replace EDU=4 if ed5a=="UNIVERSITY, INSTITUTE, COLLEGE"</a:t>
            </a:r>
            <a:endParaRPr lang="ko-KR" altLang="ko-KR" dirty="0"/>
          </a:p>
          <a:p>
            <a:pPr latinLnBrk="1"/>
            <a:r>
              <a:rPr lang="en-US" altLang="ko-KR" dirty="0"/>
              <a:t>generate </a:t>
            </a:r>
            <a:r>
              <a:rPr lang="en-US" altLang="ko-KR" dirty="0" err="1"/>
              <a:t>windex</a:t>
            </a:r>
            <a:r>
              <a:rPr lang="en-US" altLang="ko-KR" dirty="0"/>
              <a:t>=.</a:t>
            </a:r>
            <a:endParaRPr lang="ko-KR" altLang="ko-KR" dirty="0"/>
          </a:p>
          <a:p>
            <a:pPr latinLnBrk="1"/>
            <a:r>
              <a:rPr lang="en-US" altLang="ko-KR" dirty="0"/>
              <a:t>replace </a:t>
            </a:r>
            <a:r>
              <a:rPr lang="en-US" altLang="ko-KR" dirty="0" err="1"/>
              <a:t>windex</a:t>
            </a:r>
            <a:r>
              <a:rPr lang="en-US" altLang="ko-KR" dirty="0"/>
              <a:t>=1 if windex5=="0"</a:t>
            </a:r>
            <a:endParaRPr lang="ko-KR" altLang="ko-KR" dirty="0"/>
          </a:p>
          <a:p>
            <a:pPr latinLnBrk="1"/>
            <a:r>
              <a:rPr lang="en-US" altLang="ko-KR" dirty="0"/>
              <a:t>replace </a:t>
            </a:r>
            <a:r>
              <a:rPr lang="en-US" altLang="ko-KR" dirty="0" err="1"/>
              <a:t>windex</a:t>
            </a:r>
            <a:r>
              <a:rPr lang="en-US" altLang="ko-KR" dirty="0"/>
              <a:t>=1 if windex5=="Poorest"</a:t>
            </a:r>
            <a:endParaRPr lang="ko-KR" altLang="ko-KR" dirty="0"/>
          </a:p>
          <a:p>
            <a:pPr latinLnBrk="1"/>
            <a:r>
              <a:rPr lang="en-US" altLang="ko-KR" dirty="0"/>
              <a:t>replace </a:t>
            </a:r>
            <a:r>
              <a:rPr lang="en-US" altLang="ko-KR" dirty="0" err="1"/>
              <a:t>windex</a:t>
            </a:r>
            <a:r>
              <a:rPr lang="en-US" altLang="ko-KR" dirty="0"/>
              <a:t>=2 if windex5=="Second"</a:t>
            </a:r>
            <a:endParaRPr lang="ko-KR" altLang="ko-KR" dirty="0"/>
          </a:p>
          <a:p>
            <a:pPr latinLnBrk="1"/>
            <a:r>
              <a:rPr lang="en-US" altLang="ko-KR" dirty="0"/>
              <a:t>replace </a:t>
            </a:r>
            <a:r>
              <a:rPr lang="en-US" altLang="ko-KR" dirty="0" err="1"/>
              <a:t>windex</a:t>
            </a:r>
            <a:r>
              <a:rPr lang="en-US" altLang="ko-KR" dirty="0"/>
              <a:t>=3 if windex5=="Middle"</a:t>
            </a:r>
            <a:endParaRPr lang="ko-KR" altLang="ko-KR" dirty="0"/>
          </a:p>
          <a:p>
            <a:pPr latinLnBrk="1"/>
            <a:r>
              <a:rPr lang="en-US" altLang="ko-KR" dirty="0"/>
              <a:t>replace </a:t>
            </a:r>
            <a:r>
              <a:rPr lang="en-US" altLang="ko-KR" dirty="0" err="1"/>
              <a:t>windex</a:t>
            </a:r>
            <a:r>
              <a:rPr lang="en-US" altLang="ko-KR" dirty="0"/>
              <a:t>=4 if windex5=="Fourth"</a:t>
            </a:r>
            <a:endParaRPr lang="ko-KR" altLang="ko-KR" dirty="0"/>
          </a:p>
          <a:p>
            <a:pPr latinLnBrk="1"/>
            <a:r>
              <a:rPr lang="en-US" altLang="ko-KR" dirty="0"/>
              <a:t>replace </a:t>
            </a:r>
            <a:r>
              <a:rPr lang="en-US" altLang="ko-KR" dirty="0" err="1"/>
              <a:t>windex</a:t>
            </a:r>
            <a:r>
              <a:rPr lang="en-US" altLang="ko-KR" dirty="0"/>
              <a:t>=5 if windex5=="Richest"</a:t>
            </a:r>
            <a:endParaRPr lang="ko-KR" altLang="ko-KR" dirty="0"/>
          </a:p>
          <a:p>
            <a:pPr latinLnBrk="1"/>
            <a:r>
              <a:rPr lang="en-US" altLang="ko-KR" dirty="0"/>
              <a:t>generate age= real(hl6)</a:t>
            </a:r>
            <a:endParaRPr lang="ko-KR" altLang="ko-KR" dirty="0"/>
          </a:p>
        </p:txBody>
      </p:sp>
    </p:spTree>
    <p:extLst>
      <p:ext uri="{BB962C8B-B14F-4D97-AF65-F5344CB8AC3E}">
        <p14:creationId xmlns:p14="http://schemas.microsoft.com/office/powerpoint/2010/main" val="1343836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a:t>
            </a:r>
            <a:r>
              <a:rPr lang="en-US" altLang="ko-KR" dirty="0">
                <a:latin typeface="Arial" panose="020B0604020202020204" pitchFamily="34" charset="0"/>
              </a:rPr>
              <a:t>4</a:t>
            </a:r>
            <a:r>
              <a:rPr lang="en-US" dirty="0">
                <a:latin typeface="Arial" panose="020B0604020202020204" pitchFamily="34" charset="0"/>
              </a:rPr>
              <a:t>: correlation between the variables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9626" y="2209800"/>
            <a:ext cx="22797422" cy="6771084"/>
          </a:xfrm>
        </p:spPr>
        <p:txBody>
          <a:bodyPr/>
          <a:lstStyle/>
          <a:p>
            <a:pPr latinLnBrk="1"/>
            <a:r>
              <a:rPr lang="en-US" altLang="ko-KR" sz="4000" dirty="0"/>
              <a:t>//correlation</a:t>
            </a:r>
          </a:p>
          <a:p>
            <a:pPr latinLnBrk="1"/>
            <a:r>
              <a:rPr lang="en-US" altLang="ko-KR" sz="4000" dirty="0"/>
              <a:t>tab UBN, generate(UBN)</a:t>
            </a:r>
          </a:p>
          <a:p>
            <a:pPr latinLnBrk="1"/>
            <a:r>
              <a:rPr lang="en-US" altLang="ko-KR" sz="4000" dirty="0"/>
              <a:t>tab EDU, generate(EDU)</a:t>
            </a:r>
          </a:p>
          <a:p>
            <a:pPr latinLnBrk="1"/>
            <a:r>
              <a:rPr lang="en-US" altLang="ko-KR" sz="4000" dirty="0"/>
              <a:t>rename windex5 wealth</a:t>
            </a:r>
          </a:p>
          <a:p>
            <a:pPr latinLnBrk="1"/>
            <a:r>
              <a:rPr lang="en-US" altLang="ko-KR" sz="4000" dirty="0"/>
              <a:t>tab </a:t>
            </a:r>
            <a:r>
              <a:rPr lang="en-US" altLang="ko-KR" sz="4000" dirty="0" err="1"/>
              <a:t>windex</a:t>
            </a:r>
            <a:r>
              <a:rPr lang="en-US" altLang="ko-KR" sz="4000" dirty="0"/>
              <a:t>, generate(</a:t>
            </a:r>
            <a:r>
              <a:rPr lang="en-US" altLang="ko-KR" sz="4000" dirty="0" err="1"/>
              <a:t>windex</a:t>
            </a:r>
            <a:r>
              <a:rPr lang="en-US" altLang="ko-KR" sz="4000" dirty="0"/>
              <a:t>)</a:t>
            </a:r>
          </a:p>
          <a:p>
            <a:pPr latinLnBrk="1"/>
            <a:r>
              <a:rPr lang="en-US" altLang="ko-KR" sz="4000" dirty="0"/>
              <a:t>tab MA, generate(MA)</a:t>
            </a:r>
          </a:p>
          <a:p>
            <a:pPr latinLnBrk="1"/>
            <a:r>
              <a:rPr lang="en-US" altLang="ko-KR" sz="4000" dirty="0"/>
              <a:t>correlate UBN1 UBN2 age EDU1 EDU2 EDU3 windex1 windex2 windex3 windex4 windex5 MA1 MA2	</a:t>
            </a:r>
          </a:p>
          <a:p>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404143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p:txBody>
          <a:bodyPr/>
          <a:lstStyle/>
          <a:p>
            <a:r>
              <a:rPr lang="en-US" dirty="0">
                <a:latin typeface="Arial" panose="020B0604020202020204" pitchFamily="34" charset="0"/>
              </a:rPr>
              <a:t>Sources of data for gender analysis</a:t>
            </a:r>
          </a:p>
        </p:txBody>
      </p:sp>
      <p:sp>
        <p:nvSpPr>
          <p:cNvPr id="3" name="Text Placeholder 2">
            <a:extLst>
              <a:ext uri="{FF2B5EF4-FFF2-40B4-BE49-F238E27FC236}">
                <a16:creationId xmlns:a16="http://schemas.microsoft.com/office/drawing/2014/main" id="{69E5DB00-225D-4021-A63C-BC2182046C97}"/>
              </a:ext>
            </a:extLst>
          </p:cNvPr>
          <p:cNvSpPr>
            <a:spLocks noGrp="1"/>
          </p:cNvSpPr>
          <p:nvPr>
            <p:ph type="body" sz="quarter" idx="11"/>
          </p:nvPr>
        </p:nvSpPr>
        <p:spPr>
          <a:xfrm>
            <a:off x="1586578" y="2514600"/>
            <a:ext cx="20054222" cy="6463308"/>
          </a:xfrm>
        </p:spPr>
        <p:txBody>
          <a:bodyPr/>
          <a:lstStyle/>
          <a:p>
            <a:br>
              <a:rPr lang="en-US" sz="3500" dirty="0"/>
            </a:br>
            <a:r>
              <a:rPr lang="en-US" sz="3500" dirty="0"/>
              <a:t>- Household surveys such as Demographic and Health Surveys (DHS), Multiple Indicator </a:t>
            </a:r>
          </a:p>
          <a:p>
            <a:r>
              <a:rPr lang="en-US" sz="3500" dirty="0"/>
              <a:t>  Cluster Surveys (MICS), </a:t>
            </a:r>
            <a:r>
              <a:rPr lang="en-US" sz="3500" dirty="0" err="1"/>
              <a:t>Labour</a:t>
            </a:r>
            <a:r>
              <a:rPr lang="en-US" sz="3500" dirty="0"/>
              <a:t> Force Surveys (LFS), Household Income and Expenditure  </a:t>
            </a:r>
          </a:p>
          <a:p>
            <a:r>
              <a:rPr lang="en-US" sz="3500" dirty="0"/>
              <a:t>  Surveys (HIES) and others</a:t>
            </a:r>
          </a:p>
          <a:p>
            <a:endParaRPr lang="en-US" sz="3500" dirty="0"/>
          </a:p>
          <a:p>
            <a:pPr>
              <a:buFontTx/>
              <a:buChar char="-"/>
            </a:pPr>
            <a:r>
              <a:rPr lang="en-US" sz="3500" dirty="0"/>
              <a:t> Censuses provide key variables related to women and girls in entire geographical units of the </a:t>
            </a:r>
          </a:p>
          <a:p>
            <a:r>
              <a:rPr lang="en-US" sz="3500" dirty="0"/>
              <a:t>  country but most censuses are conducted every 10 years, due to complexity and high cost.</a:t>
            </a:r>
          </a:p>
          <a:p>
            <a:endParaRPr lang="en-US" sz="3500" dirty="0"/>
          </a:p>
          <a:p>
            <a:r>
              <a:rPr lang="en-US" sz="3500" dirty="0"/>
              <a:t>- Administrative records (e.g. school records, civil registries, etc.) are becoming increasingly </a:t>
            </a:r>
          </a:p>
          <a:p>
            <a:r>
              <a:rPr lang="en-US" sz="3500" dirty="0"/>
              <a:t>  popular as alternative sources of data for gender analysis. However, there are challenges of   </a:t>
            </a:r>
          </a:p>
          <a:p>
            <a:r>
              <a:rPr lang="en-US" sz="3500" dirty="0"/>
              <a:t>  addressing the quality of the administrative records (e.g. coverage issues such as underreporting).</a:t>
            </a:r>
          </a:p>
          <a:p>
            <a:endParaRPr lang="en-US" sz="3500" dirty="0"/>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182122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a:t>
            </a:r>
            <a:r>
              <a:rPr lang="en-US" altLang="ko-KR" dirty="0">
                <a:latin typeface="Arial" panose="020B0604020202020204" pitchFamily="34" charset="0"/>
              </a:rPr>
              <a:t>5</a:t>
            </a:r>
            <a:r>
              <a:rPr lang="en-US" dirty="0">
                <a:latin typeface="Arial" panose="020B0604020202020204" pitchFamily="34" charset="0"/>
              </a:rPr>
              <a:t>: cross tabulations using sample weights and sampling design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86000"/>
            <a:ext cx="22797422" cy="8002191"/>
          </a:xfrm>
        </p:spPr>
        <p:txBody>
          <a:bodyPr/>
          <a:lstStyle/>
          <a:p>
            <a:pPr latinLnBrk="1"/>
            <a:r>
              <a:rPr lang="en-US" altLang="ko-KR" sz="4000" dirty="0"/>
              <a:t>//Setting sampling and survey design parameters		 </a:t>
            </a:r>
          </a:p>
          <a:p>
            <a:pPr latinLnBrk="1"/>
            <a:r>
              <a:rPr lang="en-US" altLang="ko-KR" sz="4000" dirty="0" err="1"/>
              <a:t>svyset</a:t>
            </a:r>
            <a:r>
              <a:rPr lang="en-US" altLang="ko-KR" sz="4000" dirty="0"/>
              <a:t> </a:t>
            </a:r>
            <a:r>
              <a:rPr lang="en-US" altLang="ko-KR" sz="4000" dirty="0" err="1"/>
              <a:t>psu</a:t>
            </a:r>
            <a:r>
              <a:rPr lang="en-US" altLang="ko-KR" sz="4000" dirty="0"/>
              <a:t> [pw = </a:t>
            </a:r>
            <a:r>
              <a:rPr lang="en-US" altLang="ko-KR" sz="4000" dirty="0" err="1"/>
              <a:t>wmweight</a:t>
            </a:r>
            <a:r>
              <a:rPr lang="en-US" altLang="ko-KR" sz="4000" dirty="0"/>
              <a:t>], strata(stratum) </a:t>
            </a:r>
            <a:r>
              <a:rPr lang="en-US" altLang="ko-KR" sz="4000" dirty="0" err="1"/>
              <a:t>singleunit</a:t>
            </a:r>
            <a:r>
              <a:rPr lang="en-US" altLang="ko-KR" sz="4000" dirty="0"/>
              <a:t>(centered)</a:t>
            </a:r>
          </a:p>
          <a:p>
            <a:pPr latinLnBrk="1"/>
            <a:endParaRPr lang="en-US" altLang="ko-KR" sz="4000" dirty="0"/>
          </a:p>
          <a:p>
            <a:pPr latinLnBrk="1"/>
            <a:r>
              <a:rPr lang="en-US" altLang="ko-KR" sz="4000" dirty="0"/>
              <a:t>//Sums the whole values in the column	</a:t>
            </a:r>
          </a:p>
          <a:p>
            <a:pPr latinLnBrk="1"/>
            <a:r>
              <a:rPr lang="en-US" altLang="ko-KR" sz="4000" dirty="0"/>
              <a:t>total(</a:t>
            </a:r>
            <a:r>
              <a:rPr lang="en-US" altLang="ko-KR" sz="4000" dirty="0" err="1"/>
              <a:t>wmweight</a:t>
            </a:r>
            <a:r>
              <a:rPr lang="en-US" altLang="ko-KR" sz="4000" dirty="0"/>
              <a:t>) </a:t>
            </a:r>
          </a:p>
          <a:p>
            <a:pPr latinLnBrk="1"/>
            <a:endParaRPr lang="en-US" altLang="ko-KR" sz="4000" dirty="0"/>
          </a:p>
          <a:p>
            <a:pPr latinLnBrk="1"/>
            <a:r>
              <a:rPr lang="en-US" altLang="ko-KR" sz="4000" dirty="0"/>
              <a:t>//Cross tabulations</a:t>
            </a:r>
          </a:p>
          <a:p>
            <a:pPr latinLnBrk="1"/>
            <a:r>
              <a:rPr lang="en-US" altLang="ko-KR" sz="4000" dirty="0" err="1"/>
              <a:t>svy</a:t>
            </a:r>
            <a:r>
              <a:rPr lang="en-US" altLang="ko-KR" sz="4000" dirty="0"/>
              <a:t>: tabulate dv EDU, format(%14.1f) column percent</a:t>
            </a:r>
          </a:p>
          <a:p>
            <a:pPr latinLnBrk="1"/>
            <a:r>
              <a:rPr lang="en-US" altLang="ko-KR" sz="4000" dirty="0" err="1"/>
              <a:t>svy</a:t>
            </a:r>
            <a:r>
              <a:rPr lang="en-US" altLang="ko-KR" sz="4000" dirty="0"/>
              <a:t>: tabulate dv </a:t>
            </a:r>
            <a:r>
              <a:rPr lang="en-US" altLang="ko-KR" sz="4000" dirty="0" err="1"/>
              <a:t>windex</a:t>
            </a:r>
            <a:r>
              <a:rPr lang="en-US" altLang="ko-KR" sz="4000" dirty="0"/>
              <a:t>, format(%14.1f) column percent</a:t>
            </a:r>
          </a:p>
          <a:p>
            <a:pPr latinLnBrk="1"/>
            <a:r>
              <a:rPr lang="en-US" altLang="ko-KR" sz="4000" dirty="0" err="1"/>
              <a:t>svy</a:t>
            </a:r>
            <a:r>
              <a:rPr lang="en-US" altLang="ko-KR" sz="4000" dirty="0"/>
              <a:t>: tabulate dv UBN, format(%14.1f) column percent</a:t>
            </a:r>
          </a:p>
          <a:p>
            <a:pPr latinLnBrk="1"/>
            <a:r>
              <a:rPr lang="en-US" altLang="ko-KR" sz="4000" dirty="0" err="1"/>
              <a:t>svy</a:t>
            </a:r>
            <a:r>
              <a:rPr lang="en-US" altLang="ko-KR" sz="4000" dirty="0"/>
              <a:t>: tabulate dv MA, format(%14.1f) column percent</a:t>
            </a:r>
          </a:p>
          <a:p>
            <a:pPr latinLnBrk="1"/>
            <a:r>
              <a:rPr lang="en-US" altLang="ko-KR" sz="4000" dirty="0" err="1"/>
              <a:t>svy</a:t>
            </a:r>
            <a:r>
              <a:rPr lang="en-US" altLang="ko-KR" sz="4000" dirty="0"/>
              <a:t>: tabulate UBN </a:t>
            </a:r>
            <a:r>
              <a:rPr lang="en-US" altLang="ko-KR" sz="4000" dirty="0" err="1"/>
              <a:t>windex</a:t>
            </a:r>
            <a:r>
              <a:rPr lang="en-US" altLang="ko-KR" sz="4000" dirty="0"/>
              <a:t>, format(%14.1f) column percent</a:t>
            </a:r>
          </a:p>
          <a:p>
            <a:pPr latinLnBrk="1"/>
            <a:r>
              <a:rPr lang="en-US" altLang="ko-KR" sz="4000" dirty="0" err="1"/>
              <a:t>svy</a:t>
            </a:r>
            <a:r>
              <a:rPr lang="en-US" altLang="ko-KR" sz="4000" dirty="0"/>
              <a:t>: tabulate </a:t>
            </a:r>
            <a:r>
              <a:rPr lang="en-US" altLang="ko-KR" sz="4000" dirty="0" err="1"/>
              <a:t>windex</a:t>
            </a:r>
            <a:r>
              <a:rPr lang="en-US" altLang="ko-KR" sz="4000" dirty="0"/>
              <a:t> EDU, format(%14.1f) column percent</a:t>
            </a:r>
          </a:p>
        </p:txBody>
      </p:sp>
    </p:spTree>
    <p:extLst>
      <p:ext uri="{BB962C8B-B14F-4D97-AF65-F5344CB8AC3E}">
        <p14:creationId xmlns:p14="http://schemas.microsoft.com/office/powerpoint/2010/main" val="3161610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a:t>
            </a:r>
            <a:r>
              <a:rPr lang="en-US" altLang="ko-KR" dirty="0">
                <a:latin typeface="Arial" panose="020B0604020202020204" pitchFamily="34" charset="0"/>
              </a:rPr>
              <a:t>6</a:t>
            </a:r>
            <a:r>
              <a:rPr lang="en-US" dirty="0">
                <a:latin typeface="Arial" panose="020B0604020202020204" pitchFamily="34" charset="0"/>
              </a:rPr>
              <a:t>: logistic regression analysis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362200"/>
            <a:ext cx="22797422" cy="3693319"/>
          </a:xfrm>
        </p:spPr>
        <p:txBody>
          <a:bodyPr/>
          <a:lstStyle/>
          <a:p>
            <a:pPr latinLnBrk="1"/>
            <a:r>
              <a:rPr lang="en-US" altLang="ko-KR" sz="4000" dirty="0"/>
              <a:t>// Logistic regression</a:t>
            </a:r>
          </a:p>
          <a:p>
            <a:pPr latinLnBrk="1"/>
            <a:r>
              <a:rPr lang="en-US" altLang="ko-KR" sz="4000" dirty="0" err="1"/>
              <a:t>svy</a:t>
            </a:r>
            <a:r>
              <a:rPr lang="en-US" altLang="ko-KR" sz="4000" dirty="0"/>
              <a:t>: logit dv </a:t>
            </a:r>
            <a:r>
              <a:rPr lang="en-US" altLang="ko-KR" sz="4000" dirty="0" err="1"/>
              <a:t>i.UBN</a:t>
            </a:r>
            <a:r>
              <a:rPr lang="en-US" altLang="ko-KR" sz="4000" dirty="0"/>
              <a:t> age i.EDU </a:t>
            </a:r>
            <a:r>
              <a:rPr lang="en-US" altLang="ko-KR" sz="4000" dirty="0" err="1"/>
              <a:t>i.windex</a:t>
            </a:r>
            <a:r>
              <a:rPr lang="en-US" altLang="ko-KR" sz="4000" dirty="0"/>
              <a:t> i.MA</a:t>
            </a:r>
          </a:p>
          <a:p>
            <a:pPr latinLnBrk="1"/>
            <a:r>
              <a:rPr lang="en-US" altLang="ko-KR" sz="4000" dirty="0" err="1"/>
              <a:t>svy</a:t>
            </a:r>
            <a:r>
              <a:rPr lang="en-US" altLang="ko-KR" sz="4000" dirty="0"/>
              <a:t>: logit dv i.EDU </a:t>
            </a:r>
            <a:r>
              <a:rPr lang="en-US" altLang="ko-KR" sz="4000" dirty="0" err="1"/>
              <a:t>i.windex</a:t>
            </a:r>
            <a:r>
              <a:rPr lang="en-US" altLang="ko-KR" sz="4000" dirty="0"/>
              <a:t> i.MA	</a:t>
            </a:r>
          </a:p>
          <a:p>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3080822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Further exercises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8"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295400" y="2895600"/>
            <a:ext cx="22797422" cy="3323987"/>
          </a:xfrm>
        </p:spPr>
        <p:txBody>
          <a:bodyPr/>
          <a:lstStyle/>
          <a:p>
            <a:pPr latinLnBrk="1">
              <a:buFontTx/>
              <a:buChar char="-"/>
            </a:pPr>
            <a:r>
              <a:rPr lang="en-US" sz="5400" dirty="0"/>
              <a:t> Can you interpret the coefficients in the logistic regression output?</a:t>
            </a:r>
          </a:p>
          <a:p>
            <a:pPr latinLnBrk="1">
              <a:buFontTx/>
              <a:buChar char="-"/>
            </a:pPr>
            <a:r>
              <a:rPr lang="en-US" sz="5400" dirty="0"/>
              <a:t> Can you run a similar analysis for men?</a:t>
            </a:r>
          </a:p>
          <a:p>
            <a:pPr latinLnBrk="1">
              <a:buFontTx/>
              <a:buChar char="-"/>
            </a:pPr>
            <a:r>
              <a:rPr lang="en-US" sz="5400" dirty="0"/>
              <a:t> Can you run a similar analysis for your country’s data if they are available </a:t>
            </a:r>
          </a:p>
          <a:p>
            <a:pPr latinLnBrk="1"/>
            <a:r>
              <a:rPr lang="en-US" sz="5400" dirty="0"/>
              <a:t>  at MICS website?</a:t>
            </a:r>
          </a:p>
        </p:txBody>
      </p:sp>
    </p:spTree>
    <p:extLst>
      <p:ext uri="{BB962C8B-B14F-4D97-AF65-F5344CB8AC3E}">
        <p14:creationId xmlns:p14="http://schemas.microsoft.com/office/powerpoint/2010/main" val="990329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41B2E-A71D-4813-B9F1-C77136C09512}"/>
              </a:ext>
            </a:extLst>
          </p:cNvPr>
          <p:cNvSpPr>
            <a:spLocks noGrp="1"/>
          </p:cNvSpPr>
          <p:nvPr>
            <p:ph type="body" sz="quarter" idx="10"/>
          </p:nvPr>
        </p:nvSpPr>
        <p:spPr/>
        <p:txBody>
          <a:bodyPr/>
          <a:lstStyle/>
          <a:p>
            <a:r>
              <a:rPr lang="en-US" dirty="0"/>
              <a:t>ANALYSIS WITH R</a:t>
            </a:r>
          </a:p>
        </p:txBody>
      </p:sp>
    </p:spTree>
    <p:extLst>
      <p:ext uri="{BB962C8B-B14F-4D97-AF65-F5344CB8AC3E}">
        <p14:creationId xmlns:p14="http://schemas.microsoft.com/office/powerpoint/2010/main" val="884356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1: setting working directory and loading libraries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9771906"/>
          </a:xfrm>
        </p:spPr>
        <p:txBody>
          <a:bodyPr/>
          <a:lstStyle/>
          <a:p>
            <a:r>
              <a:rPr lang="en-US" sz="4000" dirty="0"/>
              <a:t># setting the working directory by specifying the path of the folder</a:t>
            </a:r>
            <a:br>
              <a:rPr lang="en-US" sz="4000" dirty="0"/>
            </a:br>
            <a:r>
              <a:rPr lang="en-US" sz="4000" dirty="0" err="1"/>
              <a:t>setwd</a:t>
            </a:r>
            <a:r>
              <a:rPr lang="en-US" sz="4000" dirty="0"/>
              <a:t>("D:/RWORK/mongolia")</a:t>
            </a:r>
          </a:p>
          <a:p>
            <a:r>
              <a:rPr lang="en-US" sz="4000" dirty="0"/>
              <a:t># checking the path of current directory</a:t>
            </a:r>
          </a:p>
          <a:p>
            <a:r>
              <a:rPr lang="en-US" sz="4000" dirty="0" err="1"/>
              <a:t>getwd</a:t>
            </a:r>
            <a:r>
              <a:rPr lang="en-US" sz="4000" dirty="0"/>
              <a:t>()</a:t>
            </a:r>
          </a:p>
          <a:p>
            <a:r>
              <a:rPr lang="en-US" sz="4000" dirty="0"/>
              <a:t># loading libraries. Might need to install packages first if not installed already</a:t>
            </a:r>
          </a:p>
          <a:p>
            <a:pPr latinLnBrk="1"/>
            <a:r>
              <a:rPr lang="en-US" altLang="ko-KR" sz="4000" dirty="0"/>
              <a:t>library(foreign)</a:t>
            </a:r>
            <a:br>
              <a:rPr lang="en-US" altLang="ko-KR" sz="4000" dirty="0"/>
            </a:br>
            <a:r>
              <a:rPr lang="en-US" altLang="ko-KR" sz="4000" dirty="0"/>
              <a:t>library(</a:t>
            </a:r>
            <a:r>
              <a:rPr lang="en-US" altLang="ko-KR" sz="4000" dirty="0" err="1"/>
              <a:t>plyr</a:t>
            </a:r>
            <a:r>
              <a:rPr lang="en-US" altLang="ko-KR" sz="4000" dirty="0"/>
              <a:t>)</a:t>
            </a:r>
            <a:br>
              <a:rPr lang="en-US" altLang="ko-KR" sz="4000" dirty="0"/>
            </a:br>
            <a:r>
              <a:rPr lang="en-US" altLang="ko-KR" sz="4000" dirty="0"/>
              <a:t>library(</a:t>
            </a:r>
            <a:r>
              <a:rPr lang="en-US" altLang="ko-KR" sz="4000" dirty="0" err="1"/>
              <a:t>dplyr</a:t>
            </a:r>
            <a:r>
              <a:rPr lang="en-US" altLang="ko-KR" sz="4000" dirty="0"/>
              <a:t>)</a:t>
            </a:r>
            <a:endParaRPr lang="ko-KR" altLang="ko-KR" sz="4000" dirty="0"/>
          </a:p>
          <a:p>
            <a:pPr latinLnBrk="1"/>
            <a:r>
              <a:rPr lang="en-US" altLang="ko-KR" sz="4000" dirty="0"/>
              <a:t>library(</a:t>
            </a:r>
            <a:r>
              <a:rPr lang="en-US" altLang="ko-KR" sz="4000" dirty="0" err="1"/>
              <a:t>tidyr</a:t>
            </a:r>
            <a:r>
              <a:rPr lang="en-US" altLang="ko-KR" sz="4000" dirty="0"/>
              <a:t>)</a:t>
            </a:r>
            <a:br>
              <a:rPr lang="en-US" altLang="ko-KR" sz="4000" dirty="0"/>
            </a:br>
            <a:r>
              <a:rPr lang="en-US" altLang="ko-KR" sz="4000" dirty="0"/>
              <a:t>library(</a:t>
            </a:r>
            <a:r>
              <a:rPr lang="en-US" altLang="ko-KR" sz="4000" dirty="0" err="1"/>
              <a:t>tidyverse</a:t>
            </a:r>
            <a:r>
              <a:rPr lang="en-US" altLang="ko-KR" sz="4000" dirty="0"/>
              <a:t>)</a:t>
            </a:r>
            <a:endParaRPr lang="ko-KR" altLang="ko-KR" sz="4000" dirty="0"/>
          </a:p>
          <a:p>
            <a:pPr latinLnBrk="1"/>
            <a:r>
              <a:rPr lang="en-US" altLang="ko-KR" sz="4000" dirty="0"/>
              <a:t>library(survey)</a:t>
            </a:r>
            <a:endParaRPr lang="ko-KR" altLang="ko-KR" sz="4000" dirty="0"/>
          </a:p>
          <a:p>
            <a:pPr latinLnBrk="1"/>
            <a:r>
              <a:rPr lang="en-US" altLang="ko-KR" sz="4000" dirty="0"/>
              <a:t>library(car)</a:t>
            </a:r>
            <a:endParaRPr lang="ko-KR" altLang="ko-KR" sz="4000" dirty="0"/>
          </a:p>
          <a:p>
            <a:pPr latinLnBrk="1"/>
            <a:r>
              <a:rPr lang="en-US" altLang="ko-KR" sz="4000" dirty="0"/>
              <a:t>library(</a:t>
            </a:r>
            <a:r>
              <a:rPr lang="en-US" altLang="ko-KR" sz="4000" dirty="0" err="1"/>
              <a:t>RcmdrMisc</a:t>
            </a:r>
            <a:r>
              <a:rPr lang="en-US" altLang="ko-KR" sz="4000" dirty="0"/>
              <a:t>)</a:t>
            </a:r>
            <a:endParaRPr lang="ko-KR" altLang="ko-KR" sz="4000" dirty="0"/>
          </a:p>
          <a:p>
            <a:pPr latinLnBrk="1"/>
            <a:r>
              <a:rPr lang="en-US" altLang="ko-KR" sz="4000" dirty="0"/>
              <a:t>library(dummies)</a:t>
            </a:r>
            <a:endParaRPr lang="ko-KR" altLang="ko-KR" sz="4000" dirty="0"/>
          </a:p>
          <a:p>
            <a:r>
              <a:rPr lang="en-US" altLang="ko-KR" sz="4000" dirty="0"/>
              <a:t>library(</a:t>
            </a:r>
            <a:r>
              <a:rPr lang="en-US" altLang="ko-KR" sz="4000" dirty="0" err="1"/>
              <a:t>corrplot</a:t>
            </a:r>
            <a:r>
              <a:rPr lang="en-US" altLang="ko-KR" sz="4000" dirty="0"/>
              <a:t>)</a:t>
            </a:r>
            <a:endParaRPr lang="en-US" sz="4000" dirty="0"/>
          </a:p>
          <a:p>
            <a:endParaRPr lang="en-US" sz="3500" dirty="0"/>
          </a:p>
        </p:txBody>
      </p:sp>
    </p:spTree>
    <p:extLst>
      <p:ext uri="{BB962C8B-B14F-4D97-AF65-F5344CB8AC3E}">
        <p14:creationId xmlns:p14="http://schemas.microsoft.com/office/powerpoint/2010/main" val="1255645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2: reading micro-data into R</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4847481"/>
          </a:xfrm>
        </p:spPr>
        <p:txBody>
          <a:bodyPr/>
          <a:lstStyle/>
          <a:p>
            <a:pPr latinLnBrk="1"/>
            <a:r>
              <a:rPr lang="en-US" sz="4000" dirty="0"/>
              <a:t># reading MICS microdata into R</a:t>
            </a:r>
          </a:p>
          <a:p>
            <a:pPr latinLnBrk="1"/>
            <a:r>
              <a:rPr lang="en-US" sz="4000" dirty="0"/>
              <a:t># reading microdata from questionnaire for women and storing into wm</a:t>
            </a:r>
          </a:p>
          <a:p>
            <a:pPr latinLnBrk="1"/>
            <a:br>
              <a:rPr lang="en-US" sz="4000" dirty="0"/>
            </a:br>
            <a:r>
              <a:rPr lang="en-US" altLang="ko-KR" sz="4000" dirty="0"/>
              <a:t>wm=</a:t>
            </a:r>
            <a:r>
              <a:rPr lang="en-US" altLang="ko-KR" sz="4000" dirty="0" err="1"/>
              <a:t>read.spss</a:t>
            </a:r>
            <a:r>
              <a:rPr lang="en-US" altLang="ko-KR" sz="4000" dirty="0"/>
              <a:t>(file="</a:t>
            </a:r>
            <a:r>
              <a:rPr lang="en-US" altLang="ko-KR" sz="4000" dirty="0" err="1"/>
              <a:t>wm.sav",to.data.frame</a:t>
            </a:r>
            <a:r>
              <a:rPr lang="en-US" altLang="ko-KR" sz="4000" dirty="0"/>
              <a:t> = TRUE)</a:t>
            </a:r>
            <a:endParaRPr lang="ko-KR" altLang="ko-KR" sz="4000" dirty="0"/>
          </a:p>
          <a:p>
            <a:pPr latinLnBrk="1"/>
            <a:r>
              <a:rPr lang="en-US" altLang="ko-KR" sz="4000" dirty="0" err="1"/>
              <a:t>hh</a:t>
            </a:r>
            <a:r>
              <a:rPr lang="en-US" altLang="ko-KR" sz="4000" dirty="0"/>
              <a:t>=</a:t>
            </a:r>
            <a:r>
              <a:rPr lang="en-US" altLang="ko-KR" sz="4000" dirty="0" err="1"/>
              <a:t>read.spss</a:t>
            </a:r>
            <a:r>
              <a:rPr lang="en-US" altLang="ko-KR" sz="4000" dirty="0"/>
              <a:t>(file="</a:t>
            </a:r>
            <a:r>
              <a:rPr lang="en-US" altLang="ko-KR" sz="4000" dirty="0" err="1"/>
              <a:t>hh.sav",to.data.frame</a:t>
            </a:r>
            <a:r>
              <a:rPr lang="en-US" altLang="ko-KR" sz="4000" dirty="0"/>
              <a:t> = TRUE)</a:t>
            </a:r>
            <a:endParaRPr lang="ko-KR" altLang="ko-KR" sz="4000" dirty="0"/>
          </a:p>
          <a:p>
            <a:pPr latinLnBrk="1"/>
            <a:r>
              <a:rPr lang="en-US" altLang="ko-KR" sz="4000" dirty="0"/>
              <a:t>hl=</a:t>
            </a:r>
            <a:r>
              <a:rPr lang="en-US" altLang="ko-KR" sz="4000" dirty="0" err="1"/>
              <a:t>read.spss</a:t>
            </a:r>
            <a:r>
              <a:rPr lang="en-US" altLang="ko-KR" sz="4000" dirty="0"/>
              <a:t>(file="</a:t>
            </a:r>
            <a:r>
              <a:rPr lang="en-US" altLang="ko-KR" sz="4000" dirty="0" err="1"/>
              <a:t>hl.sav",to.data.frame</a:t>
            </a:r>
            <a:r>
              <a:rPr lang="en-US" altLang="ko-KR" sz="4000" dirty="0"/>
              <a:t> = TRUE)</a:t>
            </a:r>
            <a:endParaRPr lang="ko-KR" altLang="ko-KR" sz="4000" dirty="0"/>
          </a:p>
          <a:p>
            <a:pPr latinLnBrk="1"/>
            <a:r>
              <a:rPr lang="en-US" altLang="ko-KR" sz="4000" dirty="0" err="1"/>
              <a:t>mn</a:t>
            </a:r>
            <a:r>
              <a:rPr lang="en-US" altLang="ko-KR" sz="4000" dirty="0"/>
              <a:t>=</a:t>
            </a:r>
            <a:r>
              <a:rPr lang="en-US" altLang="ko-KR" sz="4000" dirty="0" err="1"/>
              <a:t>read.spss</a:t>
            </a:r>
            <a:r>
              <a:rPr lang="en-US" altLang="ko-KR" sz="4000" dirty="0"/>
              <a:t>(file="</a:t>
            </a:r>
            <a:r>
              <a:rPr lang="en-US" altLang="ko-KR" sz="4000" dirty="0" err="1"/>
              <a:t>mn.sav",to.data.frame</a:t>
            </a:r>
            <a:r>
              <a:rPr lang="en-US" altLang="ko-KR" sz="4000" dirty="0"/>
              <a:t> = TRUE)</a:t>
            </a:r>
            <a:endParaRPr lang="ko-KR" altLang="ko-KR" sz="4000" dirty="0"/>
          </a:p>
          <a:p>
            <a:endParaRPr lang="en-US" sz="3500" dirty="0"/>
          </a:p>
        </p:txBody>
      </p:sp>
    </p:spTree>
    <p:extLst>
      <p:ext uri="{BB962C8B-B14F-4D97-AF65-F5344CB8AC3E}">
        <p14:creationId xmlns:p14="http://schemas.microsoft.com/office/powerpoint/2010/main" val="1255645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3: merging data into a single dataset</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09800"/>
            <a:ext cx="22797422" cy="9156353"/>
          </a:xfrm>
        </p:spPr>
        <p:txBody>
          <a:bodyPr/>
          <a:lstStyle/>
          <a:p>
            <a:pPr latinLnBrk="1"/>
            <a:r>
              <a:rPr lang="en-US" sz="4000" dirty="0"/>
              <a:t># checking that ‘household’ contains all household members</a:t>
            </a:r>
          </a:p>
          <a:p>
            <a:pPr latinLnBrk="1"/>
            <a:r>
              <a:rPr lang="en-US" altLang="ko-KR" sz="4000" dirty="0"/>
              <a:t>hl2=select(hl,HH1,HH2,HL1,HH6,HL6,ED5A)</a:t>
            </a:r>
            <a:br>
              <a:rPr lang="en-US" altLang="ko-KR" sz="4000" dirty="0"/>
            </a:br>
            <a:r>
              <a:rPr lang="en-US" altLang="ko-KR" sz="4000" dirty="0"/>
              <a:t>hh2=select(hh,HH1,HH2)</a:t>
            </a:r>
            <a:br>
              <a:rPr lang="en-US" altLang="ko-KR" sz="4000" dirty="0"/>
            </a:br>
            <a:r>
              <a:rPr lang="en-US" altLang="ko-KR" sz="4000" dirty="0"/>
              <a:t>hh1=</a:t>
            </a:r>
            <a:r>
              <a:rPr lang="en-US" altLang="ko-KR" sz="4000" dirty="0" err="1"/>
              <a:t>left_join</a:t>
            </a:r>
            <a:r>
              <a:rPr lang="en-US" altLang="ko-KR" sz="4000" dirty="0"/>
              <a:t>(hl2,hh2)</a:t>
            </a:r>
          </a:p>
          <a:p>
            <a:pPr latinLnBrk="1"/>
            <a:endParaRPr lang="en-US" altLang="ko-KR" sz="4000" dirty="0"/>
          </a:p>
          <a:p>
            <a:pPr latinLnBrk="1"/>
            <a:r>
              <a:rPr lang="en-US" altLang="ko-KR" sz="4000" dirty="0"/>
              <a:t># converting age into numeric type</a:t>
            </a:r>
          </a:p>
          <a:p>
            <a:pPr latinLnBrk="1"/>
            <a:r>
              <a:rPr lang="en-US" altLang="ko-KR" sz="4000" dirty="0"/>
              <a:t>hh1$HL6=</a:t>
            </a:r>
            <a:r>
              <a:rPr lang="en-US" altLang="ko-KR" sz="4000" dirty="0" err="1"/>
              <a:t>as.numeric</a:t>
            </a:r>
            <a:r>
              <a:rPr lang="en-US" altLang="ko-KR" sz="4000" dirty="0"/>
              <a:t>(hh1$HL6)</a:t>
            </a:r>
          </a:p>
          <a:p>
            <a:pPr latinLnBrk="1"/>
            <a:br>
              <a:rPr lang="en-US" sz="4000" dirty="0"/>
            </a:br>
            <a:r>
              <a:rPr lang="en-US" altLang="ko-KR" sz="4000" dirty="0"/>
              <a:t># selecting independent variables from women and household tables, then merge</a:t>
            </a:r>
            <a:br>
              <a:rPr lang="en-US" altLang="ko-KR" sz="4000" dirty="0"/>
            </a:br>
            <a:r>
              <a:rPr lang="en-US" altLang="ko-KR" sz="4000" dirty="0"/>
              <a:t>wm2=select(wm,HH1,HH2,LN,MA1,DV1A,DV1B,DV1C,DV1D,DV1E,windex5,wmweight,PSU,stratum)</a:t>
            </a:r>
            <a:br>
              <a:rPr lang="en-US" altLang="ko-KR" sz="4000" dirty="0"/>
            </a:br>
            <a:r>
              <a:rPr lang="en-US" altLang="ko-KR" sz="4000" dirty="0"/>
              <a:t>wm2=rename(wm2,HL1=LN)</a:t>
            </a:r>
            <a:br>
              <a:rPr lang="en-US" altLang="ko-KR" sz="4000" dirty="0"/>
            </a:br>
            <a:r>
              <a:rPr lang="en-US" altLang="ko-KR" sz="4000" dirty="0"/>
              <a:t>wm1=</a:t>
            </a:r>
            <a:r>
              <a:rPr lang="en-US" altLang="ko-KR" sz="4000" dirty="0" err="1"/>
              <a:t>right_join</a:t>
            </a:r>
            <a:r>
              <a:rPr lang="en-US" altLang="ko-KR" sz="4000" dirty="0"/>
              <a:t>(hh1,wm2)</a:t>
            </a:r>
            <a:endParaRPr lang="ko-KR" altLang="ko-KR" sz="4000" dirty="0"/>
          </a:p>
          <a:p>
            <a:r>
              <a:rPr lang="en-US" altLang="ko-KR" sz="4000" dirty="0"/>
              <a:t>wm1=rename(wm1,AGE=HL6,UBN=HH6,EDU=ED5A)</a:t>
            </a:r>
            <a:br>
              <a:rPr lang="en-US" altLang="ko-KR" sz="4000" dirty="0"/>
            </a:br>
            <a:r>
              <a:rPr lang="en-US" altLang="ko-KR" sz="4000" dirty="0"/>
              <a:t>wm1$UBN=revalue(wm1$UBN, c("Urban"="1", "Rural"="0"))</a:t>
            </a:r>
            <a:br>
              <a:rPr lang="en-US" altLang="ko-KR" sz="4000" dirty="0"/>
            </a:br>
            <a:endParaRPr lang="en-US" sz="3500" dirty="0"/>
          </a:p>
        </p:txBody>
      </p:sp>
    </p:spTree>
    <p:extLst>
      <p:ext uri="{BB962C8B-B14F-4D97-AF65-F5344CB8AC3E}">
        <p14:creationId xmlns:p14="http://schemas.microsoft.com/office/powerpoint/2010/main" val="1255645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4: creating variables with conditions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9626" y="2362200"/>
            <a:ext cx="21879974" cy="7386638"/>
          </a:xfrm>
        </p:spPr>
        <p:txBody>
          <a:bodyPr/>
          <a:lstStyle/>
          <a:p>
            <a:pPr latinLnBrk="1"/>
            <a:r>
              <a:rPr lang="en-US" altLang="ko-KR" sz="4000" dirty="0"/>
              <a:t># creates variable DV to merge DK and Yes and making it to only two-level</a:t>
            </a:r>
            <a:br>
              <a:rPr lang="en-US" altLang="ko-KR" sz="4000" dirty="0"/>
            </a:br>
            <a:br>
              <a:rPr lang="en-US" altLang="ko-KR" sz="4000" dirty="0"/>
            </a:br>
            <a:r>
              <a:rPr lang="en-US" altLang="ko-KR" sz="4000" dirty="0"/>
              <a:t>wm1=mutate(wm1, MA=</a:t>
            </a:r>
            <a:r>
              <a:rPr lang="en-US" altLang="ko-KR" sz="4000" dirty="0" err="1"/>
              <a:t>ifelse</a:t>
            </a:r>
            <a:r>
              <a:rPr lang="en-US" altLang="ko-KR" sz="4000" dirty="0"/>
              <a:t>(MA1=="NO, NOT IN UNION","0","1"),DV=</a:t>
            </a:r>
            <a:r>
              <a:rPr lang="en-US" altLang="ko-KR" sz="4000" dirty="0" err="1"/>
              <a:t>ifelse</a:t>
            </a:r>
            <a:r>
              <a:rPr lang="en-US" altLang="ko-KR" sz="4000" dirty="0"/>
              <a:t>(DV1A=="NO" &amp; DV1B=="NO" &amp; DV1C=="NO" &amp; DV1D=="NO" &amp; DV1E=="NO","0","1"))</a:t>
            </a:r>
            <a:br>
              <a:rPr lang="en-US" altLang="ko-KR" sz="4000" dirty="0"/>
            </a:br>
            <a:br>
              <a:rPr lang="en-US" altLang="ko-KR" sz="4000" dirty="0"/>
            </a:br>
            <a:r>
              <a:rPr lang="en-US" altLang="ko-KR" sz="4000" dirty="0"/>
              <a:t>wm1$EDU=</a:t>
            </a:r>
            <a:r>
              <a:rPr lang="en-US" altLang="ko-KR" sz="4000" dirty="0" err="1"/>
              <a:t>mapvalues</a:t>
            </a:r>
            <a:r>
              <a:rPr lang="en-US" altLang="ko-KR" sz="4000" dirty="0"/>
              <a:t>(wm1$EDU, from = c("ECE","SECONDARY SCHOOL","VOCATIONAL TRAINING CENTERS, TECHNICUM","UNIVERSITY, INSTITUTE, COLLEGE"), to = c("2", "2","3","4"))</a:t>
            </a:r>
            <a:br>
              <a:rPr lang="en-US" altLang="ko-KR" sz="4000" dirty="0"/>
            </a:br>
            <a:br>
              <a:rPr lang="en-US" altLang="ko-KR" sz="4000" dirty="0"/>
            </a:br>
            <a:r>
              <a:rPr lang="en-US" altLang="ko-KR" sz="4000" dirty="0"/>
              <a:t>wm1$windex5=</a:t>
            </a:r>
            <a:r>
              <a:rPr lang="en-US" altLang="ko-KR" sz="4000" dirty="0" err="1"/>
              <a:t>mapvalues</a:t>
            </a:r>
            <a:r>
              <a:rPr lang="en-US" altLang="ko-KR" sz="4000" dirty="0"/>
              <a:t>(wm1$windex5, from = c("0","Poorest","Second","Middle","Fourth","Richest"), to = c("1","1","2","3","4","5"))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5: converting explanatory variables into factors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86000"/>
            <a:ext cx="18377822" cy="8002191"/>
          </a:xfrm>
        </p:spPr>
        <p:txBody>
          <a:bodyPr/>
          <a:lstStyle/>
          <a:p>
            <a:pPr latinLnBrk="1"/>
            <a:r>
              <a:rPr lang="en-US" altLang="ko-KR" sz="4000" dirty="0"/>
              <a:t># creates variable DV to merge DK and Yes and making it to only two-level</a:t>
            </a:r>
            <a:br>
              <a:rPr lang="en-US" altLang="ko-KR" sz="4000" dirty="0"/>
            </a:br>
            <a:br>
              <a:rPr lang="en-US" altLang="ko-KR" sz="4000" dirty="0"/>
            </a:br>
            <a:r>
              <a:rPr lang="en-US" altLang="ko-KR" sz="4000" dirty="0"/>
              <a:t>wm1$MA=</a:t>
            </a:r>
            <a:r>
              <a:rPr lang="en-US" altLang="ko-KR" sz="4000" dirty="0" err="1"/>
              <a:t>as.factor</a:t>
            </a:r>
            <a:r>
              <a:rPr lang="en-US" altLang="ko-KR" sz="4000" dirty="0"/>
              <a:t>(wm1$MA)</a:t>
            </a:r>
            <a:br>
              <a:rPr lang="en-US" altLang="ko-KR" sz="4000" dirty="0"/>
            </a:br>
            <a:r>
              <a:rPr lang="en-US" altLang="ko-KR" sz="4000" dirty="0"/>
              <a:t>wm1$DV=</a:t>
            </a:r>
            <a:r>
              <a:rPr lang="en-US" altLang="ko-KR" sz="4000" dirty="0" err="1"/>
              <a:t>as.factor</a:t>
            </a:r>
            <a:r>
              <a:rPr lang="en-US" altLang="ko-KR" sz="4000" dirty="0"/>
              <a:t>(wm1$DV)</a:t>
            </a:r>
            <a:br>
              <a:rPr lang="en-US" altLang="ko-KR" sz="4000" dirty="0"/>
            </a:br>
            <a:r>
              <a:rPr lang="en-US" altLang="ko-KR" sz="4000" dirty="0"/>
              <a:t>wm1$PSU=</a:t>
            </a:r>
            <a:r>
              <a:rPr lang="en-US" altLang="ko-KR" sz="4000" dirty="0" err="1"/>
              <a:t>as.factor</a:t>
            </a:r>
            <a:r>
              <a:rPr lang="en-US" altLang="ko-KR" sz="4000" dirty="0"/>
              <a:t>(wm1$PSU)</a:t>
            </a:r>
            <a:br>
              <a:rPr lang="en-US" altLang="ko-KR" sz="4000" dirty="0"/>
            </a:br>
            <a:r>
              <a:rPr lang="en-US" altLang="ko-KR" sz="4000" dirty="0"/>
              <a:t>wm1$stratum=</a:t>
            </a:r>
            <a:r>
              <a:rPr lang="en-US" altLang="ko-KR" sz="4000" dirty="0" err="1"/>
              <a:t>as.factor</a:t>
            </a:r>
            <a:r>
              <a:rPr lang="en-US" altLang="ko-KR" sz="4000" dirty="0"/>
              <a:t>(wm1$stratum)</a:t>
            </a:r>
            <a:br>
              <a:rPr lang="en-US" altLang="ko-KR" sz="4000" dirty="0"/>
            </a:br>
            <a:endParaRPr lang="en-US" altLang="ko-KR" sz="4000" dirty="0"/>
          </a:p>
          <a:p>
            <a:pPr latinLnBrk="1"/>
            <a:r>
              <a:rPr lang="en-US" altLang="ko-KR" sz="4000" dirty="0"/>
              <a:t># drops missing values</a:t>
            </a:r>
          </a:p>
          <a:p>
            <a:pPr latinLnBrk="1"/>
            <a:br>
              <a:rPr lang="en-US" altLang="ko-KR" sz="4000" dirty="0"/>
            </a:br>
            <a:r>
              <a:rPr lang="en-US" altLang="ko-KR" sz="4000" dirty="0"/>
              <a:t>wm5=</a:t>
            </a:r>
            <a:r>
              <a:rPr lang="en-US" altLang="ko-KR" sz="4000" dirty="0" err="1"/>
              <a:t>drop_na</a:t>
            </a:r>
            <a:r>
              <a:rPr lang="en-US" altLang="ko-KR" sz="4000" dirty="0"/>
              <a:t>(wm1)</a:t>
            </a:r>
            <a:br>
              <a:rPr lang="en-US" altLang="ko-KR" sz="4000" dirty="0"/>
            </a:br>
            <a:r>
              <a:rPr lang="en-US" altLang="ko-KR" sz="4000" dirty="0"/>
              <a:t>wm5$EDU=</a:t>
            </a:r>
            <a:r>
              <a:rPr lang="en-US" altLang="ko-KR" sz="4000" dirty="0" err="1"/>
              <a:t>droplevels</a:t>
            </a:r>
            <a:r>
              <a:rPr lang="en-US" altLang="ko-KR" sz="4000" dirty="0"/>
              <a:t>(wm5$EDU)</a:t>
            </a:r>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6: correlation between the variables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9626" y="2209800"/>
            <a:ext cx="22797422" cy="9848850"/>
          </a:xfrm>
        </p:spPr>
        <p:txBody>
          <a:bodyPr/>
          <a:lstStyle/>
          <a:p>
            <a:pPr latinLnBrk="1"/>
            <a:r>
              <a:rPr lang="en-US" altLang="ko-KR" sz="4000" dirty="0"/>
              <a:t># Finding correlation by converting variables into numeric</a:t>
            </a:r>
          </a:p>
          <a:p>
            <a:pPr latinLnBrk="1"/>
            <a:endParaRPr lang="en-US" altLang="ko-KR" sz="4000" dirty="0"/>
          </a:p>
          <a:p>
            <a:pPr latinLnBrk="1"/>
            <a:r>
              <a:rPr lang="en-US" altLang="ko-KR" sz="4000" dirty="0"/>
              <a:t>wm5.clean= subset(wm5, select = c(4,5,6,13,17))</a:t>
            </a:r>
            <a:br>
              <a:rPr lang="en-US" altLang="ko-KR" sz="4000" dirty="0"/>
            </a:br>
            <a:r>
              <a:rPr lang="en-US" altLang="ko-KR" sz="4000" dirty="0"/>
              <a:t>wm5.clean$EDU&lt;-dummy(wm5.clean$EDU)</a:t>
            </a:r>
            <a:br>
              <a:rPr lang="en-US" altLang="ko-KR" sz="4000" dirty="0"/>
            </a:br>
            <a:r>
              <a:rPr lang="en-US" altLang="ko-KR" sz="4000" dirty="0"/>
              <a:t>wm5.clean$windex5&lt;-dummy(wm5.clean$windex5)</a:t>
            </a:r>
            <a:br>
              <a:rPr lang="en-US" altLang="ko-KR" sz="4000" dirty="0"/>
            </a:br>
            <a:r>
              <a:rPr lang="en-US" altLang="ko-KR" sz="4000" dirty="0"/>
              <a:t>wm5.clean$MA&lt;-dummy(wm5.clean$MA)</a:t>
            </a:r>
            <a:br>
              <a:rPr lang="en-US" altLang="ko-KR" sz="4000" dirty="0"/>
            </a:br>
            <a:r>
              <a:rPr lang="en-US" altLang="ko-KR" sz="4000" dirty="0"/>
              <a:t>wm5.clean$UBN&lt;-dummy(wm5.clean$UBN)</a:t>
            </a:r>
            <a:endParaRPr lang="ko-KR" altLang="ko-KR" sz="4000" dirty="0"/>
          </a:p>
          <a:p>
            <a:r>
              <a:rPr lang="en-US" altLang="ko-KR" sz="4000" dirty="0" err="1"/>
              <a:t>wcor</a:t>
            </a:r>
            <a:r>
              <a:rPr lang="en-US" altLang="ko-KR" sz="4000" dirty="0"/>
              <a:t>=</a:t>
            </a:r>
            <a:r>
              <a:rPr lang="en-US" altLang="ko-KR" sz="4000" dirty="0" err="1"/>
              <a:t>cor</a:t>
            </a:r>
            <a:r>
              <a:rPr lang="en-US" altLang="ko-KR" sz="4000" dirty="0"/>
              <a:t>(wm5.clean)</a:t>
            </a:r>
          </a:p>
          <a:p>
            <a:endParaRPr lang="en-US" altLang="ko-KR" sz="4000" dirty="0"/>
          </a:p>
          <a:p>
            <a:r>
              <a:rPr lang="en-US" altLang="ko-KR" sz="4000" dirty="0"/>
              <a:t>jpeg("wcor.jpg", width = 850, height = 850)</a:t>
            </a:r>
            <a:br>
              <a:rPr lang="en-US" altLang="ko-KR" sz="4000" dirty="0"/>
            </a:br>
            <a:r>
              <a:rPr lang="en-US" altLang="ko-KR" sz="4000" dirty="0" err="1"/>
              <a:t>corrplot</a:t>
            </a:r>
            <a:r>
              <a:rPr lang="en-US" altLang="ko-KR" sz="4000" dirty="0"/>
              <a:t>(</a:t>
            </a:r>
            <a:r>
              <a:rPr lang="en-US" altLang="ko-KR" sz="4000" dirty="0" err="1"/>
              <a:t>wcor</a:t>
            </a:r>
            <a:r>
              <a:rPr lang="en-US" altLang="ko-KR" sz="4000" dirty="0"/>
              <a:t>, type = "upper", order = "original", </a:t>
            </a:r>
            <a:br>
              <a:rPr lang="en-US" altLang="ko-KR" sz="4000" dirty="0"/>
            </a:br>
            <a:r>
              <a:rPr lang="en-US" altLang="ko-KR" sz="4000" dirty="0"/>
              <a:t>         tl.col = "black", tl.srt = 45)</a:t>
            </a:r>
            <a:br>
              <a:rPr lang="en-US" altLang="ko-KR" sz="4000" dirty="0"/>
            </a:br>
            <a:r>
              <a:rPr lang="en-US" altLang="ko-KR" sz="4000" dirty="0" err="1"/>
              <a:t>dev.off</a:t>
            </a:r>
            <a:r>
              <a:rPr lang="en-US" altLang="ko-KR" sz="4000" dirty="0"/>
              <a:t>() </a:t>
            </a:r>
            <a:br>
              <a:rPr lang="en-US" altLang="ko-KR" sz="4000" dirty="0"/>
            </a:br>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What is MICS?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7001917"/>
          </a:xfrm>
        </p:spPr>
        <p:txBody>
          <a:bodyPr/>
          <a:lstStyle/>
          <a:p>
            <a:br>
              <a:rPr lang="en-US" sz="3500" dirty="0"/>
            </a:br>
            <a:r>
              <a:rPr lang="en-US" sz="3500" dirty="0"/>
              <a:t>- The Multiple Indicator Cluster Survey (MICS) collects sample data in numerous areas, including education, health, child protection, sanitation and other data required for the compilation of SDG indicators.</a:t>
            </a:r>
          </a:p>
          <a:p>
            <a:endParaRPr lang="en-US" sz="3500" dirty="0"/>
          </a:p>
          <a:p>
            <a:pPr>
              <a:buFontTx/>
              <a:buChar char="-"/>
            </a:pPr>
            <a:r>
              <a:rPr lang="en-US" sz="3500" dirty="0"/>
              <a:t> Developed by UNICEF in the 1990s and more than 300 surveys have been carried out in over 100 </a:t>
            </a:r>
          </a:p>
          <a:p>
            <a:r>
              <a:rPr lang="en-US" sz="3500" dirty="0"/>
              <a:t>  countries.</a:t>
            </a:r>
          </a:p>
          <a:p>
            <a:endParaRPr lang="en-US" sz="3500" dirty="0"/>
          </a:p>
          <a:p>
            <a:r>
              <a:rPr lang="en-US" sz="3500" dirty="0"/>
              <a:t>- The questionnaires are standardized and are very similar to those of Demographic and Health Surveys.</a:t>
            </a:r>
          </a:p>
          <a:p>
            <a:endParaRPr lang="en-US" sz="3500" dirty="0"/>
          </a:p>
          <a:p>
            <a:r>
              <a:rPr lang="en-US" sz="3500" dirty="0"/>
              <a:t>- The latest (round six) results of microdata are available for completed surveys and they can be </a:t>
            </a:r>
          </a:p>
          <a:p>
            <a:r>
              <a:rPr lang="en-US" sz="3500" dirty="0"/>
              <a:t>  downloaded at MICS homepage (free of charge). </a:t>
            </a:r>
          </a:p>
        </p:txBody>
      </p:sp>
    </p:spTree>
    <p:extLst>
      <p:ext uri="{BB962C8B-B14F-4D97-AF65-F5344CB8AC3E}">
        <p14:creationId xmlns:p14="http://schemas.microsoft.com/office/powerpoint/2010/main" val="492820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7: cross tabulations using sample weights and sampling design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86000"/>
            <a:ext cx="22797422" cy="8002191"/>
          </a:xfrm>
        </p:spPr>
        <p:txBody>
          <a:bodyPr/>
          <a:lstStyle/>
          <a:p>
            <a:pPr latinLnBrk="1"/>
            <a:r>
              <a:rPr lang="en-US" altLang="ko-KR" sz="4000" dirty="0"/>
              <a:t># Declaring sampling design and sample weights into a variable</a:t>
            </a:r>
          </a:p>
          <a:p>
            <a:pPr latinLnBrk="1"/>
            <a:r>
              <a:rPr lang="en-US" altLang="ko-KR" sz="4000" dirty="0"/>
              <a:t>wm5design&lt;-</a:t>
            </a:r>
            <a:r>
              <a:rPr lang="en-US" altLang="ko-KR" sz="4000" b="1" dirty="0" err="1"/>
              <a:t>svydesign</a:t>
            </a:r>
            <a:r>
              <a:rPr lang="en-US" altLang="ko-KR" sz="4000" dirty="0"/>
              <a:t>(id=</a:t>
            </a:r>
            <a:r>
              <a:rPr lang="en-US" altLang="ko-KR" sz="4000" b="1" dirty="0"/>
              <a:t>~</a:t>
            </a:r>
            <a:r>
              <a:rPr lang="en-US" altLang="ko-KR" sz="4000" dirty="0" err="1"/>
              <a:t>PSU,strata</a:t>
            </a:r>
            <a:r>
              <a:rPr lang="en-US" altLang="ko-KR" sz="4000" dirty="0"/>
              <a:t>=</a:t>
            </a:r>
            <a:r>
              <a:rPr lang="en-US" altLang="ko-KR" sz="4000" b="1" dirty="0"/>
              <a:t>~</a:t>
            </a:r>
            <a:r>
              <a:rPr lang="en-US" altLang="ko-KR" sz="4000" dirty="0"/>
              <a:t>stratum, weights = </a:t>
            </a:r>
            <a:r>
              <a:rPr lang="en-US" altLang="ko-KR" sz="4000" b="1" dirty="0"/>
              <a:t>~</a:t>
            </a:r>
            <a:r>
              <a:rPr lang="en-US" altLang="ko-KR" sz="4000" dirty="0" err="1"/>
              <a:t>wmweight</a:t>
            </a:r>
            <a:r>
              <a:rPr lang="en-US" altLang="ko-KR" sz="4000" dirty="0"/>
              <a:t>, data=wm5) </a:t>
            </a:r>
          </a:p>
          <a:p>
            <a:pPr latinLnBrk="1"/>
            <a:endParaRPr lang="en-US" altLang="ko-KR" sz="4000" dirty="0"/>
          </a:p>
          <a:p>
            <a:pPr latinLnBrk="1"/>
            <a:r>
              <a:rPr lang="en-US" altLang="ko-KR" sz="4000" dirty="0"/>
              <a:t># cross tabulations of DV and explanatory variables</a:t>
            </a:r>
            <a:br>
              <a:rPr lang="en-US" altLang="ko-KR" sz="4000" dirty="0"/>
            </a:br>
            <a:r>
              <a:rPr lang="en-US" altLang="ko-KR" sz="4000" dirty="0" err="1"/>
              <a:t>colPercents</a:t>
            </a:r>
            <a:r>
              <a:rPr lang="en-US" altLang="ko-KR" sz="4000" dirty="0"/>
              <a:t>(</a:t>
            </a:r>
            <a:r>
              <a:rPr lang="en-US" altLang="ko-KR" sz="4000" dirty="0" err="1"/>
              <a:t>svytable</a:t>
            </a:r>
            <a:r>
              <a:rPr lang="en-US" altLang="ko-KR" sz="4000" dirty="0"/>
              <a:t>(~DV+EDU,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(~DV+windex5,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(~windex5+DV,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(~UBN+DV,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(~MA+DV,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(~UBN+windex5, wm5design,round=TRUE))</a:t>
            </a:r>
            <a:endParaRPr lang="ko-KR" altLang="ko-KR" sz="4000" dirty="0"/>
          </a:p>
          <a:p>
            <a:r>
              <a:rPr lang="en-US" altLang="ko-KR" sz="4000" dirty="0" err="1"/>
              <a:t>colPercents</a:t>
            </a:r>
            <a:r>
              <a:rPr lang="en-US" altLang="ko-KR" sz="4000" dirty="0"/>
              <a:t>(</a:t>
            </a:r>
            <a:r>
              <a:rPr lang="en-US" altLang="ko-KR" sz="4000" dirty="0" err="1"/>
              <a:t>svytable</a:t>
            </a:r>
            <a:r>
              <a:rPr lang="en-US" altLang="ko-KR" sz="4000" dirty="0"/>
              <a:t>(~windex5+EDU, wm5design,round=TRUE))</a:t>
            </a:r>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8: logistic regression analysis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362200"/>
            <a:ext cx="22797422" cy="6155531"/>
          </a:xfrm>
        </p:spPr>
        <p:txBody>
          <a:bodyPr/>
          <a:lstStyle/>
          <a:p>
            <a:pPr latinLnBrk="1"/>
            <a:r>
              <a:rPr lang="en-US" altLang="ko-KR" sz="4000" dirty="0"/>
              <a:t># Performing regression analysis</a:t>
            </a:r>
          </a:p>
          <a:p>
            <a:pPr latinLnBrk="1"/>
            <a:r>
              <a:rPr lang="en-US" altLang="ko-KR" sz="4000" dirty="0"/>
              <a:t>wm.sglm1&lt;-</a:t>
            </a:r>
            <a:r>
              <a:rPr lang="en-US" altLang="ko-KR" sz="4000" dirty="0" err="1"/>
              <a:t>svyglm</a:t>
            </a:r>
            <a:r>
              <a:rPr lang="en-US" altLang="ko-KR" sz="4000" dirty="0"/>
              <a:t>(DV~UBN+EDU+AGE+MA+windex5, design=wm5design,family=</a:t>
            </a:r>
            <a:r>
              <a:rPr lang="en-US" altLang="ko-KR" sz="4000" dirty="0" err="1"/>
              <a:t>quasibinomial</a:t>
            </a:r>
            <a:r>
              <a:rPr lang="en-US" altLang="ko-KR" sz="4000" dirty="0"/>
              <a:t>())</a:t>
            </a:r>
            <a:br>
              <a:rPr lang="en-US" altLang="ko-KR" sz="4000" dirty="0"/>
            </a:br>
            <a:r>
              <a:rPr lang="en-US" altLang="ko-KR" sz="4000" dirty="0"/>
              <a:t>summary(wm.sglm1) </a:t>
            </a:r>
          </a:p>
          <a:p>
            <a:pPr latinLnBrk="1"/>
            <a:endParaRPr lang="en-US" altLang="ko-KR" sz="4000" dirty="0"/>
          </a:p>
          <a:p>
            <a:pPr latinLnBrk="1"/>
            <a:r>
              <a:rPr lang="en-US" altLang="ko-KR" sz="4000" dirty="0"/>
              <a:t># Dropping UBN and AGE </a:t>
            </a:r>
          </a:p>
          <a:p>
            <a:r>
              <a:rPr lang="en-US" altLang="ko-KR" sz="4000" dirty="0"/>
              <a:t>wm.sglm2&lt;-</a:t>
            </a:r>
            <a:r>
              <a:rPr lang="en-US" altLang="ko-KR" sz="4000" dirty="0" err="1"/>
              <a:t>svyglm</a:t>
            </a:r>
            <a:r>
              <a:rPr lang="en-US" altLang="ko-KR" sz="4000" dirty="0"/>
              <a:t>(DV~EDU+MA+windex5, design=wm5design,family=</a:t>
            </a:r>
            <a:r>
              <a:rPr lang="en-US" altLang="ko-KR" sz="4000" dirty="0" err="1"/>
              <a:t>quasibinomial</a:t>
            </a:r>
            <a:r>
              <a:rPr lang="en-US" altLang="ko-KR" sz="4000" dirty="0"/>
              <a:t>())</a:t>
            </a:r>
            <a:br>
              <a:rPr lang="en-US" altLang="ko-KR" sz="4000" dirty="0"/>
            </a:br>
            <a:r>
              <a:rPr lang="en-US" altLang="ko-KR" sz="4000" dirty="0"/>
              <a:t>summary(wm.sglm2) </a:t>
            </a:r>
            <a:br>
              <a:rPr lang="en-US" altLang="ko-KR" sz="4000" dirty="0"/>
            </a:br>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F1AAF5-A48E-0648-8F62-993E3F6AF78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7365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Questionnaires and modules of MICS6</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10" name="Picture 9">
            <a:extLst>
              <a:ext uri="{FF2B5EF4-FFF2-40B4-BE49-F238E27FC236}">
                <a16:creationId xmlns:a16="http://schemas.microsoft.com/office/drawing/2014/main" id="{BCA814DF-D1DE-44E2-B8F8-C8A2FD872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1" y="1918029"/>
            <a:ext cx="20116800" cy="9664371"/>
          </a:xfrm>
          <a:prstGeom prst="rect">
            <a:avLst/>
          </a:prstGeom>
        </p:spPr>
      </p:pic>
      <p:sp>
        <p:nvSpPr>
          <p:cNvPr id="3" name="TextBox 2">
            <a:extLst>
              <a:ext uri="{FF2B5EF4-FFF2-40B4-BE49-F238E27FC236}">
                <a16:creationId xmlns:a16="http://schemas.microsoft.com/office/drawing/2014/main" id="{5853F169-48F4-4E78-AB6D-FCFCB42E6658}"/>
              </a:ext>
            </a:extLst>
          </p:cNvPr>
          <p:cNvSpPr txBox="1"/>
          <p:nvPr/>
        </p:nvSpPr>
        <p:spPr>
          <a:xfrm>
            <a:off x="1981201" y="11589293"/>
            <a:ext cx="7086600" cy="428259"/>
          </a:xfrm>
          <a:prstGeom prst="rect">
            <a:avLst/>
          </a:prstGeom>
          <a:noFill/>
        </p:spPr>
        <p:txBody>
          <a:bodyPr wrap="square" rtlCol="0">
            <a:spAutoFit/>
          </a:bodyPr>
          <a:lstStyle/>
          <a:p>
            <a:r>
              <a:rPr lang="en-US" dirty="0"/>
              <a:t>Source: MICS website (https://mics.unicef.org/tools)</a:t>
            </a:r>
          </a:p>
        </p:txBody>
      </p:sp>
    </p:spTree>
    <p:extLst>
      <p:ext uri="{BB962C8B-B14F-4D97-AF65-F5344CB8AC3E}">
        <p14:creationId xmlns:p14="http://schemas.microsoft.com/office/powerpoint/2010/main" val="111978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Analyzing factors that influence attitudes toward domestic violence</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1615827"/>
          </a:xfrm>
        </p:spPr>
        <p:txBody>
          <a:bodyPr/>
          <a:lstStyle/>
          <a:p>
            <a:br>
              <a:rPr lang="en-US" sz="3500" dirty="0"/>
            </a:br>
            <a:r>
              <a:rPr lang="en-US" sz="3500" dirty="0"/>
              <a:t>- MICS has questions that can be used to measure attitudes towards domestic violence</a:t>
            </a:r>
          </a:p>
          <a:p>
            <a:r>
              <a:rPr lang="en-US" sz="3500" dirty="0"/>
              <a:t>- What are the factors that influence the attitudes of women and men towards domestic violence?</a:t>
            </a:r>
          </a:p>
        </p:txBody>
      </p:sp>
      <p:pic>
        <p:nvPicPr>
          <p:cNvPr id="6" name="Picture 5">
            <a:extLst>
              <a:ext uri="{FF2B5EF4-FFF2-40B4-BE49-F238E27FC236}">
                <a16:creationId xmlns:a16="http://schemas.microsoft.com/office/drawing/2014/main" id="{8F8CE25A-A0F8-4D61-A038-81D077B1F5A0}"/>
              </a:ext>
            </a:extLst>
          </p:cNvPr>
          <p:cNvPicPr>
            <a:picLocks noChangeAspect="1"/>
          </p:cNvPicPr>
          <p:nvPr/>
        </p:nvPicPr>
        <p:blipFill>
          <a:blip r:embed="rId2" cstate="print"/>
          <a:stretch>
            <a:fillRect/>
          </a:stretch>
        </p:blipFill>
        <p:spPr>
          <a:xfrm>
            <a:off x="5867400" y="4917112"/>
            <a:ext cx="13434258" cy="6097510"/>
          </a:xfrm>
          <a:prstGeom prst="rect">
            <a:avLst/>
          </a:prstGeom>
        </p:spPr>
      </p:pic>
      <p:sp>
        <p:nvSpPr>
          <p:cNvPr id="3" name="Rectangle 2">
            <a:extLst>
              <a:ext uri="{FF2B5EF4-FFF2-40B4-BE49-F238E27FC236}">
                <a16:creationId xmlns:a16="http://schemas.microsoft.com/office/drawing/2014/main" id="{6740FE5A-A105-4EBF-8A47-42C37DD35E41}"/>
              </a:ext>
            </a:extLst>
          </p:cNvPr>
          <p:cNvSpPr/>
          <p:nvPr/>
        </p:nvSpPr>
        <p:spPr>
          <a:xfrm>
            <a:off x="5867400" y="10984142"/>
            <a:ext cx="9286325" cy="428259"/>
          </a:xfrm>
          <a:prstGeom prst="rect">
            <a:avLst/>
          </a:prstGeom>
        </p:spPr>
        <p:txBody>
          <a:bodyPr wrap="none">
            <a:spAutoFit/>
          </a:bodyPr>
          <a:lstStyle/>
          <a:p>
            <a:r>
              <a:rPr lang="en-US" dirty="0"/>
              <a:t>Source: MICS questionnaire for individual women (https://mics.unicef.org/tools)</a:t>
            </a:r>
          </a:p>
        </p:txBody>
      </p:sp>
    </p:spTree>
    <p:extLst>
      <p:ext uri="{BB962C8B-B14F-4D97-AF65-F5344CB8AC3E}">
        <p14:creationId xmlns:p14="http://schemas.microsoft.com/office/powerpoint/2010/main" val="377047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Getting ready for statistical analysis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1044822" cy="6463308"/>
          </a:xfrm>
        </p:spPr>
        <p:txBody>
          <a:bodyPr/>
          <a:lstStyle/>
          <a:p>
            <a:pPr marL="457200" indent="-457200">
              <a:buFontTx/>
              <a:buChar char="-"/>
            </a:pPr>
            <a:r>
              <a:rPr lang="en-US" sz="3500" dirty="0"/>
              <a:t>Consolidating five questions into a single variable: Response variable (also known as dependent variables)</a:t>
            </a:r>
          </a:p>
          <a:p>
            <a:pPr marL="1566295" lvl="2" indent="-457200">
              <a:buFont typeface="Arial" panose="020B0604020202020204" pitchFamily="34" charset="0"/>
              <a:buChar char="•"/>
            </a:pPr>
            <a:r>
              <a:rPr lang="en-US" sz="3500" dirty="0"/>
              <a:t>coded “1” if at least one the five questions have a “yes”</a:t>
            </a:r>
          </a:p>
          <a:p>
            <a:pPr marL="1566295" lvl="2" indent="-457200">
              <a:buFont typeface="Arial" panose="020B0604020202020204" pitchFamily="34" charset="0"/>
              <a:buChar char="•"/>
            </a:pPr>
            <a:r>
              <a:rPr lang="en-US" sz="3500" dirty="0"/>
              <a:t>coded “0” otherwise</a:t>
            </a:r>
          </a:p>
          <a:p>
            <a:pPr marL="1566295" lvl="2" indent="-457200">
              <a:buFont typeface="Arial" panose="020B0604020202020204" pitchFamily="34" charset="0"/>
              <a:buChar char="•"/>
            </a:pPr>
            <a:endParaRPr lang="en-US" sz="3500" dirty="0"/>
          </a:p>
          <a:p>
            <a:pPr marL="457200" indent="-457200">
              <a:buFontTx/>
              <a:buChar char="-"/>
            </a:pPr>
            <a:r>
              <a:rPr lang="en-US" sz="3500" dirty="0"/>
              <a:t>Do different levels of wealth, age, education, place of residence (urban/rural) or marital status have any   influence on attitudes towards domestic violence?</a:t>
            </a:r>
          </a:p>
          <a:p>
            <a:r>
              <a:rPr lang="en-US" sz="3500" dirty="0"/>
              <a:t>   (explanatory variables are also known as independent variables)</a:t>
            </a:r>
          </a:p>
          <a:p>
            <a:endParaRPr lang="en-US" sz="3500" dirty="0"/>
          </a:p>
          <a:p>
            <a:pPr marL="457200" indent="-457200">
              <a:buFontTx/>
              <a:buChar char="-"/>
            </a:pPr>
            <a:r>
              <a:rPr lang="en-US" sz="3500" dirty="0"/>
              <a:t>Response variables and explanatory variables are scattered across several questionnaires, which requires merging of datasets by using key variables that are common in all questionnaires.</a:t>
            </a:r>
          </a:p>
          <a:p>
            <a:pPr marL="457200" indent="-457200">
              <a:buFontTx/>
              <a:buChar char="-"/>
            </a:pPr>
            <a:endParaRPr lang="en-US" sz="3500" dirty="0"/>
          </a:p>
        </p:txBody>
      </p:sp>
    </p:spTree>
    <p:extLst>
      <p:ext uri="{BB962C8B-B14F-4D97-AF65-F5344CB8AC3E}">
        <p14:creationId xmlns:p14="http://schemas.microsoft.com/office/powerpoint/2010/main" val="417346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Considering sampling design and sample weights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1044822" cy="6463308"/>
          </a:xfrm>
        </p:spPr>
        <p:txBody>
          <a:bodyPr/>
          <a:lstStyle/>
          <a:p>
            <a:pPr marL="457200" indent="-457200">
              <a:buFontTx/>
              <a:buChar char="-"/>
            </a:pPr>
            <a:r>
              <a:rPr lang="en-US" sz="3500" dirty="0"/>
              <a:t>MICS6 data (Mongolia) takes a two-stage stratified cluster sampling approach which is very common in many household surveys.</a:t>
            </a:r>
          </a:p>
          <a:p>
            <a:pPr marL="1566295" lvl="2" indent="-457200">
              <a:buFont typeface="Arial" panose="020B0604020202020204" pitchFamily="34" charset="0"/>
              <a:buChar char="•"/>
            </a:pPr>
            <a:r>
              <a:rPr lang="en-US" sz="3500" dirty="0"/>
              <a:t>First stage: 4,444 clusters (PSUs)</a:t>
            </a:r>
          </a:p>
          <a:p>
            <a:pPr marL="1566295" lvl="2" indent="-457200">
              <a:buFont typeface="Arial" panose="020B0604020202020204" pitchFamily="34" charset="0"/>
              <a:buChar char="•"/>
            </a:pPr>
            <a:r>
              <a:rPr lang="en-US" sz="3500" dirty="0"/>
              <a:t>Second stage: sample of 889,817 households selected </a:t>
            </a:r>
          </a:p>
          <a:p>
            <a:endParaRPr lang="en-US" sz="3500" dirty="0"/>
          </a:p>
          <a:p>
            <a:pPr marL="457200" indent="-457200">
              <a:buFontTx/>
              <a:buChar char="-"/>
            </a:pPr>
            <a:r>
              <a:rPr lang="en-US" sz="3500" dirty="0"/>
              <a:t>Any analysis that involves estimation of standard errors, confidence intervals or significance testing, it is important to consider the complex sample design parameters, such as the primary sampling units (PSUs), the stratification variable and the sampling weights.</a:t>
            </a:r>
          </a:p>
          <a:p>
            <a:pPr marL="1566295" lvl="2" indent="-457200">
              <a:buFont typeface="Arial" panose="020B0604020202020204" pitchFamily="34" charset="0"/>
              <a:buChar char="•"/>
            </a:pPr>
            <a:endParaRPr lang="en-US" sz="3500" dirty="0"/>
          </a:p>
          <a:p>
            <a:pPr marL="457200" indent="-457200">
              <a:buFontTx/>
              <a:buChar char="-"/>
            </a:pPr>
            <a:r>
              <a:rPr lang="en-US" sz="3500" dirty="0"/>
              <a:t>R has a ‘survey’ package that performs analysis for multistage stratified cluster samples. </a:t>
            </a:r>
          </a:p>
          <a:p>
            <a:pPr marL="457200" indent="-457200">
              <a:buFontTx/>
              <a:buChar char="-"/>
            </a:pPr>
            <a:endParaRPr lang="en-US" sz="3500" dirty="0"/>
          </a:p>
          <a:p>
            <a:pPr marL="457200" indent="-457200">
              <a:buFontTx/>
              <a:buChar char="-"/>
            </a:pPr>
            <a:r>
              <a:rPr lang="en-US" sz="3500" dirty="0"/>
              <a:t>STATA allows users to perform this analysis by utilizing the command ‘SVY’.</a:t>
            </a:r>
          </a:p>
        </p:txBody>
      </p:sp>
    </p:spTree>
    <p:extLst>
      <p:ext uri="{BB962C8B-B14F-4D97-AF65-F5344CB8AC3E}">
        <p14:creationId xmlns:p14="http://schemas.microsoft.com/office/powerpoint/2010/main" val="351306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Correlation between the variables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971800"/>
            <a:ext cx="9919622" cy="3770263"/>
          </a:xfrm>
        </p:spPr>
        <p:txBody>
          <a:bodyPr/>
          <a:lstStyle/>
          <a:p>
            <a:pPr marL="457200" indent="-457200">
              <a:buFontTx/>
              <a:buChar char="-"/>
            </a:pPr>
            <a:r>
              <a:rPr lang="en-US" sz="3500" dirty="0"/>
              <a:t>Do place of residence (urban or rural) and wealth have any relationship? How about education and wealth? If there is a pattern between them, is it a positive or a negative relationship? Correlation is a useful numerical summary of the strength of a relationship between two variables ranging from -1 to 1.</a:t>
            </a:r>
          </a:p>
        </p:txBody>
      </p:sp>
      <p:pic>
        <p:nvPicPr>
          <p:cNvPr id="5" name="Picture 3">
            <a:extLst>
              <a:ext uri="{FF2B5EF4-FFF2-40B4-BE49-F238E27FC236}">
                <a16:creationId xmlns:a16="http://schemas.microsoft.com/office/drawing/2014/main" id="{9C245B2F-A63C-40B3-BAF4-50F143F80D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16540" y="1905000"/>
            <a:ext cx="9268690" cy="9448800"/>
          </a:xfrm>
          <a:prstGeom prst="rect">
            <a:avLst/>
          </a:prstGeom>
          <a:noFill/>
          <a:ln>
            <a:noFill/>
          </a:ln>
        </p:spPr>
      </p:pic>
    </p:spTree>
    <p:extLst>
      <p:ext uri="{BB962C8B-B14F-4D97-AF65-F5344CB8AC3E}">
        <p14:creationId xmlns:p14="http://schemas.microsoft.com/office/powerpoint/2010/main" val="3503916553"/>
      </p:ext>
    </p:extLst>
  </p:cSld>
  <p:clrMapOvr>
    <a:masterClrMapping/>
  </p:clrMapOvr>
</p:sld>
</file>

<file path=ppt/theme/theme1.xml><?xml version="1.0" encoding="utf-8"?>
<a:theme xmlns:a="http://schemas.openxmlformats.org/drawingml/2006/main" name="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5FCB6AABC93E4497DD66471712507A" ma:contentTypeVersion="12" ma:contentTypeDescription="Create a new document." ma:contentTypeScope="" ma:versionID="6cf692d31a4cac4c72502944340731bb">
  <xsd:schema xmlns:xsd="http://www.w3.org/2001/XMLSchema" xmlns:xs="http://www.w3.org/2001/XMLSchema" xmlns:p="http://schemas.microsoft.com/office/2006/metadata/properties" xmlns:ns2="2335c9ae-562c-4e2a-87fe-6586fc6aec73" xmlns:ns3="8501f438-7285-47f4-a263-e6dcc167b43d" targetNamespace="http://schemas.microsoft.com/office/2006/metadata/properties" ma:root="true" ma:fieldsID="d4f5e23f9ca3df14b4264e72149e43c1" ns2:_="" ns3:_="">
    <xsd:import namespace="2335c9ae-562c-4e2a-87fe-6586fc6aec73"/>
    <xsd:import namespace="8501f438-7285-47f4-a263-e6dcc167b4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5c9ae-562c-4e2a-87fe-6586fc6aec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1f438-7285-47f4-a263-e6dcc167b4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7E3E53-1783-4CD9-B02A-5A0CE05E090B}">
  <ds:schemaRefs>
    <ds:schemaRef ds:uri="http://schemas.openxmlformats.org/package/2006/metadata/core-properties"/>
    <ds:schemaRef ds:uri="http://schemas.microsoft.com/office/2006/documentManagement/types"/>
    <ds:schemaRef ds:uri="http://purl.org/dc/elements/1.1/"/>
    <ds:schemaRef ds:uri="http://purl.org/dc/terms/"/>
    <ds:schemaRef ds:uri="2335c9ae-562c-4e2a-87fe-6586fc6aec73"/>
    <ds:schemaRef ds:uri="http://purl.org/dc/dcmitype/"/>
    <ds:schemaRef ds:uri="http://www.w3.org/XML/1998/namespace"/>
    <ds:schemaRef ds:uri="http://schemas.microsoft.com/office/infopath/2007/PartnerControls"/>
    <ds:schemaRef ds:uri="8501f438-7285-47f4-a263-e6dcc167b43d"/>
    <ds:schemaRef ds:uri="http://schemas.microsoft.com/office/2006/metadata/properties"/>
  </ds:schemaRefs>
</ds:datastoreItem>
</file>

<file path=customXml/itemProps2.xml><?xml version="1.0" encoding="utf-8"?>
<ds:datastoreItem xmlns:ds="http://schemas.openxmlformats.org/officeDocument/2006/customXml" ds:itemID="{5EFADC7B-D998-4A92-9A4D-820CADC79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5c9ae-562c-4e2a-87fe-6586fc6aec73"/>
    <ds:schemaRef ds:uri="8501f438-7285-47f4-a263-e6dcc167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165319-8B88-49B9-A971-292FB8781A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10789</TotalTime>
  <Words>4277</Words>
  <Application>Microsoft Office PowerPoint</Application>
  <PresentationFormat>Custom</PresentationFormat>
  <Paragraphs>318</Paragraphs>
  <Slides>42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굴림</vt:lpstr>
      <vt:lpstr>Arial</vt:lpstr>
      <vt:lpstr>Calibri</vt:lpstr>
      <vt:lpstr>Montserrat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DONOR COMMITTEE  MEETING 01 JANUARY 2020</dc:title>
  <dc:creator>Papa Seck</dc:creator>
  <cp:lastModifiedBy>Tsz Yu Chang</cp:lastModifiedBy>
  <cp:revision>96</cp:revision>
  <dcterms:created xsi:type="dcterms:W3CDTF">2019-07-24T10:22:12Z</dcterms:created>
  <dcterms:modified xsi:type="dcterms:W3CDTF">2024-10-04T04:10:20Z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InDesign 14.0 (Macintosh)</vt:lpwstr>
  </property>
  <property fmtid="{D5CDD505-2E9C-101B-9397-08002B2CF9AE}" pid="4" name="LastSaved">
    <vt:filetime>2019-07-24T00:00:00Z</vt:filetime>
  </property>
  <property fmtid="{D5CDD505-2E9C-101B-9397-08002B2CF9AE}" pid="5" name="ContentTypeId">
    <vt:lpwstr>0x010100EA5FCB6AABC93E4497DD66471712507A</vt:lpwstr>
  </property>
</Properties>
</file>