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306" r:id="rId6"/>
    <p:sldId id="308" r:id="rId7"/>
    <p:sldId id="316" r:id="rId8"/>
    <p:sldId id="317" r:id="rId9"/>
    <p:sldId id="318" r:id="rId10"/>
    <p:sldId id="319" r:id="rId11"/>
    <p:sldId id="320" r:id="rId12"/>
    <p:sldId id="321" r:id="rId13"/>
    <p:sldId id="322" r:id="rId14"/>
    <p:sldId id="323" r:id="rId15"/>
    <p:sldId id="324" r:id="rId16"/>
    <p:sldId id="330" r:id="rId17"/>
    <p:sldId id="331" r:id="rId18"/>
    <p:sldId id="325" r:id="rId19"/>
    <p:sldId id="332" r:id="rId20"/>
    <p:sldId id="334" r:id="rId21"/>
    <p:sldId id="335" r:id="rId22"/>
    <p:sldId id="333" r:id="rId23"/>
    <p:sldId id="336" r:id="rId24"/>
    <p:sldId id="337" r:id="rId25"/>
    <p:sldId id="338" r:id="rId26"/>
    <p:sldId id="314" r:id="rId27"/>
    <p:sldId id="326" r:id="rId28"/>
    <p:sldId id="327" r:id="rId29"/>
    <p:sldId id="328" r:id="rId30"/>
    <p:sldId id="315" r:id="rId31"/>
    <p:sldId id="313" r:id="rId32"/>
    <p:sldId id="32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37" d="100"/>
          <a:sy n="37" d="100"/>
        </p:scale>
        <p:origin x="48" y="4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0827AC-2169-4CA2-9481-B821E99205B2}"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55DAD3A6-93F8-423A-830A-107C37C89589}">
      <dgm:prSet phldrT="[Text]" custT="1"/>
      <dgm:spPr/>
      <dgm:t>
        <a:bodyPr/>
        <a:lstStyle/>
        <a:p>
          <a:r>
            <a:rPr lang="en-US" sz="1100" dirty="0"/>
            <a:t>Questionnaire design</a:t>
          </a:r>
        </a:p>
      </dgm:t>
    </dgm:pt>
    <dgm:pt modelId="{D587FB12-1F61-4BCE-8B22-A4DC03CECBCD}" type="parTrans" cxnId="{D8650166-2B55-414D-8A80-8AB3FE05AE43}">
      <dgm:prSet/>
      <dgm:spPr/>
      <dgm:t>
        <a:bodyPr/>
        <a:lstStyle/>
        <a:p>
          <a:endParaRPr lang="en-US"/>
        </a:p>
      </dgm:t>
    </dgm:pt>
    <dgm:pt modelId="{B74966AC-3AAC-41B7-9852-4A540F963D94}" type="sibTrans" cxnId="{D8650166-2B55-414D-8A80-8AB3FE05AE43}">
      <dgm:prSet/>
      <dgm:spPr/>
      <dgm:t>
        <a:bodyPr/>
        <a:lstStyle/>
        <a:p>
          <a:endParaRPr lang="en-US"/>
        </a:p>
      </dgm:t>
    </dgm:pt>
    <dgm:pt modelId="{F1D9FCC4-6D81-4F8F-A03A-DCC325FF9DAD}">
      <dgm:prSet phldrT="[Text]" custT="1"/>
      <dgm:spPr/>
      <dgm:t>
        <a:bodyPr/>
        <a:lstStyle/>
        <a:p>
          <a:r>
            <a:rPr lang="en-US" sz="1100" dirty="0"/>
            <a:t>Sample design</a:t>
          </a:r>
        </a:p>
      </dgm:t>
    </dgm:pt>
    <dgm:pt modelId="{07D2B31F-0A7C-4004-9645-DECE936BBA46}" type="parTrans" cxnId="{DC8A7C50-16E1-41F3-B758-FA92B011FF65}">
      <dgm:prSet/>
      <dgm:spPr/>
      <dgm:t>
        <a:bodyPr/>
        <a:lstStyle/>
        <a:p>
          <a:endParaRPr lang="en-US"/>
        </a:p>
      </dgm:t>
    </dgm:pt>
    <dgm:pt modelId="{E7D0D5AD-B14B-47B3-98C3-436CB3D833C8}" type="sibTrans" cxnId="{DC8A7C50-16E1-41F3-B758-FA92B011FF65}">
      <dgm:prSet/>
      <dgm:spPr/>
      <dgm:t>
        <a:bodyPr/>
        <a:lstStyle/>
        <a:p>
          <a:endParaRPr lang="en-US"/>
        </a:p>
      </dgm:t>
    </dgm:pt>
    <dgm:pt modelId="{974874BD-C1CC-45D0-9B91-393A5D0FD6A5}">
      <dgm:prSet phldrT="[Text]" custT="1"/>
      <dgm:spPr>
        <a:noFill/>
      </dgm:spPr>
      <dgm:t>
        <a:bodyPr/>
        <a:lstStyle/>
        <a:p>
          <a:r>
            <a:rPr lang="en-US" sz="1100" dirty="0"/>
            <a:t>Training of interviewers</a:t>
          </a:r>
        </a:p>
      </dgm:t>
    </dgm:pt>
    <dgm:pt modelId="{ED5F2064-8D75-427B-B6A0-CA659DB62FA7}" type="parTrans" cxnId="{6993F304-07D7-4B14-8F0C-F0A530F768AC}">
      <dgm:prSet/>
      <dgm:spPr/>
      <dgm:t>
        <a:bodyPr/>
        <a:lstStyle/>
        <a:p>
          <a:endParaRPr lang="en-US"/>
        </a:p>
      </dgm:t>
    </dgm:pt>
    <dgm:pt modelId="{C2977088-77A3-4BD9-AD4D-38A32A590280}" type="sibTrans" cxnId="{6993F304-07D7-4B14-8F0C-F0A530F768AC}">
      <dgm:prSet/>
      <dgm:spPr/>
      <dgm:t>
        <a:bodyPr/>
        <a:lstStyle/>
        <a:p>
          <a:endParaRPr lang="en-US"/>
        </a:p>
      </dgm:t>
    </dgm:pt>
    <dgm:pt modelId="{D2B1422A-2DA4-4740-BF64-5276AD9A0DFE}">
      <dgm:prSet phldrT="[Text]" custT="1"/>
      <dgm:spPr/>
      <dgm:t>
        <a:bodyPr/>
        <a:lstStyle/>
        <a:p>
          <a:r>
            <a:rPr lang="en-US" sz="1100" dirty="0"/>
            <a:t>Data collection</a:t>
          </a:r>
        </a:p>
      </dgm:t>
    </dgm:pt>
    <dgm:pt modelId="{0F334BA7-C8ED-48DA-B01F-8689E5A0DBB0}" type="parTrans" cxnId="{2742627C-90C0-4794-AE3F-FEDE26CBA8E8}">
      <dgm:prSet/>
      <dgm:spPr/>
      <dgm:t>
        <a:bodyPr/>
        <a:lstStyle/>
        <a:p>
          <a:endParaRPr lang="en-US"/>
        </a:p>
      </dgm:t>
    </dgm:pt>
    <dgm:pt modelId="{9FD32218-FED8-46DA-AD2B-2B474BFBE6D5}" type="sibTrans" cxnId="{2742627C-90C0-4794-AE3F-FEDE26CBA8E8}">
      <dgm:prSet/>
      <dgm:spPr/>
      <dgm:t>
        <a:bodyPr/>
        <a:lstStyle/>
        <a:p>
          <a:endParaRPr lang="en-US"/>
        </a:p>
      </dgm:t>
    </dgm:pt>
    <dgm:pt modelId="{A41A305F-C276-426A-AC18-6F81C9F4D6B5}">
      <dgm:prSet phldrT="[Text]" custT="1"/>
      <dgm:spPr/>
      <dgm:t>
        <a:bodyPr/>
        <a:lstStyle/>
        <a:p>
          <a:r>
            <a:rPr lang="en-US" sz="1100" dirty="0"/>
            <a:t>Data cleaning</a:t>
          </a:r>
        </a:p>
      </dgm:t>
    </dgm:pt>
    <dgm:pt modelId="{5111A97D-5AE2-4011-AC33-2BA0C7A88EF5}" type="parTrans" cxnId="{77DEF77F-5FF0-4EB7-851E-B942F377786D}">
      <dgm:prSet/>
      <dgm:spPr/>
      <dgm:t>
        <a:bodyPr/>
        <a:lstStyle/>
        <a:p>
          <a:endParaRPr lang="en-US"/>
        </a:p>
      </dgm:t>
    </dgm:pt>
    <dgm:pt modelId="{263569D3-BDAF-4382-94B1-E89A7EB3C186}" type="sibTrans" cxnId="{77DEF77F-5FF0-4EB7-851E-B942F377786D}">
      <dgm:prSet/>
      <dgm:spPr/>
      <dgm:t>
        <a:bodyPr/>
        <a:lstStyle/>
        <a:p>
          <a:endParaRPr lang="en-US"/>
        </a:p>
      </dgm:t>
    </dgm:pt>
    <dgm:pt modelId="{7ABE6798-A2AA-4E74-B2CD-170B8BD59891}">
      <dgm:prSet phldrT="[Text]" custT="1"/>
      <dgm:spPr/>
      <dgm:t>
        <a:bodyPr/>
        <a:lstStyle/>
        <a:p>
          <a:r>
            <a:rPr lang="en-US" sz="1100" dirty="0"/>
            <a:t>Selecting the topic</a:t>
          </a:r>
        </a:p>
      </dgm:t>
    </dgm:pt>
    <dgm:pt modelId="{9B323AFB-A5FD-45B4-8A0D-05AC4ACDF9E0}" type="parTrans" cxnId="{F3029DE3-A72E-4C63-99C4-5C19A1FB12FB}">
      <dgm:prSet/>
      <dgm:spPr/>
      <dgm:t>
        <a:bodyPr/>
        <a:lstStyle/>
        <a:p>
          <a:endParaRPr lang="en-US"/>
        </a:p>
      </dgm:t>
    </dgm:pt>
    <dgm:pt modelId="{F19226D0-333C-48F4-8D50-6B6B1A72A1F2}" type="sibTrans" cxnId="{F3029DE3-A72E-4C63-99C4-5C19A1FB12FB}">
      <dgm:prSet/>
      <dgm:spPr/>
      <dgm:t>
        <a:bodyPr/>
        <a:lstStyle/>
        <a:p>
          <a:endParaRPr lang="en-US"/>
        </a:p>
      </dgm:t>
    </dgm:pt>
    <dgm:pt modelId="{038846CF-FAC8-4CF2-AA28-C2AAD8B2227F}" type="pres">
      <dgm:prSet presAssocID="{F30827AC-2169-4CA2-9481-B821E99205B2}" presName="cycle" presStyleCnt="0">
        <dgm:presLayoutVars>
          <dgm:dir/>
          <dgm:resizeHandles val="exact"/>
        </dgm:presLayoutVars>
      </dgm:prSet>
      <dgm:spPr/>
    </dgm:pt>
    <dgm:pt modelId="{FF263564-250F-4952-8EE4-6EC702828B24}" type="pres">
      <dgm:prSet presAssocID="{55DAD3A6-93F8-423A-830A-107C37C89589}" presName="dummy" presStyleCnt="0"/>
      <dgm:spPr/>
    </dgm:pt>
    <dgm:pt modelId="{AC958F77-200B-4621-9BDD-8F89FBD25B30}" type="pres">
      <dgm:prSet presAssocID="{55DAD3A6-93F8-423A-830A-107C37C89589}" presName="node" presStyleLbl="revTx" presStyleIdx="0" presStyleCnt="6" custScaleX="133755" custRadScaleRad="97718" custRadScaleInc="6205">
        <dgm:presLayoutVars>
          <dgm:bulletEnabled val="1"/>
        </dgm:presLayoutVars>
      </dgm:prSet>
      <dgm:spPr/>
    </dgm:pt>
    <dgm:pt modelId="{8ED9B46E-7B57-46FD-A974-5B3DE7A1B917}" type="pres">
      <dgm:prSet presAssocID="{B74966AC-3AAC-41B7-9852-4A540F963D94}" presName="sibTrans" presStyleLbl="node1" presStyleIdx="0" presStyleCnt="6"/>
      <dgm:spPr/>
    </dgm:pt>
    <dgm:pt modelId="{692E5B2E-3815-485B-B44D-5A7609257927}" type="pres">
      <dgm:prSet presAssocID="{F1D9FCC4-6D81-4F8F-A03A-DCC325FF9DAD}" presName="dummy" presStyleCnt="0"/>
      <dgm:spPr/>
    </dgm:pt>
    <dgm:pt modelId="{47DDF41F-6CA5-4626-9E0E-BB0C6EC522AC}" type="pres">
      <dgm:prSet presAssocID="{F1D9FCC4-6D81-4F8F-A03A-DCC325FF9DAD}" presName="node" presStyleLbl="revTx" presStyleIdx="1" presStyleCnt="6">
        <dgm:presLayoutVars>
          <dgm:bulletEnabled val="1"/>
        </dgm:presLayoutVars>
      </dgm:prSet>
      <dgm:spPr/>
    </dgm:pt>
    <dgm:pt modelId="{7954EC43-AEB4-483E-9EE7-F8AF3A70FB60}" type="pres">
      <dgm:prSet presAssocID="{E7D0D5AD-B14B-47B3-98C3-436CB3D833C8}" presName="sibTrans" presStyleLbl="node1" presStyleIdx="1" presStyleCnt="6"/>
      <dgm:spPr/>
    </dgm:pt>
    <dgm:pt modelId="{311DB211-BC5E-42BE-8CBC-AFF8C6749BF9}" type="pres">
      <dgm:prSet presAssocID="{974874BD-C1CC-45D0-9B91-393A5D0FD6A5}" presName="dummy" presStyleCnt="0"/>
      <dgm:spPr/>
    </dgm:pt>
    <dgm:pt modelId="{9B2CB04E-A869-43AA-85B7-7327CAA4D4C6}" type="pres">
      <dgm:prSet presAssocID="{974874BD-C1CC-45D0-9B91-393A5D0FD6A5}" presName="node" presStyleLbl="revTx" presStyleIdx="2" presStyleCnt="6" custScaleX="166698" custRadScaleRad="104302" custRadScaleInc="-12934">
        <dgm:presLayoutVars>
          <dgm:bulletEnabled val="1"/>
        </dgm:presLayoutVars>
      </dgm:prSet>
      <dgm:spPr/>
    </dgm:pt>
    <dgm:pt modelId="{EEFDBF0B-9E7C-47CF-B102-02190A399723}" type="pres">
      <dgm:prSet presAssocID="{C2977088-77A3-4BD9-AD4D-38A32A590280}" presName="sibTrans" presStyleLbl="node1" presStyleIdx="2" presStyleCnt="6"/>
      <dgm:spPr/>
    </dgm:pt>
    <dgm:pt modelId="{F5954298-136E-42BD-8585-17F454C30AE4}" type="pres">
      <dgm:prSet presAssocID="{D2B1422A-2DA4-4740-BF64-5276AD9A0DFE}" presName="dummy" presStyleCnt="0"/>
      <dgm:spPr/>
    </dgm:pt>
    <dgm:pt modelId="{BA876B4A-7D96-4CAF-BED2-72B293CA6E99}" type="pres">
      <dgm:prSet presAssocID="{D2B1422A-2DA4-4740-BF64-5276AD9A0DFE}" presName="node" presStyleLbl="revTx" presStyleIdx="3" presStyleCnt="6">
        <dgm:presLayoutVars>
          <dgm:bulletEnabled val="1"/>
        </dgm:presLayoutVars>
      </dgm:prSet>
      <dgm:spPr/>
    </dgm:pt>
    <dgm:pt modelId="{9CA371D0-28FD-4FD5-9287-A179ED548F1F}" type="pres">
      <dgm:prSet presAssocID="{9FD32218-FED8-46DA-AD2B-2B474BFBE6D5}" presName="sibTrans" presStyleLbl="node1" presStyleIdx="3" presStyleCnt="6"/>
      <dgm:spPr/>
    </dgm:pt>
    <dgm:pt modelId="{B3018465-B79B-4914-9CC6-B29911414A36}" type="pres">
      <dgm:prSet presAssocID="{A41A305F-C276-426A-AC18-6F81C9F4D6B5}" presName="dummy" presStyleCnt="0"/>
      <dgm:spPr/>
    </dgm:pt>
    <dgm:pt modelId="{99DBA5C5-E6FB-476F-95FB-240081CC6CAA}" type="pres">
      <dgm:prSet presAssocID="{A41A305F-C276-426A-AC18-6F81C9F4D6B5}" presName="node" presStyleLbl="revTx" presStyleIdx="4" presStyleCnt="6">
        <dgm:presLayoutVars>
          <dgm:bulletEnabled val="1"/>
        </dgm:presLayoutVars>
      </dgm:prSet>
      <dgm:spPr/>
    </dgm:pt>
    <dgm:pt modelId="{EB0CA454-917E-40D6-8E70-044159682062}" type="pres">
      <dgm:prSet presAssocID="{263569D3-BDAF-4382-94B1-E89A7EB3C186}" presName="sibTrans" presStyleLbl="node1" presStyleIdx="4" presStyleCnt="6"/>
      <dgm:spPr/>
    </dgm:pt>
    <dgm:pt modelId="{92D8B7DC-9529-4E7F-B1A9-C58B8F142A87}" type="pres">
      <dgm:prSet presAssocID="{7ABE6798-A2AA-4E74-B2CD-170B8BD59891}" presName="dummy" presStyleCnt="0"/>
      <dgm:spPr/>
    </dgm:pt>
    <dgm:pt modelId="{A25517EE-897A-4A88-A270-FC5D936D7699}" type="pres">
      <dgm:prSet presAssocID="{7ABE6798-A2AA-4E74-B2CD-170B8BD59891}" presName="node" presStyleLbl="revTx" presStyleIdx="5" presStyleCnt="6" custScaleX="106295">
        <dgm:presLayoutVars>
          <dgm:bulletEnabled val="1"/>
        </dgm:presLayoutVars>
      </dgm:prSet>
      <dgm:spPr/>
    </dgm:pt>
    <dgm:pt modelId="{E336A8F6-DCF0-42AD-B51B-3A868D4F7284}" type="pres">
      <dgm:prSet presAssocID="{F19226D0-333C-48F4-8D50-6B6B1A72A1F2}" presName="sibTrans" presStyleLbl="node1" presStyleIdx="5" presStyleCnt="6"/>
      <dgm:spPr/>
    </dgm:pt>
  </dgm:ptLst>
  <dgm:cxnLst>
    <dgm:cxn modelId="{6993F304-07D7-4B14-8F0C-F0A530F768AC}" srcId="{F30827AC-2169-4CA2-9481-B821E99205B2}" destId="{974874BD-C1CC-45D0-9B91-393A5D0FD6A5}" srcOrd="2" destOrd="0" parTransId="{ED5F2064-8D75-427B-B6A0-CA659DB62FA7}" sibTransId="{C2977088-77A3-4BD9-AD4D-38A32A590280}"/>
    <dgm:cxn modelId="{D4776A31-9946-49E7-8D82-B4594A3E9618}" type="presOf" srcId="{9FD32218-FED8-46DA-AD2B-2B474BFBE6D5}" destId="{9CA371D0-28FD-4FD5-9287-A179ED548F1F}" srcOrd="0" destOrd="0" presId="urn:microsoft.com/office/officeart/2005/8/layout/cycle1"/>
    <dgm:cxn modelId="{5EAF825B-6918-4F7F-B3AD-4E83F3B91377}" type="presOf" srcId="{D2B1422A-2DA4-4740-BF64-5276AD9A0DFE}" destId="{BA876B4A-7D96-4CAF-BED2-72B293CA6E99}" srcOrd="0" destOrd="0" presId="urn:microsoft.com/office/officeart/2005/8/layout/cycle1"/>
    <dgm:cxn modelId="{4D4FA65D-236E-49BC-A1B0-0B9C895A9A82}" type="presOf" srcId="{7ABE6798-A2AA-4E74-B2CD-170B8BD59891}" destId="{A25517EE-897A-4A88-A270-FC5D936D7699}" srcOrd="0" destOrd="0" presId="urn:microsoft.com/office/officeart/2005/8/layout/cycle1"/>
    <dgm:cxn modelId="{D8650166-2B55-414D-8A80-8AB3FE05AE43}" srcId="{F30827AC-2169-4CA2-9481-B821E99205B2}" destId="{55DAD3A6-93F8-423A-830A-107C37C89589}" srcOrd="0" destOrd="0" parTransId="{D587FB12-1F61-4BCE-8B22-A4DC03CECBCD}" sibTransId="{B74966AC-3AAC-41B7-9852-4A540F963D94}"/>
    <dgm:cxn modelId="{7684F149-4DA9-49E1-BACE-0E6915E15252}" type="presOf" srcId="{F1D9FCC4-6D81-4F8F-A03A-DCC325FF9DAD}" destId="{47DDF41F-6CA5-4626-9E0E-BB0C6EC522AC}" srcOrd="0" destOrd="0" presId="urn:microsoft.com/office/officeart/2005/8/layout/cycle1"/>
    <dgm:cxn modelId="{7FD8926D-5B4C-4970-B150-5BEB24DF6577}" type="presOf" srcId="{974874BD-C1CC-45D0-9B91-393A5D0FD6A5}" destId="{9B2CB04E-A869-43AA-85B7-7327CAA4D4C6}" srcOrd="0" destOrd="0" presId="urn:microsoft.com/office/officeart/2005/8/layout/cycle1"/>
    <dgm:cxn modelId="{EFD4816F-3B43-4396-B73A-D9E27C090CF4}" type="presOf" srcId="{E7D0D5AD-B14B-47B3-98C3-436CB3D833C8}" destId="{7954EC43-AEB4-483E-9EE7-F8AF3A70FB60}" srcOrd="0" destOrd="0" presId="urn:microsoft.com/office/officeart/2005/8/layout/cycle1"/>
    <dgm:cxn modelId="{DC8A7C50-16E1-41F3-B758-FA92B011FF65}" srcId="{F30827AC-2169-4CA2-9481-B821E99205B2}" destId="{F1D9FCC4-6D81-4F8F-A03A-DCC325FF9DAD}" srcOrd="1" destOrd="0" parTransId="{07D2B31F-0A7C-4004-9645-DECE936BBA46}" sibTransId="{E7D0D5AD-B14B-47B3-98C3-436CB3D833C8}"/>
    <dgm:cxn modelId="{14915C54-CAB2-4384-A084-D99B3A4309DD}" type="presOf" srcId="{B74966AC-3AAC-41B7-9852-4A540F963D94}" destId="{8ED9B46E-7B57-46FD-A974-5B3DE7A1B917}" srcOrd="0" destOrd="0" presId="urn:microsoft.com/office/officeart/2005/8/layout/cycle1"/>
    <dgm:cxn modelId="{2742627C-90C0-4794-AE3F-FEDE26CBA8E8}" srcId="{F30827AC-2169-4CA2-9481-B821E99205B2}" destId="{D2B1422A-2DA4-4740-BF64-5276AD9A0DFE}" srcOrd="3" destOrd="0" parTransId="{0F334BA7-C8ED-48DA-B01F-8689E5A0DBB0}" sibTransId="{9FD32218-FED8-46DA-AD2B-2B474BFBE6D5}"/>
    <dgm:cxn modelId="{77DEF77F-5FF0-4EB7-851E-B942F377786D}" srcId="{F30827AC-2169-4CA2-9481-B821E99205B2}" destId="{A41A305F-C276-426A-AC18-6F81C9F4D6B5}" srcOrd="4" destOrd="0" parTransId="{5111A97D-5AE2-4011-AC33-2BA0C7A88EF5}" sibTransId="{263569D3-BDAF-4382-94B1-E89A7EB3C186}"/>
    <dgm:cxn modelId="{7240A49C-B803-4F85-A2C9-20ED14897279}" type="presOf" srcId="{55DAD3A6-93F8-423A-830A-107C37C89589}" destId="{AC958F77-200B-4621-9BDD-8F89FBD25B30}" srcOrd="0" destOrd="0" presId="urn:microsoft.com/office/officeart/2005/8/layout/cycle1"/>
    <dgm:cxn modelId="{F6D1199F-E18B-4FDA-997F-130EF6083A75}" type="presOf" srcId="{263569D3-BDAF-4382-94B1-E89A7EB3C186}" destId="{EB0CA454-917E-40D6-8E70-044159682062}" srcOrd="0" destOrd="0" presId="urn:microsoft.com/office/officeart/2005/8/layout/cycle1"/>
    <dgm:cxn modelId="{0E6A36B4-C32D-4871-984E-96B9480560A0}" type="presOf" srcId="{F19226D0-333C-48F4-8D50-6B6B1A72A1F2}" destId="{E336A8F6-DCF0-42AD-B51B-3A868D4F7284}" srcOrd="0" destOrd="0" presId="urn:microsoft.com/office/officeart/2005/8/layout/cycle1"/>
    <dgm:cxn modelId="{29DE96D1-E5C8-4974-AA61-599C968486C7}" type="presOf" srcId="{C2977088-77A3-4BD9-AD4D-38A32A590280}" destId="{EEFDBF0B-9E7C-47CF-B102-02190A399723}" srcOrd="0" destOrd="0" presId="urn:microsoft.com/office/officeart/2005/8/layout/cycle1"/>
    <dgm:cxn modelId="{F3029DE3-A72E-4C63-99C4-5C19A1FB12FB}" srcId="{F30827AC-2169-4CA2-9481-B821E99205B2}" destId="{7ABE6798-A2AA-4E74-B2CD-170B8BD59891}" srcOrd="5" destOrd="0" parTransId="{9B323AFB-A5FD-45B4-8A0D-05AC4ACDF9E0}" sibTransId="{F19226D0-333C-48F4-8D50-6B6B1A72A1F2}"/>
    <dgm:cxn modelId="{E0F40CF5-5B05-4FFD-819A-465EEF9C087E}" type="presOf" srcId="{A41A305F-C276-426A-AC18-6F81C9F4D6B5}" destId="{99DBA5C5-E6FB-476F-95FB-240081CC6CAA}" srcOrd="0" destOrd="0" presId="urn:microsoft.com/office/officeart/2005/8/layout/cycle1"/>
    <dgm:cxn modelId="{7F4527FF-1AC9-44ED-BBE5-225EE6AD8332}" type="presOf" srcId="{F30827AC-2169-4CA2-9481-B821E99205B2}" destId="{038846CF-FAC8-4CF2-AA28-C2AAD8B2227F}" srcOrd="0" destOrd="0" presId="urn:microsoft.com/office/officeart/2005/8/layout/cycle1"/>
    <dgm:cxn modelId="{514F5126-DEFB-4846-837A-76422062F2F5}" type="presParOf" srcId="{038846CF-FAC8-4CF2-AA28-C2AAD8B2227F}" destId="{FF263564-250F-4952-8EE4-6EC702828B24}" srcOrd="0" destOrd="0" presId="urn:microsoft.com/office/officeart/2005/8/layout/cycle1"/>
    <dgm:cxn modelId="{0EC6ADA4-6DE8-495E-823D-4E88FE1CE302}" type="presParOf" srcId="{038846CF-FAC8-4CF2-AA28-C2AAD8B2227F}" destId="{AC958F77-200B-4621-9BDD-8F89FBD25B30}" srcOrd="1" destOrd="0" presId="urn:microsoft.com/office/officeart/2005/8/layout/cycle1"/>
    <dgm:cxn modelId="{67EADEDD-0B2A-48F5-A112-6F828AF2A23F}" type="presParOf" srcId="{038846CF-FAC8-4CF2-AA28-C2AAD8B2227F}" destId="{8ED9B46E-7B57-46FD-A974-5B3DE7A1B917}" srcOrd="2" destOrd="0" presId="urn:microsoft.com/office/officeart/2005/8/layout/cycle1"/>
    <dgm:cxn modelId="{E46184ED-420A-4DC2-BCC3-B7408AF8F7E0}" type="presParOf" srcId="{038846CF-FAC8-4CF2-AA28-C2AAD8B2227F}" destId="{692E5B2E-3815-485B-B44D-5A7609257927}" srcOrd="3" destOrd="0" presId="urn:microsoft.com/office/officeart/2005/8/layout/cycle1"/>
    <dgm:cxn modelId="{08FCEBD2-1462-4220-B662-EC8734E9F0CA}" type="presParOf" srcId="{038846CF-FAC8-4CF2-AA28-C2AAD8B2227F}" destId="{47DDF41F-6CA5-4626-9E0E-BB0C6EC522AC}" srcOrd="4" destOrd="0" presId="urn:microsoft.com/office/officeart/2005/8/layout/cycle1"/>
    <dgm:cxn modelId="{DBB2E02E-B8D4-402B-B99A-804D38CDBF9F}" type="presParOf" srcId="{038846CF-FAC8-4CF2-AA28-C2AAD8B2227F}" destId="{7954EC43-AEB4-483E-9EE7-F8AF3A70FB60}" srcOrd="5" destOrd="0" presId="urn:microsoft.com/office/officeart/2005/8/layout/cycle1"/>
    <dgm:cxn modelId="{3E3D7B04-8F9D-47EB-A82A-B27D5F7C1211}" type="presParOf" srcId="{038846CF-FAC8-4CF2-AA28-C2AAD8B2227F}" destId="{311DB211-BC5E-42BE-8CBC-AFF8C6749BF9}" srcOrd="6" destOrd="0" presId="urn:microsoft.com/office/officeart/2005/8/layout/cycle1"/>
    <dgm:cxn modelId="{1C0E402E-7C74-4BB7-B3EC-B2917F470DE1}" type="presParOf" srcId="{038846CF-FAC8-4CF2-AA28-C2AAD8B2227F}" destId="{9B2CB04E-A869-43AA-85B7-7327CAA4D4C6}" srcOrd="7" destOrd="0" presId="urn:microsoft.com/office/officeart/2005/8/layout/cycle1"/>
    <dgm:cxn modelId="{77411D0E-F657-46EC-B086-E6821743CB31}" type="presParOf" srcId="{038846CF-FAC8-4CF2-AA28-C2AAD8B2227F}" destId="{EEFDBF0B-9E7C-47CF-B102-02190A399723}" srcOrd="8" destOrd="0" presId="urn:microsoft.com/office/officeart/2005/8/layout/cycle1"/>
    <dgm:cxn modelId="{AAF1527D-D6BB-4880-96B3-3A53523EE7D4}" type="presParOf" srcId="{038846CF-FAC8-4CF2-AA28-C2AAD8B2227F}" destId="{F5954298-136E-42BD-8585-17F454C30AE4}" srcOrd="9" destOrd="0" presId="urn:microsoft.com/office/officeart/2005/8/layout/cycle1"/>
    <dgm:cxn modelId="{450E7D4E-CB3A-4038-9185-BD1C0CE1E5DC}" type="presParOf" srcId="{038846CF-FAC8-4CF2-AA28-C2AAD8B2227F}" destId="{BA876B4A-7D96-4CAF-BED2-72B293CA6E99}" srcOrd="10" destOrd="0" presId="urn:microsoft.com/office/officeart/2005/8/layout/cycle1"/>
    <dgm:cxn modelId="{0B6BB697-7A12-4079-8E8C-0492107B82F6}" type="presParOf" srcId="{038846CF-FAC8-4CF2-AA28-C2AAD8B2227F}" destId="{9CA371D0-28FD-4FD5-9287-A179ED548F1F}" srcOrd="11" destOrd="0" presId="urn:microsoft.com/office/officeart/2005/8/layout/cycle1"/>
    <dgm:cxn modelId="{7F582A7E-58DD-46ED-B209-9E4BEFB2FB6D}" type="presParOf" srcId="{038846CF-FAC8-4CF2-AA28-C2AAD8B2227F}" destId="{B3018465-B79B-4914-9CC6-B29911414A36}" srcOrd="12" destOrd="0" presId="urn:microsoft.com/office/officeart/2005/8/layout/cycle1"/>
    <dgm:cxn modelId="{6015569A-BE99-4468-85EE-4758E5821762}" type="presParOf" srcId="{038846CF-FAC8-4CF2-AA28-C2AAD8B2227F}" destId="{99DBA5C5-E6FB-476F-95FB-240081CC6CAA}" srcOrd="13" destOrd="0" presId="urn:microsoft.com/office/officeart/2005/8/layout/cycle1"/>
    <dgm:cxn modelId="{79B6129B-3728-418B-8953-F51598762D02}" type="presParOf" srcId="{038846CF-FAC8-4CF2-AA28-C2AAD8B2227F}" destId="{EB0CA454-917E-40D6-8E70-044159682062}" srcOrd="14" destOrd="0" presId="urn:microsoft.com/office/officeart/2005/8/layout/cycle1"/>
    <dgm:cxn modelId="{1141F571-9FA0-4465-BC2F-DAFA8C987744}" type="presParOf" srcId="{038846CF-FAC8-4CF2-AA28-C2AAD8B2227F}" destId="{92D8B7DC-9529-4E7F-B1A9-C58B8F142A87}" srcOrd="15" destOrd="0" presId="urn:microsoft.com/office/officeart/2005/8/layout/cycle1"/>
    <dgm:cxn modelId="{473A140C-4E9C-406B-90D7-D8A8864E35A9}" type="presParOf" srcId="{038846CF-FAC8-4CF2-AA28-C2AAD8B2227F}" destId="{A25517EE-897A-4A88-A270-FC5D936D7699}" srcOrd="16" destOrd="0" presId="urn:microsoft.com/office/officeart/2005/8/layout/cycle1"/>
    <dgm:cxn modelId="{B09DD6D6-059A-4FBD-AC7F-34DF9917018D}" type="presParOf" srcId="{038846CF-FAC8-4CF2-AA28-C2AAD8B2227F}" destId="{E336A8F6-DCF0-42AD-B51B-3A868D4F7284}"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958F77-200B-4621-9BDD-8F89FBD25B30}">
      <dsp:nvSpPr>
        <dsp:cNvPr id="0" name=""/>
        <dsp:cNvSpPr/>
      </dsp:nvSpPr>
      <dsp:spPr>
        <a:xfrm>
          <a:off x="3045382" y="52418"/>
          <a:ext cx="876085"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Questionnaire design</a:t>
          </a:r>
        </a:p>
      </dsp:txBody>
      <dsp:txXfrm>
        <a:off x="3045382" y="52418"/>
        <a:ext cx="876085" cy="654992"/>
      </dsp:txXfrm>
    </dsp:sp>
    <dsp:sp modelId="{8ED9B46E-7B57-46FD-A974-5B3DE7A1B917}">
      <dsp:nvSpPr>
        <dsp:cNvPr id="0" name=""/>
        <dsp:cNvSpPr/>
      </dsp:nvSpPr>
      <dsp:spPr>
        <a:xfrm>
          <a:off x="1163502" y="75843"/>
          <a:ext cx="3197884" cy="3197884"/>
        </a:xfrm>
        <a:prstGeom prst="circularArrow">
          <a:avLst>
            <a:gd name="adj1" fmla="val 3994"/>
            <a:gd name="adj2" fmla="val 250574"/>
            <a:gd name="adj3" fmla="val 20390667"/>
            <a:gd name="adj4" fmla="val 19111357"/>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DDF41F-6CA5-4626-9E0E-BB0C6EC522AC}">
      <dsp:nvSpPr>
        <dsp:cNvPr id="0" name=""/>
        <dsp:cNvSpPr/>
      </dsp:nvSpPr>
      <dsp:spPr>
        <a:xfrm>
          <a:off x="3876278" y="1272703"/>
          <a:ext cx="654992"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Sample design</a:t>
          </a:r>
        </a:p>
      </dsp:txBody>
      <dsp:txXfrm>
        <a:off x="3876278" y="1272703"/>
        <a:ext cx="654992" cy="654992"/>
      </dsp:txXfrm>
    </dsp:sp>
    <dsp:sp modelId="{7954EC43-AEB4-483E-9EE7-F8AF3A70FB60}">
      <dsp:nvSpPr>
        <dsp:cNvPr id="0" name=""/>
        <dsp:cNvSpPr/>
      </dsp:nvSpPr>
      <dsp:spPr>
        <a:xfrm>
          <a:off x="1121809" y="121765"/>
          <a:ext cx="3197884" cy="3197884"/>
        </a:xfrm>
        <a:prstGeom prst="circularArrow">
          <a:avLst>
            <a:gd name="adj1" fmla="val 3994"/>
            <a:gd name="adj2" fmla="val 250574"/>
            <a:gd name="adj3" fmla="val 1812064"/>
            <a:gd name="adj4" fmla="val 488832"/>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2CB04E-A869-43AA-85B7-7327CAA4D4C6}">
      <dsp:nvSpPr>
        <dsp:cNvPr id="0" name=""/>
        <dsp:cNvSpPr/>
      </dsp:nvSpPr>
      <dsp:spPr>
        <a:xfrm>
          <a:off x="3017742" y="2545407"/>
          <a:ext cx="1091859"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Training of interviewers</a:t>
          </a:r>
        </a:p>
      </dsp:txBody>
      <dsp:txXfrm>
        <a:off x="3017742" y="2545407"/>
        <a:ext cx="1091859" cy="654992"/>
      </dsp:txXfrm>
    </dsp:sp>
    <dsp:sp modelId="{EEFDBF0B-9E7C-47CF-B102-02190A399723}">
      <dsp:nvSpPr>
        <dsp:cNvPr id="0" name=""/>
        <dsp:cNvSpPr/>
      </dsp:nvSpPr>
      <dsp:spPr>
        <a:xfrm>
          <a:off x="1257403" y="38780"/>
          <a:ext cx="3197884" cy="3197884"/>
        </a:xfrm>
        <a:prstGeom prst="circularArrow">
          <a:avLst>
            <a:gd name="adj1" fmla="val 3994"/>
            <a:gd name="adj2" fmla="val 250574"/>
            <a:gd name="adj3" fmla="val 6390572"/>
            <a:gd name="adj4" fmla="val 5019344"/>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876B4A-7D96-4CAF-BED2-72B293CA6E99}">
      <dsp:nvSpPr>
        <dsp:cNvPr id="0" name=""/>
        <dsp:cNvSpPr/>
      </dsp:nvSpPr>
      <dsp:spPr>
        <a:xfrm>
          <a:off x="1685416" y="2537598"/>
          <a:ext cx="654992"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Data collection</a:t>
          </a:r>
        </a:p>
      </dsp:txBody>
      <dsp:txXfrm>
        <a:off x="1685416" y="2537598"/>
        <a:ext cx="654992" cy="654992"/>
      </dsp:txXfrm>
    </dsp:sp>
    <dsp:sp modelId="{9CA371D0-28FD-4FD5-9287-A179ED548F1F}">
      <dsp:nvSpPr>
        <dsp:cNvPr id="0" name=""/>
        <dsp:cNvSpPr/>
      </dsp:nvSpPr>
      <dsp:spPr>
        <a:xfrm>
          <a:off x="1144257" y="1257"/>
          <a:ext cx="3197884" cy="3197884"/>
        </a:xfrm>
        <a:prstGeom prst="circularArrow">
          <a:avLst>
            <a:gd name="adj1" fmla="val 3994"/>
            <a:gd name="adj2" fmla="val 250574"/>
            <a:gd name="adj3" fmla="val 9771990"/>
            <a:gd name="adj4" fmla="val 8184261"/>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DBA5C5-E6FB-476F-95FB-240081CC6CAA}">
      <dsp:nvSpPr>
        <dsp:cNvPr id="0" name=""/>
        <dsp:cNvSpPr/>
      </dsp:nvSpPr>
      <dsp:spPr>
        <a:xfrm>
          <a:off x="955128" y="1272703"/>
          <a:ext cx="654992"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Data cleaning</a:t>
          </a:r>
        </a:p>
      </dsp:txBody>
      <dsp:txXfrm>
        <a:off x="955128" y="1272703"/>
        <a:ext cx="654992" cy="654992"/>
      </dsp:txXfrm>
    </dsp:sp>
    <dsp:sp modelId="{EB0CA454-917E-40D6-8E70-044159682062}">
      <dsp:nvSpPr>
        <dsp:cNvPr id="0" name=""/>
        <dsp:cNvSpPr/>
      </dsp:nvSpPr>
      <dsp:spPr>
        <a:xfrm>
          <a:off x="1144257" y="1257"/>
          <a:ext cx="3197884" cy="3197884"/>
        </a:xfrm>
        <a:prstGeom prst="circularArrow">
          <a:avLst>
            <a:gd name="adj1" fmla="val 3994"/>
            <a:gd name="adj2" fmla="val 250574"/>
            <a:gd name="adj3" fmla="val 13094019"/>
            <a:gd name="adj4" fmla="val 11577436"/>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5517EE-897A-4A88-A270-FC5D936D7699}">
      <dsp:nvSpPr>
        <dsp:cNvPr id="0" name=""/>
        <dsp:cNvSpPr/>
      </dsp:nvSpPr>
      <dsp:spPr>
        <a:xfrm>
          <a:off x="1664800" y="7808"/>
          <a:ext cx="696224" cy="6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Selecting the topic</a:t>
          </a:r>
        </a:p>
      </dsp:txBody>
      <dsp:txXfrm>
        <a:off x="1664800" y="7808"/>
        <a:ext cx="696224" cy="654992"/>
      </dsp:txXfrm>
    </dsp:sp>
    <dsp:sp modelId="{E336A8F6-DCF0-42AD-B51B-3A868D4F7284}">
      <dsp:nvSpPr>
        <dsp:cNvPr id="0" name=""/>
        <dsp:cNvSpPr/>
      </dsp:nvSpPr>
      <dsp:spPr>
        <a:xfrm>
          <a:off x="1073560" y="18545"/>
          <a:ext cx="3197884" cy="3197884"/>
        </a:xfrm>
        <a:prstGeom prst="circularArrow">
          <a:avLst>
            <a:gd name="adj1" fmla="val 3994"/>
            <a:gd name="adj2" fmla="val 250574"/>
            <a:gd name="adj3" fmla="val 16836893"/>
            <a:gd name="adj4" fmla="val 15461201"/>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81" name="Freeform 80">
            <a:extLst>
              <a:ext uri="{FF2B5EF4-FFF2-40B4-BE49-F238E27FC236}">
                <a16:creationId xmlns:a16="http://schemas.microsoft.com/office/drawing/2014/main" id="{7448B7D5-8F75-F849-9548-6AE5A0208755}"/>
              </a:ext>
            </a:extLst>
          </p:cNvPr>
          <p:cNvSpPr/>
          <p:nvPr userDrawn="1"/>
        </p:nvSpPr>
        <p:spPr>
          <a:xfrm>
            <a:off x="-14767" y="-3688"/>
            <a:ext cx="5083355" cy="6861687"/>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815866" y="2833181"/>
            <a:ext cx="3276814" cy="1384995"/>
          </a:xfrm>
        </p:spPr>
        <p:txBody>
          <a:bodyPr/>
          <a:lstStyle>
            <a:lvl1pPr>
              <a:defRPr sz="3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815866" y="4401979"/>
            <a:ext cx="3276814" cy="246222"/>
          </a:xfrm>
        </p:spPr>
        <p:txBody>
          <a:bodyPr/>
          <a:lstStyle>
            <a:lvl1pPr>
              <a:defRPr sz="16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6" name="Freeform 65">
            <a:extLst>
              <a:ext uri="{FF2B5EF4-FFF2-40B4-BE49-F238E27FC236}">
                <a16:creationId xmlns:a16="http://schemas.microsoft.com/office/drawing/2014/main" id="{26DEEC23-FCFB-6C4F-9677-FFC98365C9E1}"/>
              </a:ext>
            </a:extLst>
          </p:cNvPr>
          <p:cNvSpPr/>
          <p:nvPr userDrawn="1"/>
        </p:nvSpPr>
        <p:spPr>
          <a:xfrm>
            <a:off x="5057435" y="0"/>
            <a:ext cx="3567283" cy="4908416"/>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5" name="Freeform 64">
            <a:extLst>
              <a:ext uri="{FF2B5EF4-FFF2-40B4-BE49-F238E27FC236}">
                <a16:creationId xmlns:a16="http://schemas.microsoft.com/office/drawing/2014/main" id="{B4442DC1-2E7B-EB40-93E8-22074AB92693}"/>
              </a:ext>
            </a:extLst>
          </p:cNvPr>
          <p:cNvSpPr/>
          <p:nvPr userDrawn="1"/>
        </p:nvSpPr>
        <p:spPr>
          <a:xfrm>
            <a:off x="8629654" y="1641987"/>
            <a:ext cx="3567282" cy="52197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4" name="Freeform 63">
            <a:extLst>
              <a:ext uri="{FF2B5EF4-FFF2-40B4-BE49-F238E27FC236}">
                <a16:creationId xmlns:a16="http://schemas.microsoft.com/office/drawing/2014/main" id="{A0B26798-F401-5A48-B35B-8FBA2ABC1520}"/>
              </a:ext>
            </a:extLst>
          </p:cNvPr>
          <p:cNvSpPr/>
          <p:nvPr userDrawn="1"/>
        </p:nvSpPr>
        <p:spPr>
          <a:xfrm>
            <a:off x="5069822"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18331" y="406552"/>
            <a:ext cx="2252375" cy="828883"/>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815866" y="2510447"/>
            <a:ext cx="3276814" cy="153889"/>
          </a:xfrm>
        </p:spPr>
        <p:txBody>
          <a:bodyPr/>
          <a:lstStyle>
            <a:lvl1pPr>
              <a:defRPr sz="1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3" name="Picture 2">
            <a:extLst>
              <a:ext uri="{FF2B5EF4-FFF2-40B4-BE49-F238E27FC236}">
                <a16:creationId xmlns:a16="http://schemas.microsoft.com/office/drawing/2014/main" id="{6C240D2B-F4B2-7149-9897-1632B440D9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1521" y="5829300"/>
            <a:ext cx="1947079" cy="862862"/>
          </a:xfrm>
          <a:prstGeom prst="rect">
            <a:avLst/>
          </a:prstGeom>
        </p:spPr>
      </p:pic>
    </p:spTree>
    <p:extLst>
      <p:ext uri="{BB962C8B-B14F-4D97-AF65-F5344CB8AC3E}">
        <p14:creationId xmlns:p14="http://schemas.microsoft.com/office/powerpoint/2010/main" val="3890127893"/>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guide id="4" pos="146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1">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6" name="Freeform 65">
            <a:extLst>
              <a:ext uri="{FF2B5EF4-FFF2-40B4-BE49-F238E27FC236}">
                <a16:creationId xmlns:a16="http://schemas.microsoft.com/office/drawing/2014/main" id="{26DEEC23-FCFB-6C4F-9677-FFC98365C9E1}"/>
              </a:ext>
            </a:extLst>
          </p:cNvPr>
          <p:cNvSpPr/>
          <p:nvPr userDrawn="1"/>
        </p:nvSpPr>
        <p:spPr>
          <a:xfrm>
            <a:off x="5057435" y="0"/>
            <a:ext cx="3567283" cy="4908416"/>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5" name="Freeform 64">
            <a:extLst>
              <a:ext uri="{FF2B5EF4-FFF2-40B4-BE49-F238E27FC236}">
                <a16:creationId xmlns:a16="http://schemas.microsoft.com/office/drawing/2014/main" id="{B4442DC1-2E7B-EB40-93E8-22074AB92693}"/>
              </a:ext>
            </a:extLst>
          </p:cNvPr>
          <p:cNvSpPr/>
          <p:nvPr userDrawn="1"/>
        </p:nvSpPr>
        <p:spPr>
          <a:xfrm>
            <a:off x="8629654" y="1641987"/>
            <a:ext cx="3567282" cy="52197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4" name="Freeform 63">
            <a:extLst>
              <a:ext uri="{FF2B5EF4-FFF2-40B4-BE49-F238E27FC236}">
                <a16:creationId xmlns:a16="http://schemas.microsoft.com/office/drawing/2014/main" id="{A0B26798-F401-5A48-B35B-8FBA2ABC1520}"/>
              </a:ext>
            </a:extLst>
          </p:cNvPr>
          <p:cNvSpPr/>
          <p:nvPr userDrawn="1"/>
        </p:nvSpPr>
        <p:spPr>
          <a:xfrm>
            <a:off x="5069822"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18331" y="406552"/>
            <a:ext cx="2252375" cy="828883"/>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Text Placeholder 44">
            <a:extLst>
              <a:ext uri="{FF2B5EF4-FFF2-40B4-BE49-F238E27FC236}">
                <a16:creationId xmlns:a16="http://schemas.microsoft.com/office/drawing/2014/main" id="{20199B3D-584A-C543-8A7C-0C3502E8B0F5}"/>
              </a:ext>
            </a:extLst>
          </p:cNvPr>
          <p:cNvSpPr>
            <a:spLocks noGrp="1"/>
          </p:cNvSpPr>
          <p:nvPr>
            <p:ph type="body" sz="quarter" idx="10" hasCustomPrompt="1"/>
          </p:nvPr>
        </p:nvSpPr>
        <p:spPr>
          <a:xfrm>
            <a:off x="800100" y="3101554"/>
            <a:ext cx="4621926" cy="677109"/>
          </a:xfrm>
        </p:spPr>
        <p:txBody>
          <a:bodyPr anchor="ctr" anchorCtr="0"/>
          <a:lstStyle>
            <a:lvl1pPr>
              <a:defRPr sz="4400" b="1" i="0">
                <a:solidFill>
                  <a:schemeClr val="tx1"/>
                </a:solidFill>
                <a:latin typeface="Montserrat" panose="02000505000000020004" pitchFamily="2" charset="77"/>
              </a:defRPr>
            </a:lvl1pPr>
          </a:lstStyle>
          <a:p>
            <a:pPr lvl="0"/>
            <a:r>
              <a:rPr lang="en-US" dirty="0"/>
              <a:t>THANK YOU</a:t>
            </a:r>
          </a:p>
        </p:txBody>
      </p:sp>
      <p:pic>
        <p:nvPicPr>
          <p:cNvPr id="3" name="Picture 2">
            <a:extLst>
              <a:ext uri="{FF2B5EF4-FFF2-40B4-BE49-F238E27FC236}">
                <a16:creationId xmlns:a16="http://schemas.microsoft.com/office/drawing/2014/main" id="{E218F479-D43B-3448-B27E-48A59BEEECA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2000" y="5638800"/>
            <a:ext cx="2141839" cy="643637"/>
          </a:xfrm>
          <a:prstGeom prst="rect">
            <a:avLst/>
          </a:prstGeom>
        </p:spPr>
      </p:pic>
    </p:spTree>
    <p:extLst>
      <p:ext uri="{BB962C8B-B14F-4D97-AF65-F5344CB8AC3E}">
        <p14:creationId xmlns:p14="http://schemas.microsoft.com/office/powerpoint/2010/main" val="1888597792"/>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ank you 2">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A27C36-E27C-2F4F-A088-A56664D31970}"/>
              </a:ext>
            </a:extLst>
          </p:cNvPr>
          <p:cNvPicPr>
            <a:picLocks noChangeAspect="1"/>
          </p:cNvPicPr>
          <p:nvPr userDrawn="1"/>
        </p:nvPicPr>
        <p:blipFill rotWithShape="1">
          <a:blip r:embed="rId2"/>
          <a:srcRect l="5600" t="1978" r="23611" b="51517"/>
          <a:stretch/>
        </p:blipFill>
        <p:spPr>
          <a:xfrm>
            <a:off x="0" y="-13138"/>
            <a:ext cx="12192000" cy="6871138"/>
          </a:xfrm>
          <a:prstGeom prst="rect">
            <a:avLst/>
          </a:prstGeom>
        </p:spPr>
      </p:pic>
      <p:sp>
        <p:nvSpPr>
          <p:cNvPr id="5" name="Text Placeholder 44">
            <a:extLst>
              <a:ext uri="{FF2B5EF4-FFF2-40B4-BE49-F238E27FC236}">
                <a16:creationId xmlns:a16="http://schemas.microsoft.com/office/drawing/2014/main" id="{F143D28B-CEE9-B94D-8239-606801726CE1}"/>
              </a:ext>
            </a:extLst>
          </p:cNvPr>
          <p:cNvSpPr>
            <a:spLocks noGrp="1"/>
          </p:cNvSpPr>
          <p:nvPr>
            <p:ph type="body" sz="quarter" idx="10" hasCustomPrompt="1"/>
          </p:nvPr>
        </p:nvSpPr>
        <p:spPr>
          <a:xfrm>
            <a:off x="800100" y="3101554"/>
            <a:ext cx="4621926" cy="677109"/>
          </a:xfrm>
        </p:spPr>
        <p:txBody>
          <a:bodyPr anchor="ctr" anchorCtr="0"/>
          <a:lstStyle>
            <a:lvl1pPr>
              <a:defRPr sz="4400" b="1" i="0">
                <a:solidFill>
                  <a:schemeClr val="bg2"/>
                </a:solidFill>
                <a:latin typeface="Montserrat" panose="02000505000000020004" pitchFamily="2" charset="77"/>
              </a:defRPr>
            </a:lvl1pPr>
          </a:lstStyle>
          <a:p>
            <a:pPr lvl="0"/>
            <a:r>
              <a:rPr lang="en-US" dirty="0"/>
              <a:t>THANK YOU</a:t>
            </a:r>
          </a:p>
        </p:txBody>
      </p:sp>
      <p:pic>
        <p:nvPicPr>
          <p:cNvPr id="7" name="Picture 6">
            <a:extLst>
              <a:ext uri="{FF2B5EF4-FFF2-40B4-BE49-F238E27FC236}">
                <a16:creationId xmlns:a16="http://schemas.microsoft.com/office/drawing/2014/main" id="{74CC99F6-CECC-3841-B698-177BDD40F8F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1521" y="5829300"/>
            <a:ext cx="1947079" cy="862862"/>
          </a:xfrm>
          <a:prstGeom prst="rect">
            <a:avLst/>
          </a:prstGeom>
        </p:spPr>
      </p:pic>
    </p:spTree>
    <p:extLst>
      <p:ext uri="{BB962C8B-B14F-4D97-AF65-F5344CB8AC3E}">
        <p14:creationId xmlns:p14="http://schemas.microsoft.com/office/powerpoint/2010/main" val="392143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6062843"/>
            <a:ext cx="12192000" cy="62744"/>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54990" y="6249202"/>
            <a:ext cx="1318414" cy="485182"/>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793289" y="564120"/>
            <a:ext cx="10616976" cy="298618"/>
          </a:xfrm>
        </p:spPr>
        <p:txBody>
          <a:bodyPr/>
          <a:lstStyle>
            <a:lvl1pPr>
              <a:defRPr sz="1941" b="1" i="0">
                <a:solidFill>
                  <a:schemeClr val="tx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793289" y="1580690"/>
            <a:ext cx="10616976" cy="1119858"/>
          </a:xfrm>
        </p:spPr>
        <p:txBody>
          <a:bodyPr/>
          <a:lstStyle>
            <a:lvl1pPr>
              <a:defRPr sz="1456">
                <a:solidFill>
                  <a:schemeClr val="accent3"/>
                </a:solidFill>
                <a:latin typeface="Arial" panose="020B0604020202020204" pitchFamily="34" charset="0"/>
                <a:cs typeface="Arial" panose="020B0604020202020204" pitchFamily="34" charset="0"/>
              </a:defRPr>
            </a:lvl1pPr>
            <a:lvl2pPr>
              <a:defRPr sz="1456">
                <a:solidFill>
                  <a:schemeClr val="accent3"/>
                </a:solidFill>
                <a:latin typeface="Arial" panose="020B0604020202020204" pitchFamily="34" charset="0"/>
                <a:cs typeface="Arial" panose="020B0604020202020204" pitchFamily="34" charset="0"/>
              </a:defRPr>
            </a:lvl2pPr>
            <a:lvl3pPr>
              <a:defRPr sz="1456">
                <a:solidFill>
                  <a:schemeClr val="accent3"/>
                </a:solidFill>
                <a:latin typeface="Arial" panose="020B0604020202020204" pitchFamily="34" charset="0"/>
                <a:cs typeface="Arial" panose="020B0604020202020204" pitchFamily="34" charset="0"/>
              </a:defRPr>
            </a:lvl3pPr>
            <a:lvl4pPr>
              <a:defRPr sz="1456">
                <a:solidFill>
                  <a:schemeClr val="accent3"/>
                </a:solidFill>
                <a:latin typeface="Arial" panose="020B0604020202020204" pitchFamily="34" charset="0"/>
                <a:cs typeface="Arial" panose="020B0604020202020204" pitchFamily="34" charset="0"/>
              </a:defRPr>
            </a:lvl4pPr>
            <a:lvl5pPr>
              <a:defRPr sz="1456">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Holder 6">
            <a:extLst>
              <a:ext uri="{FF2B5EF4-FFF2-40B4-BE49-F238E27FC236}">
                <a16:creationId xmlns:a16="http://schemas.microsoft.com/office/drawing/2014/main" id="{A1110A4E-A1AD-1E4A-B229-270C8E3E6B78}"/>
              </a:ext>
            </a:extLst>
          </p:cNvPr>
          <p:cNvSpPr>
            <a:spLocks noGrp="1"/>
          </p:cNvSpPr>
          <p:nvPr>
            <p:ph type="dt" sz="half" idx="6"/>
          </p:nvPr>
        </p:nvSpPr>
        <p:spPr>
          <a:xfrm>
            <a:off x="794444" y="6440482"/>
            <a:ext cx="6503042" cy="130646"/>
          </a:xfrm>
          <a:prstGeom prst="rect">
            <a:avLst/>
          </a:prstGeom>
        </p:spPr>
        <p:txBody>
          <a:bodyPr lIns="0" tIns="0" rIns="0" bIns="0"/>
          <a:lstStyle>
            <a:lvl1pPr algn="l">
              <a:defRPr sz="849">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Tree>
    <p:extLst>
      <p:ext uri="{BB962C8B-B14F-4D97-AF65-F5344CB8AC3E}">
        <p14:creationId xmlns:p14="http://schemas.microsoft.com/office/powerpoint/2010/main" val="4061341431"/>
      </p:ext>
    </p:extLst>
  </p:cSld>
  <p:clrMapOvr>
    <a:masterClrMapping/>
  </p:clrMapOvr>
  <p:extLst>
    <p:ext uri="{DCECCB84-F9BA-43D5-87BE-67443E8EF086}">
      <p15:sldGuideLst xmlns:p15="http://schemas.microsoft.com/office/powerpoint/2012/main">
        <p15:guide id="1" orient="horz" pos="7638">
          <p15:clr>
            <a:srgbClr val="FBAE40"/>
          </p15:clr>
        </p15:guide>
        <p15:guide id="2" pos="1008">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609601" y="497224"/>
            <a:ext cx="10972800" cy="43547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453" tIns="27727" rIns="55453" bIns="27727" numCol="1" spcCol="0" rtlCol="0" fromWordArt="0" anchor="ctr" anchorCtr="0" forceAA="0" compatLnSpc="1">
            <a:prstTxWarp prst="textNoShape">
              <a:avLst/>
            </a:prstTxWarp>
            <a:noAutofit/>
          </a:bodyPr>
          <a:lstStyle/>
          <a:p>
            <a:pPr algn="ctr"/>
            <a:endParaRPr lang="en-US" sz="1324"/>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6062843"/>
            <a:ext cx="12192000" cy="62744"/>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54990" y="6249202"/>
            <a:ext cx="1318414" cy="485182"/>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793289" y="564120"/>
            <a:ext cx="10616976" cy="298618"/>
          </a:xfrm>
        </p:spPr>
        <p:txBody>
          <a:bodyPr/>
          <a:lstStyle>
            <a:lvl1pPr>
              <a:defRPr sz="1941" b="1" i="0">
                <a:solidFill>
                  <a:schemeClr val="bg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793289" y="1580690"/>
            <a:ext cx="10616976" cy="1119858"/>
          </a:xfrm>
        </p:spPr>
        <p:txBody>
          <a:bodyPr/>
          <a:lstStyle>
            <a:lvl1pPr>
              <a:defRPr sz="1400">
                <a:solidFill>
                  <a:schemeClr val="accent3"/>
                </a:solidFill>
                <a:latin typeface="Arial" panose="020B0604020202020204" pitchFamily="34" charset="0"/>
                <a:cs typeface="Arial" panose="020B0604020202020204" pitchFamily="34" charset="0"/>
              </a:defRPr>
            </a:lvl1pPr>
            <a:lvl2pPr>
              <a:defRPr sz="1400">
                <a:solidFill>
                  <a:schemeClr val="accent3"/>
                </a:solidFill>
                <a:latin typeface="Arial" panose="020B0604020202020204" pitchFamily="34" charset="0"/>
                <a:cs typeface="Arial" panose="020B0604020202020204" pitchFamily="34" charset="0"/>
              </a:defRPr>
            </a:lvl2pPr>
            <a:lvl3pPr>
              <a:defRPr sz="1400">
                <a:solidFill>
                  <a:schemeClr val="accent3"/>
                </a:solidFill>
                <a:latin typeface="Arial" panose="020B0604020202020204" pitchFamily="34" charset="0"/>
                <a:cs typeface="Arial" panose="020B0604020202020204" pitchFamily="34" charset="0"/>
              </a:defRPr>
            </a:lvl3pPr>
            <a:lvl4pPr>
              <a:defRPr sz="1400">
                <a:solidFill>
                  <a:schemeClr val="accent3"/>
                </a:solidFill>
                <a:latin typeface="Arial" panose="020B0604020202020204" pitchFamily="34" charset="0"/>
                <a:cs typeface="Arial" panose="020B0604020202020204" pitchFamily="34" charset="0"/>
              </a:defRPr>
            </a:lvl4pPr>
            <a:lvl5pPr>
              <a:defRPr sz="1400">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Holder 6">
            <a:extLst>
              <a:ext uri="{FF2B5EF4-FFF2-40B4-BE49-F238E27FC236}">
                <a16:creationId xmlns:a16="http://schemas.microsoft.com/office/drawing/2014/main" id="{61CA73B6-FAD4-A843-B6FF-D757F87037FE}"/>
              </a:ext>
            </a:extLst>
          </p:cNvPr>
          <p:cNvSpPr>
            <a:spLocks noGrp="1"/>
          </p:cNvSpPr>
          <p:nvPr>
            <p:ph type="dt" sz="half" idx="6"/>
          </p:nvPr>
        </p:nvSpPr>
        <p:spPr>
          <a:xfrm>
            <a:off x="794444" y="6440482"/>
            <a:ext cx="6503042" cy="130646"/>
          </a:xfrm>
          <a:prstGeom prst="rect">
            <a:avLst/>
          </a:prstGeom>
        </p:spPr>
        <p:txBody>
          <a:bodyPr lIns="0" tIns="0" rIns="0" bIns="0"/>
          <a:lstStyle>
            <a:lvl1pPr algn="l">
              <a:defRPr sz="849">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Tree>
    <p:extLst>
      <p:ext uri="{BB962C8B-B14F-4D97-AF65-F5344CB8AC3E}">
        <p14:creationId xmlns:p14="http://schemas.microsoft.com/office/powerpoint/2010/main" val="3286873883"/>
      </p:ext>
    </p:extLst>
  </p:cSld>
  <p:clrMapOvr>
    <a:masterClrMapping/>
  </p:clrMapOvr>
  <p:extLst>
    <p:ext uri="{DCECCB84-F9BA-43D5-87BE-67443E8EF086}">
      <p15:sldGuideLst xmlns:p15="http://schemas.microsoft.com/office/powerpoint/2012/main">
        <p15:guide id="1" orient="horz" pos="7638">
          <p15:clr>
            <a:srgbClr val="FBAE40"/>
          </p15:clr>
        </p15:guide>
        <p15:guide id="2" pos="985">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ntent 2">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609601" y="497224"/>
            <a:ext cx="10972800" cy="43547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453" tIns="27727" rIns="55453" bIns="27727" numCol="1" spcCol="0" rtlCol="0" fromWordArt="0" anchor="ctr" anchorCtr="0" forceAA="0" compatLnSpc="1">
            <a:prstTxWarp prst="textNoShape">
              <a:avLst/>
            </a:prstTxWarp>
            <a:noAutofit/>
          </a:bodyPr>
          <a:lstStyle/>
          <a:p>
            <a:pPr algn="ctr"/>
            <a:endParaRPr lang="en-US" sz="1324"/>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6062843"/>
            <a:ext cx="12192000" cy="62744"/>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793289" y="564120"/>
            <a:ext cx="10616976" cy="298618"/>
          </a:xfrm>
        </p:spPr>
        <p:txBody>
          <a:bodyPr/>
          <a:lstStyle>
            <a:lvl1pPr>
              <a:defRPr sz="1941" b="1" i="0">
                <a:solidFill>
                  <a:schemeClr val="bg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793289" y="1580690"/>
            <a:ext cx="10616976" cy="1119858"/>
          </a:xfrm>
        </p:spPr>
        <p:txBody>
          <a:bodyPr/>
          <a:lstStyle>
            <a:lvl1pPr>
              <a:defRPr sz="1400">
                <a:solidFill>
                  <a:schemeClr val="accent3"/>
                </a:solidFill>
                <a:latin typeface="Arial" panose="020B0604020202020204" pitchFamily="34" charset="0"/>
                <a:cs typeface="Arial" panose="020B0604020202020204" pitchFamily="34" charset="0"/>
              </a:defRPr>
            </a:lvl1pPr>
            <a:lvl2pPr>
              <a:defRPr sz="1400">
                <a:solidFill>
                  <a:schemeClr val="accent3"/>
                </a:solidFill>
                <a:latin typeface="Arial" panose="020B0604020202020204" pitchFamily="34" charset="0"/>
                <a:cs typeface="Arial" panose="020B0604020202020204" pitchFamily="34" charset="0"/>
              </a:defRPr>
            </a:lvl2pPr>
            <a:lvl3pPr>
              <a:defRPr sz="1400">
                <a:solidFill>
                  <a:schemeClr val="accent3"/>
                </a:solidFill>
                <a:latin typeface="Arial" panose="020B0604020202020204" pitchFamily="34" charset="0"/>
                <a:cs typeface="Arial" panose="020B0604020202020204" pitchFamily="34" charset="0"/>
              </a:defRPr>
            </a:lvl3pPr>
            <a:lvl4pPr>
              <a:defRPr sz="1400">
                <a:solidFill>
                  <a:schemeClr val="accent3"/>
                </a:solidFill>
                <a:latin typeface="Arial" panose="020B0604020202020204" pitchFamily="34" charset="0"/>
                <a:cs typeface="Arial" panose="020B0604020202020204" pitchFamily="34" charset="0"/>
              </a:defRPr>
            </a:lvl4pPr>
            <a:lvl5pPr>
              <a:defRPr sz="1400">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Holder 6">
            <a:extLst>
              <a:ext uri="{FF2B5EF4-FFF2-40B4-BE49-F238E27FC236}">
                <a16:creationId xmlns:a16="http://schemas.microsoft.com/office/drawing/2014/main" id="{61CA73B6-FAD4-A843-B6FF-D757F87037FE}"/>
              </a:ext>
            </a:extLst>
          </p:cNvPr>
          <p:cNvSpPr>
            <a:spLocks noGrp="1"/>
          </p:cNvSpPr>
          <p:nvPr>
            <p:ph type="dt" sz="half" idx="6"/>
          </p:nvPr>
        </p:nvSpPr>
        <p:spPr>
          <a:xfrm>
            <a:off x="794444" y="6440482"/>
            <a:ext cx="6503042" cy="130646"/>
          </a:xfrm>
          <a:prstGeom prst="rect">
            <a:avLst/>
          </a:prstGeom>
        </p:spPr>
        <p:txBody>
          <a:bodyPr lIns="0" tIns="0" rIns="0" bIns="0"/>
          <a:lstStyle>
            <a:lvl1pPr algn="l">
              <a:defRPr sz="849">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pic>
        <p:nvPicPr>
          <p:cNvPr id="3" name="Picture 2">
            <a:extLst>
              <a:ext uri="{FF2B5EF4-FFF2-40B4-BE49-F238E27FC236}">
                <a16:creationId xmlns:a16="http://schemas.microsoft.com/office/drawing/2014/main" id="{177B46DA-2734-8248-83F0-421C133EE9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28838" y="6255886"/>
            <a:ext cx="2739262" cy="487814"/>
          </a:xfrm>
          <a:prstGeom prst="rect">
            <a:avLst/>
          </a:prstGeom>
        </p:spPr>
      </p:pic>
    </p:spTree>
    <p:extLst>
      <p:ext uri="{BB962C8B-B14F-4D97-AF65-F5344CB8AC3E}">
        <p14:creationId xmlns:p14="http://schemas.microsoft.com/office/powerpoint/2010/main" val="3649711526"/>
      </p:ext>
    </p:extLst>
  </p:cSld>
  <p:clrMapOvr>
    <a:masterClrMapping/>
  </p:clrMapOvr>
  <p:extLst>
    <p:ext uri="{DCECCB84-F9BA-43D5-87BE-67443E8EF086}">
      <p15:sldGuideLst xmlns:p15="http://schemas.microsoft.com/office/powerpoint/2012/main">
        <p15:guide id="1" orient="horz" pos="7638">
          <p15:clr>
            <a:srgbClr val="FBAE40"/>
          </p15:clr>
        </p15:guide>
        <p15:guide id="2" pos="985">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609601" y="497224"/>
            <a:ext cx="10972800" cy="43547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453" tIns="27727" rIns="55453" bIns="27727" numCol="1" spcCol="0" rtlCol="0" fromWordArt="0" anchor="ctr" anchorCtr="0" forceAA="0" compatLnSpc="1">
            <a:prstTxWarp prst="textNoShape">
              <a:avLst/>
            </a:prstTxWarp>
            <a:noAutofit/>
          </a:bodyPr>
          <a:lstStyle/>
          <a:p>
            <a:pPr algn="ctr"/>
            <a:endParaRPr lang="en-US" sz="1324"/>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6062843"/>
            <a:ext cx="12192000" cy="62744"/>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54990" y="6249202"/>
            <a:ext cx="1318414" cy="485182"/>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793289" y="564120"/>
            <a:ext cx="10616976" cy="298618"/>
          </a:xfrm>
        </p:spPr>
        <p:txBody>
          <a:bodyPr/>
          <a:lstStyle>
            <a:lvl1pPr>
              <a:defRPr sz="1941" b="1" i="0">
                <a:solidFill>
                  <a:schemeClr val="bg1"/>
                </a:solidFill>
                <a:latin typeface="Montserrat" panose="02000505000000020004" pitchFamily="2" charset="77"/>
              </a:defRPr>
            </a:lvl1pPr>
          </a:lstStyle>
          <a:p>
            <a:pPr lvl="0"/>
            <a:r>
              <a:rPr lang="en-US" dirty="0"/>
              <a:t>HEADLINES GO HERE</a:t>
            </a:r>
          </a:p>
        </p:txBody>
      </p:sp>
      <p:sp>
        <p:nvSpPr>
          <p:cNvPr id="11" name="Holder 6">
            <a:extLst>
              <a:ext uri="{FF2B5EF4-FFF2-40B4-BE49-F238E27FC236}">
                <a16:creationId xmlns:a16="http://schemas.microsoft.com/office/drawing/2014/main" id="{51AF7839-8814-6549-9D3A-E9469D36C51F}"/>
              </a:ext>
            </a:extLst>
          </p:cNvPr>
          <p:cNvSpPr>
            <a:spLocks noGrp="1"/>
          </p:cNvSpPr>
          <p:nvPr>
            <p:ph type="dt" sz="half" idx="6"/>
          </p:nvPr>
        </p:nvSpPr>
        <p:spPr>
          <a:xfrm>
            <a:off x="794444" y="6440482"/>
            <a:ext cx="6503042" cy="130646"/>
          </a:xfrm>
          <a:prstGeom prst="rect">
            <a:avLst/>
          </a:prstGeom>
        </p:spPr>
        <p:txBody>
          <a:bodyPr lIns="0" tIns="0" rIns="0" bIns="0"/>
          <a:lstStyle>
            <a:lvl1pPr algn="l">
              <a:defRPr sz="849">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4" name="Chart Placeholder 3">
            <a:extLst>
              <a:ext uri="{FF2B5EF4-FFF2-40B4-BE49-F238E27FC236}">
                <a16:creationId xmlns:a16="http://schemas.microsoft.com/office/drawing/2014/main" id="{8BDA858B-C435-CD46-B6F2-5F7D29966F4B}"/>
              </a:ext>
            </a:extLst>
          </p:cNvPr>
          <p:cNvSpPr>
            <a:spLocks noGrp="1"/>
          </p:cNvSpPr>
          <p:nvPr>
            <p:ph type="chart" sz="quarter" idx="11"/>
          </p:nvPr>
        </p:nvSpPr>
        <p:spPr>
          <a:xfrm>
            <a:off x="800100" y="1580357"/>
            <a:ext cx="5067301" cy="276999"/>
          </a:xfrm>
        </p:spPr>
        <p:txBody>
          <a:bodyPr/>
          <a:lstStyle/>
          <a:p>
            <a:endParaRPr lang="en-US"/>
          </a:p>
        </p:txBody>
      </p:sp>
      <p:sp>
        <p:nvSpPr>
          <p:cNvPr id="14" name="Chart Placeholder 3">
            <a:extLst>
              <a:ext uri="{FF2B5EF4-FFF2-40B4-BE49-F238E27FC236}">
                <a16:creationId xmlns:a16="http://schemas.microsoft.com/office/drawing/2014/main" id="{287C2131-5D6B-6C45-9A47-4B4EED88980A}"/>
              </a:ext>
            </a:extLst>
          </p:cNvPr>
          <p:cNvSpPr>
            <a:spLocks noGrp="1"/>
          </p:cNvSpPr>
          <p:nvPr>
            <p:ph type="chart" sz="quarter" idx="12"/>
          </p:nvPr>
        </p:nvSpPr>
        <p:spPr>
          <a:xfrm>
            <a:off x="6266656" y="1580357"/>
            <a:ext cx="5143500" cy="276999"/>
          </a:xfrm>
        </p:spPr>
        <p:txBody>
          <a:bodyPr/>
          <a:lstStyle/>
          <a:p>
            <a:endParaRPr lang="en-US"/>
          </a:p>
        </p:txBody>
      </p:sp>
    </p:spTree>
    <p:extLst>
      <p:ext uri="{BB962C8B-B14F-4D97-AF65-F5344CB8AC3E}">
        <p14:creationId xmlns:p14="http://schemas.microsoft.com/office/powerpoint/2010/main" val="1809542366"/>
      </p:ext>
    </p:extLst>
  </p:cSld>
  <p:clrMapOvr>
    <a:masterClrMapping/>
  </p:clrMapOvr>
  <p:extLst>
    <p:ext uri="{DCECCB84-F9BA-43D5-87BE-67443E8EF086}">
      <p15:sldGuideLst xmlns:p15="http://schemas.microsoft.com/office/powerpoint/2012/main">
        <p15:guide id="1" orient="horz" pos="7638">
          <p15:clr>
            <a:srgbClr val="FBAE40"/>
          </p15:clr>
        </p15:guide>
        <p15:guide id="2" pos="1008">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3">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609601" y="497224"/>
            <a:ext cx="10972800" cy="43547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453" tIns="27727" rIns="55453" bIns="27727" numCol="1" spcCol="0" rtlCol="0" fromWordArt="0" anchor="ctr" anchorCtr="0" forceAA="0" compatLnSpc="1">
            <a:prstTxWarp prst="textNoShape">
              <a:avLst/>
            </a:prstTxWarp>
            <a:noAutofit/>
          </a:bodyPr>
          <a:lstStyle/>
          <a:p>
            <a:pPr algn="ctr"/>
            <a:endParaRPr lang="en-US" sz="1324"/>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6062843"/>
            <a:ext cx="12192000" cy="62744"/>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54990" y="6249202"/>
            <a:ext cx="1318414" cy="485182"/>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793289" y="564120"/>
            <a:ext cx="10616976" cy="298618"/>
          </a:xfrm>
        </p:spPr>
        <p:txBody>
          <a:bodyPr/>
          <a:lstStyle>
            <a:lvl1pPr>
              <a:defRPr sz="1941" b="1" i="0">
                <a:solidFill>
                  <a:schemeClr val="bg1"/>
                </a:solidFill>
                <a:latin typeface="Montserrat" panose="02000505000000020004" pitchFamily="2" charset="77"/>
              </a:defRPr>
            </a:lvl1pPr>
          </a:lstStyle>
          <a:p>
            <a:pPr lvl="0"/>
            <a:r>
              <a:rPr lang="en-US" dirty="0"/>
              <a:t>HEADLINES GO HERE</a:t>
            </a:r>
          </a:p>
        </p:txBody>
      </p:sp>
      <p:sp>
        <p:nvSpPr>
          <p:cNvPr id="11" name="Holder 6">
            <a:extLst>
              <a:ext uri="{FF2B5EF4-FFF2-40B4-BE49-F238E27FC236}">
                <a16:creationId xmlns:a16="http://schemas.microsoft.com/office/drawing/2014/main" id="{51AF7839-8814-6549-9D3A-E9469D36C51F}"/>
              </a:ext>
            </a:extLst>
          </p:cNvPr>
          <p:cNvSpPr>
            <a:spLocks noGrp="1"/>
          </p:cNvSpPr>
          <p:nvPr>
            <p:ph type="dt" sz="half" idx="6"/>
          </p:nvPr>
        </p:nvSpPr>
        <p:spPr>
          <a:xfrm>
            <a:off x="794444" y="6440482"/>
            <a:ext cx="6503042" cy="130646"/>
          </a:xfrm>
          <a:prstGeom prst="rect">
            <a:avLst/>
          </a:prstGeom>
        </p:spPr>
        <p:txBody>
          <a:bodyPr lIns="0" tIns="0" rIns="0" bIns="0"/>
          <a:lstStyle>
            <a:lvl1pPr algn="l">
              <a:defRPr sz="849">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4" name="Chart Placeholder 3">
            <a:extLst>
              <a:ext uri="{FF2B5EF4-FFF2-40B4-BE49-F238E27FC236}">
                <a16:creationId xmlns:a16="http://schemas.microsoft.com/office/drawing/2014/main" id="{287C2131-5D6B-6C45-9A47-4B4EED88980A}"/>
              </a:ext>
            </a:extLst>
          </p:cNvPr>
          <p:cNvSpPr>
            <a:spLocks noGrp="1"/>
          </p:cNvSpPr>
          <p:nvPr>
            <p:ph type="chart" sz="quarter" idx="12"/>
          </p:nvPr>
        </p:nvSpPr>
        <p:spPr>
          <a:xfrm>
            <a:off x="6266656" y="1580357"/>
            <a:ext cx="5143500" cy="276999"/>
          </a:xfrm>
        </p:spPr>
        <p:txBody>
          <a:bodyPr/>
          <a:lstStyle/>
          <a:p>
            <a:endParaRPr lang="en-US"/>
          </a:p>
        </p:txBody>
      </p:sp>
      <p:sp>
        <p:nvSpPr>
          <p:cNvPr id="3" name="Text Placeholder 2">
            <a:extLst>
              <a:ext uri="{FF2B5EF4-FFF2-40B4-BE49-F238E27FC236}">
                <a16:creationId xmlns:a16="http://schemas.microsoft.com/office/drawing/2014/main" id="{9BC8A9D1-0404-B54C-9824-8F518E050DB0}"/>
              </a:ext>
            </a:extLst>
          </p:cNvPr>
          <p:cNvSpPr>
            <a:spLocks noGrp="1"/>
          </p:cNvSpPr>
          <p:nvPr>
            <p:ph type="body" sz="quarter" idx="13"/>
          </p:nvPr>
        </p:nvSpPr>
        <p:spPr>
          <a:xfrm>
            <a:off x="792956" y="1580356"/>
            <a:ext cx="5226844" cy="1077218"/>
          </a:xfrm>
        </p:spPr>
        <p:txBody>
          <a:bodyPr/>
          <a:lstStyle>
            <a:lvl1pPr>
              <a:defRPr sz="1400">
                <a:solidFill>
                  <a:schemeClr val="accent3"/>
                </a:solidFill>
              </a:defRPr>
            </a:lvl1pPr>
            <a:lvl2pPr>
              <a:defRPr sz="1400">
                <a:solidFill>
                  <a:schemeClr val="accent3"/>
                </a:solidFill>
              </a:defRPr>
            </a:lvl2pPr>
            <a:lvl3pPr>
              <a:defRPr sz="1400">
                <a:solidFill>
                  <a:schemeClr val="accent3"/>
                </a:solidFill>
              </a:defRPr>
            </a:lvl3pPr>
            <a:lvl4pPr>
              <a:defRPr sz="1400">
                <a:solidFill>
                  <a:schemeClr val="accent3"/>
                </a:solidFill>
              </a:defRPr>
            </a:lvl4pPr>
            <a:lvl5pPr>
              <a:defRPr sz="1400">
                <a:solidFill>
                  <a:schemeClr val="accent3"/>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4301457"/>
      </p:ext>
    </p:extLst>
  </p:cSld>
  <p:clrMapOvr>
    <a:masterClrMapping/>
  </p:clrMapOvr>
  <p:extLst>
    <p:ext uri="{DCECCB84-F9BA-43D5-87BE-67443E8EF086}">
      <p15:sldGuideLst xmlns:p15="http://schemas.microsoft.com/office/powerpoint/2012/main">
        <p15:guide id="1" orient="horz" pos="7638">
          <p15:clr>
            <a:srgbClr val="FBAE40"/>
          </p15:clr>
        </p15:guide>
        <p15:guide id="2" pos="1008">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s">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3037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81" name="Freeform 80">
            <a:extLst>
              <a:ext uri="{FF2B5EF4-FFF2-40B4-BE49-F238E27FC236}">
                <a16:creationId xmlns:a16="http://schemas.microsoft.com/office/drawing/2014/main" id="{7448B7D5-8F75-F849-9548-6AE5A0208755}"/>
              </a:ext>
            </a:extLst>
          </p:cNvPr>
          <p:cNvSpPr/>
          <p:nvPr userDrawn="1"/>
        </p:nvSpPr>
        <p:spPr>
          <a:xfrm>
            <a:off x="-14767" y="-3688"/>
            <a:ext cx="5083355" cy="6861687"/>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815866" y="2833181"/>
            <a:ext cx="3276814" cy="1384995"/>
          </a:xfrm>
        </p:spPr>
        <p:txBody>
          <a:bodyPr/>
          <a:lstStyle>
            <a:lvl1pPr>
              <a:defRPr sz="3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815866" y="4401979"/>
            <a:ext cx="3276814" cy="246222"/>
          </a:xfrm>
        </p:spPr>
        <p:txBody>
          <a:bodyPr/>
          <a:lstStyle>
            <a:lvl1pPr>
              <a:defRPr sz="16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6" name="Freeform 65">
            <a:extLst>
              <a:ext uri="{FF2B5EF4-FFF2-40B4-BE49-F238E27FC236}">
                <a16:creationId xmlns:a16="http://schemas.microsoft.com/office/drawing/2014/main" id="{26DEEC23-FCFB-6C4F-9677-FFC98365C9E1}"/>
              </a:ext>
            </a:extLst>
          </p:cNvPr>
          <p:cNvSpPr/>
          <p:nvPr userDrawn="1"/>
        </p:nvSpPr>
        <p:spPr>
          <a:xfrm>
            <a:off x="5057435" y="0"/>
            <a:ext cx="3567283" cy="4908416"/>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5" name="Freeform 64">
            <a:extLst>
              <a:ext uri="{FF2B5EF4-FFF2-40B4-BE49-F238E27FC236}">
                <a16:creationId xmlns:a16="http://schemas.microsoft.com/office/drawing/2014/main" id="{B4442DC1-2E7B-EB40-93E8-22074AB92693}"/>
              </a:ext>
            </a:extLst>
          </p:cNvPr>
          <p:cNvSpPr/>
          <p:nvPr userDrawn="1"/>
        </p:nvSpPr>
        <p:spPr>
          <a:xfrm>
            <a:off x="8629654" y="1641987"/>
            <a:ext cx="3567282" cy="52197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64" name="Freeform 63">
            <a:extLst>
              <a:ext uri="{FF2B5EF4-FFF2-40B4-BE49-F238E27FC236}">
                <a16:creationId xmlns:a16="http://schemas.microsoft.com/office/drawing/2014/main" id="{A0B26798-F401-5A48-B35B-8FBA2ABC1520}"/>
              </a:ext>
            </a:extLst>
          </p:cNvPr>
          <p:cNvSpPr/>
          <p:nvPr userDrawn="1"/>
        </p:nvSpPr>
        <p:spPr>
          <a:xfrm>
            <a:off x="5069822"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815866" y="2510447"/>
            <a:ext cx="3276814" cy="153889"/>
          </a:xfrm>
        </p:spPr>
        <p:txBody>
          <a:bodyPr/>
          <a:lstStyle>
            <a:lvl1pPr>
              <a:defRPr sz="1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4" name="Picture 3">
            <a:extLst>
              <a:ext uri="{FF2B5EF4-FFF2-40B4-BE49-F238E27FC236}">
                <a16:creationId xmlns:a16="http://schemas.microsoft.com/office/drawing/2014/main" id="{8C55D5C7-FA50-304B-AFB1-D33280E455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2000" y="5284989"/>
            <a:ext cx="3848100" cy="685278"/>
          </a:xfrm>
          <a:prstGeom prst="rect">
            <a:avLst/>
          </a:prstGeom>
        </p:spPr>
      </p:pic>
    </p:spTree>
    <p:extLst>
      <p:ext uri="{BB962C8B-B14F-4D97-AF65-F5344CB8AC3E}">
        <p14:creationId xmlns:p14="http://schemas.microsoft.com/office/powerpoint/2010/main" val="1899408695"/>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guide id="4" pos="146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Images">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8636794" y="1641987"/>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chemeClr val="tx2"/>
          </a:solidFill>
        </p:spPr>
        <p:txBody>
          <a:bodyPr wrap="square" anchor="ctr" anchorCtr="0">
            <a:noAutofit/>
          </a:bodyPr>
          <a:lstStyle>
            <a:lvl1pPr algn="ct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5068888"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chemeClr val="accent2"/>
          </a:solidFill>
        </p:spPr>
        <p:txBody>
          <a:bodyPr wrap="square" anchor="ctr" anchorCtr="0">
            <a:noAutofit/>
          </a:bodyPr>
          <a:lstStyle>
            <a:lvl1pPr algn="ctr">
              <a:defRPr>
                <a:solidFill>
                  <a:schemeClr val="bg1"/>
                </a:solidFill>
              </a:defRPr>
            </a:lvl1pPr>
          </a:lstStyle>
          <a:p>
            <a:endParaRPr lang="en-US"/>
          </a:p>
        </p:txBody>
      </p:sp>
      <p:sp>
        <p:nvSpPr>
          <p:cNvPr id="81" name="Freeform 80">
            <a:extLst>
              <a:ext uri="{FF2B5EF4-FFF2-40B4-BE49-F238E27FC236}">
                <a16:creationId xmlns:a16="http://schemas.microsoft.com/office/drawing/2014/main" id="{7448B7D5-8F75-F849-9548-6AE5A0208755}"/>
              </a:ext>
            </a:extLst>
          </p:cNvPr>
          <p:cNvSpPr/>
          <p:nvPr userDrawn="1"/>
        </p:nvSpPr>
        <p:spPr>
          <a:xfrm>
            <a:off x="-14767" y="0"/>
            <a:ext cx="5083355" cy="6858000"/>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815866" y="2833181"/>
            <a:ext cx="3276814" cy="1384995"/>
          </a:xfrm>
        </p:spPr>
        <p:txBody>
          <a:bodyPr/>
          <a:lstStyle>
            <a:lvl1pPr>
              <a:defRPr sz="3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815866" y="4401979"/>
            <a:ext cx="3276814" cy="246222"/>
          </a:xfrm>
        </p:spPr>
        <p:txBody>
          <a:bodyPr/>
          <a:lstStyle>
            <a:lvl1pPr>
              <a:defRPr sz="16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5069822"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18331" y="406552"/>
            <a:ext cx="2252375" cy="828883"/>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815866" y="2510447"/>
            <a:ext cx="3276814" cy="153889"/>
          </a:xfrm>
        </p:spPr>
        <p:txBody>
          <a:bodyPr/>
          <a:lstStyle>
            <a:lvl1pPr>
              <a:defRPr sz="1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13" name="Picture 12">
            <a:extLst>
              <a:ext uri="{FF2B5EF4-FFF2-40B4-BE49-F238E27FC236}">
                <a16:creationId xmlns:a16="http://schemas.microsoft.com/office/drawing/2014/main" id="{16C2D315-B06D-BB48-9751-43173E6E5C3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8242" y="5753100"/>
            <a:ext cx="1947079" cy="862862"/>
          </a:xfrm>
          <a:prstGeom prst="rect">
            <a:avLst/>
          </a:prstGeom>
        </p:spPr>
      </p:pic>
    </p:spTree>
    <p:extLst>
      <p:ext uri="{BB962C8B-B14F-4D97-AF65-F5344CB8AC3E}">
        <p14:creationId xmlns:p14="http://schemas.microsoft.com/office/powerpoint/2010/main" val="2550670895"/>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19" name="Freeform 18">
            <a:extLst>
              <a:ext uri="{FF2B5EF4-FFF2-40B4-BE49-F238E27FC236}">
                <a16:creationId xmlns:a16="http://schemas.microsoft.com/office/drawing/2014/main" id="{33EBB1D2-8FF2-FB49-8D1C-759E0F617E68}"/>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0273817" y="1957051"/>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DE1267"/>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6705600"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FC9D23"/>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6706534"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F38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10273817" y="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55C0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12387" y="3090446"/>
            <a:ext cx="1168714" cy="677108"/>
          </a:xfrm>
        </p:spPr>
        <p:txBody>
          <a:bodyPr anchor="ctr" anchorCtr="0"/>
          <a:lstStyle>
            <a:lvl1pPr algn="r">
              <a:defRPr sz="4400" b="0" i="0">
                <a:solidFill>
                  <a:srgbClr val="FCC408"/>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3694603618"/>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rgbClr val="1847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12" name="Freeform 11">
            <a:extLst>
              <a:ext uri="{FF2B5EF4-FFF2-40B4-BE49-F238E27FC236}">
                <a16:creationId xmlns:a16="http://schemas.microsoft.com/office/drawing/2014/main" id="{9C005FC8-CBD6-8041-BADD-1262FA294863}"/>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0273817" y="1957051"/>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FF3820"/>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6705600"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A11841"/>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6706534"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25BC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10273817" y="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12387" y="3090446"/>
            <a:ext cx="1168714" cy="677108"/>
          </a:xfrm>
          <a:noFill/>
        </p:spPr>
        <p:txBody>
          <a:bodyPr anchor="ctr" anchorCtr="0"/>
          <a:lstStyle>
            <a:lvl1pPr algn="r">
              <a:defRPr sz="4400" b="0" i="0">
                <a:solidFill>
                  <a:srgbClr val="18476A"/>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101755611"/>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3">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rgbClr val="25BC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12" name="Freeform 11">
            <a:extLst>
              <a:ext uri="{FF2B5EF4-FFF2-40B4-BE49-F238E27FC236}">
                <a16:creationId xmlns:a16="http://schemas.microsoft.com/office/drawing/2014/main" id="{698E4543-37D9-BE4E-9733-AD5B13804681}"/>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0273817" y="1957051"/>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C00000"/>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6705600"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00689D"/>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6706534"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10273817" y="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DE12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12387" y="3090446"/>
            <a:ext cx="1168714" cy="677108"/>
          </a:xfrm>
          <a:noFill/>
        </p:spPr>
        <p:txBody>
          <a:bodyPr anchor="ctr" anchorCtr="0"/>
          <a:lstStyle>
            <a:lvl1pPr algn="r">
              <a:defRPr sz="4400" b="0" i="0">
                <a:solidFill>
                  <a:srgbClr val="25BCE1"/>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1834562938"/>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4">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12" name="Freeform 11">
            <a:extLst>
              <a:ext uri="{FF2B5EF4-FFF2-40B4-BE49-F238E27FC236}">
                <a16:creationId xmlns:a16="http://schemas.microsoft.com/office/drawing/2014/main" id="{3B21F7C5-8D75-0241-AC55-8A4E8C33EA03}"/>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0273817" y="1957051"/>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E4233A"/>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6705600"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25BCE1"/>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6706534"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4B9F3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10273817" y="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29466" y="3088603"/>
            <a:ext cx="1168714" cy="677108"/>
          </a:xfrm>
          <a:noFill/>
        </p:spPr>
        <p:txBody>
          <a:bodyPr anchor="ctr" anchorCtr="0"/>
          <a:lstStyle>
            <a:lvl1pPr algn="r">
              <a:defRPr sz="4400" b="0" i="0">
                <a:solidFill>
                  <a:srgbClr val="FD6824"/>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3910908775"/>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5">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12192000" cy="6858000"/>
          </a:xfrm>
          <a:prstGeom prst="rect">
            <a:avLst/>
          </a:prstGeom>
          <a:solidFill>
            <a:srgbClr val="55C0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dirty="0"/>
          </a:p>
        </p:txBody>
      </p:sp>
      <p:sp>
        <p:nvSpPr>
          <p:cNvPr id="12" name="Freeform 11">
            <a:extLst>
              <a:ext uri="{FF2B5EF4-FFF2-40B4-BE49-F238E27FC236}">
                <a16:creationId xmlns:a16="http://schemas.microsoft.com/office/drawing/2014/main" id="{A3889FB7-AAD8-1A4D-9418-79EF8DFED551}"/>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0273817" y="1957051"/>
            <a:ext cx="3555206" cy="5216013"/>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00689D"/>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6705600" y="0"/>
            <a:ext cx="3555831" cy="4908416"/>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FCC408"/>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6706534" y="491579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1"/>
            <a:ext cx="1797876" cy="3686"/>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72" name="Freeform 71">
            <a:extLst>
              <a:ext uri="{FF2B5EF4-FFF2-40B4-BE49-F238E27FC236}">
                <a16:creationId xmlns:a16="http://schemas.microsoft.com/office/drawing/2014/main" id="{39E79266-9528-DD43-A25B-14E4743DAC42}"/>
              </a:ext>
            </a:extLst>
          </p:cNvPr>
          <p:cNvSpPr/>
          <p:nvPr userDrawn="1"/>
        </p:nvSpPr>
        <p:spPr>
          <a:xfrm>
            <a:off x="-14767" y="3687"/>
            <a:ext cx="14767" cy="6858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10273817" y="0"/>
            <a:ext cx="3567283" cy="1945898"/>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3D7D4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3" tIns="22862" rIns="45723" bIns="22862" numCol="1" spcCol="0" rtlCol="0" fromWordArt="0" anchor="ctr" anchorCtr="0" forceAA="0" compatLnSpc="1">
            <a:prstTxWarp prst="textNoShape">
              <a:avLst/>
            </a:prstTxWarp>
            <a:noAutofit/>
          </a:bodyPr>
          <a:lstStyle/>
          <a:p>
            <a:pPr algn="ctr"/>
            <a:endParaRPr lang="en-US" sz="1092"/>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12387" y="2942897"/>
            <a:ext cx="1168714" cy="972207"/>
          </a:xfrm>
          <a:noFill/>
        </p:spPr>
        <p:txBody>
          <a:bodyPr anchor="ctr" anchorCtr="0">
            <a:noAutofit/>
          </a:bodyPr>
          <a:lstStyle>
            <a:lvl1pPr algn="r">
              <a:defRPr sz="4400" b="0" i="0">
                <a:solidFill>
                  <a:srgbClr val="55C02B"/>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181522276"/>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Slide 6">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A27C36-E27C-2F4F-A088-A56664D31970}"/>
              </a:ext>
            </a:extLst>
          </p:cNvPr>
          <p:cNvPicPr>
            <a:picLocks noChangeAspect="1"/>
          </p:cNvPicPr>
          <p:nvPr userDrawn="1"/>
        </p:nvPicPr>
        <p:blipFill rotWithShape="1">
          <a:blip r:embed="rId2"/>
          <a:srcRect l="5600" t="1978" r="23611" b="51517"/>
          <a:stretch/>
        </p:blipFill>
        <p:spPr>
          <a:xfrm>
            <a:off x="0" y="-13138"/>
            <a:ext cx="12192000" cy="6871138"/>
          </a:xfrm>
          <a:prstGeom prst="rect">
            <a:avLst/>
          </a:prstGeom>
        </p:spPr>
      </p:pic>
      <p:sp>
        <p:nvSpPr>
          <p:cNvPr id="8" name="Freeform 7">
            <a:extLst>
              <a:ext uri="{FF2B5EF4-FFF2-40B4-BE49-F238E27FC236}">
                <a16:creationId xmlns:a16="http://schemas.microsoft.com/office/drawing/2014/main" id="{D82651DA-9416-B148-9CC1-548590E104E3}"/>
              </a:ext>
            </a:extLst>
          </p:cNvPr>
          <p:cNvSpPr/>
          <p:nvPr userDrawn="1"/>
        </p:nvSpPr>
        <p:spPr>
          <a:xfrm>
            <a:off x="-14767" y="2942897"/>
            <a:ext cx="1538767" cy="972207"/>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 name="Text Placeholder 44">
            <a:extLst>
              <a:ext uri="{FF2B5EF4-FFF2-40B4-BE49-F238E27FC236}">
                <a16:creationId xmlns:a16="http://schemas.microsoft.com/office/drawing/2014/main" id="{6C7847BA-1138-7448-A7F6-486DBCB1CE50}"/>
              </a:ext>
            </a:extLst>
          </p:cNvPr>
          <p:cNvSpPr>
            <a:spLocks noGrp="1"/>
          </p:cNvSpPr>
          <p:nvPr>
            <p:ph type="body" sz="quarter" idx="11" hasCustomPrompt="1"/>
          </p:nvPr>
        </p:nvSpPr>
        <p:spPr>
          <a:xfrm>
            <a:off x="1740775" y="3205525"/>
            <a:ext cx="4621926" cy="461793"/>
          </a:xfrm>
        </p:spPr>
        <p:txBody>
          <a:bodyPr anchor="ctr" anchorCtr="0"/>
          <a:lstStyle>
            <a:lvl1pPr>
              <a:defRPr sz="3001" b="1" i="0">
                <a:solidFill>
                  <a:schemeClr val="bg1"/>
                </a:solidFill>
                <a:latin typeface="Montserrat" panose="02000505000000020004" pitchFamily="2" charset="77"/>
              </a:defRPr>
            </a:lvl1pPr>
          </a:lstStyle>
          <a:p>
            <a:pPr lvl="0"/>
            <a:r>
              <a:rPr lang="en-US" dirty="0"/>
              <a:t>DIVIDER SLIDE HEADLINE</a:t>
            </a:r>
          </a:p>
        </p:txBody>
      </p:sp>
      <p:sp>
        <p:nvSpPr>
          <p:cNvPr id="7" name="Text Placeholder 44">
            <a:extLst>
              <a:ext uri="{FF2B5EF4-FFF2-40B4-BE49-F238E27FC236}">
                <a16:creationId xmlns:a16="http://schemas.microsoft.com/office/drawing/2014/main" id="{8680F977-4DC9-1044-9230-F07BB4612646}"/>
              </a:ext>
            </a:extLst>
          </p:cNvPr>
          <p:cNvSpPr>
            <a:spLocks noGrp="1"/>
          </p:cNvSpPr>
          <p:nvPr>
            <p:ph type="body" sz="quarter" idx="15" hasCustomPrompt="1"/>
          </p:nvPr>
        </p:nvSpPr>
        <p:spPr>
          <a:xfrm>
            <a:off x="12387" y="3090446"/>
            <a:ext cx="1168714" cy="677108"/>
          </a:xfrm>
          <a:noFill/>
        </p:spPr>
        <p:txBody>
          <a:bodyPr anchor="ctr" anchorCtr="0"/>
          <a:lstStyle>
            <a:lvl1pPr algn="r">
              <a:defRPr sz="4400" b="0" i="0">
                <a:solidFill>
                  <a:schemeClr val="tx1"/>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199523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92999" y="590724"/>
            <a:ext cx="10606003" cy="438582"/>
          </a:xfrm>
          <a:prstGeom prst="rect">
            <a:avLst/>
          </a:prstGeom>
        </p:spPr>
        <p:txBody>
          <a:bodyPr wrap="square" lIns="0" tIns="0" rIns="0" bIns="0">
            <a:spAutoFit/>
          </a:bodyPr>
          <a:lstStyle>
            <a:lvl1pPr>
              <a:defRPr sz="2850" b="1" i="0">
                <a:solidFill>
                  <a:schemeClr val="bg1"/>
                </a:solidFill>
                <a:latin typeface="Montserrat"/>
                <a:cs typeface="Montserrat"/>
              </a:defRPr>
            </a:lvl1pPr>
          </a:lstStyle>
          <a:p>
            <a:pPr rtl="0"/>
            <a:endParaRPr dirty="0"/>
          </a:p>
        </p:txBody>
      </p:sp>
      <p:sp>
        <p:nvSpPr>
          <p:cNvPr id="3" name="Holder 3"/>
          <p:cNvSpPr>
            <a:spLocks noGrp="1"/>
          </p:cNvSpPr>
          <p:nvPr>
            <p:ph type="body" idx="1"/>
          </p:nvPr>
        </p:nvSpPr>
        <p:spPr>
          <a:xfrm>
            <a:off x="792999" y="1577341"/>
            <a:ext cx="10606003" cy="276999"/>
          </a:xfrm>
          <a:prstGeom prst="rect">
            <a:avLst/>
          </a:prstGeom>
        </p:spPr>
        <p:txBody>
          <a:bodyPr wrap="square" lIns="0" tIns="0" rIns="0" bIns="0">
            <a:spAutoFit/>
          </a:bodyPr>
          <a:lstStyle>
            <a:lvl1pPr>
              <a:defRPr/>
            </a:lvl1pPr>
          </a:lstStyle>
          <a:p>
            <a:pPr marL="0" algn="l" rtl="0"/>
            <a:endParaRPr dirty="0"/>
          </a:p>
        </p:txBody>
      </p:sp>
    </p:spTree>
    <p:extLst>
      <p:ext uri="{BB962C8B-B14F-4D97-AF65-F5344CB8AC3E}">
        <p14:creationId xmlns:p14="http://schemas.microsoft.com/office/powerpoint/2010/main" val="1273953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p:txStyles>
    <p:titleStyle>
      <a:lvl1pPr>
        <a:defRPr sz="1941">
          <a:latin typeface="+mj-lt"/>
          <a:ea typeface="+mj-ea"/>
          <a:cs typeface="+mj-cs"/>
        </a:defRPr>
      </a:lvl1pPr>
    </p:titleStyle>
    <p:bodyStyle>
      <a:lvl1pPr marL="0" algn="l" rtl="0">
        <a:defRPr>
          <a:latin typeface="Arial" panose="020B0604020202020204" pitchFamily="34" charset="0"/>
          <a:ea typeface="+mn-ea"/>
          <a:cs typeface="Arial" panose="020B0604020202020204" pitchFamily="34" charset="0"/>
        </a:defRPr>
      </a:lvl1pPr>
      <a:lvl2pPr marL="277274">
        <a:defRPr>
          <a:latin typeface="+mn-lt"/>
          <a:ea typeface="+mn-ea"/>
          <a:cs typeface="+mn-cs"/>
        </a:defRPr>
      </a:lvl2pPr>
      <a:lvl3pPr marL="554548">
        <a:defRPr>
          <a:latin typeface="+mn-lt"/>
          <a:ea typeface="+mn-ea"/>
          <a:cs typeface="+mn-cs"/>
        </a:defRPr>
      </a:lvl3pPr>
      <a:lvl4pPr marL="831821">
        <a:defRPr>
          <a:latin typeface="+mn-lt"/>
          <a:ea typeface="+mn-ea"/>
          <a:cs typeface="+mn-cs"/>
        </a:defRPr>
      </a:lvl4pPr>
      <a:lvl5pPr marL="1109096">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8">
        <a:defRPr>
          <a:latin typeface="+mn-lt"/>
          <a:ea typeface="+mn-ea"/>
          <a:cs typeface="+mn-cs"/>
        </a:defRPr>
      </a:lvl3pPr>
      <a:lvl4pPr marL="831821">
        <a:defRPr>
          <a:latin typeface="+mn-lt"/>
          <a:ea typeface="+mn-ea"/>
          <a:cs typeface="+mn-cs"/>
        </a:defRPr>
      </a:lvl4pPr>
      <a:lvl5pPr marL="1109096">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hyperlink" Target="https://www.ilo.org/ilostat/faces/ilostat-home/metadata" TargetMode="External"/><Relationship Id="rId2" Type="http://schemas.openxmlformats.org/officeDocument/2006/relationships/hyperlink" Target="https://unstats.un.org/sdgs/metadata/" TargetMode="External"/><Relationship Id="rId1" Type="http://schemas.openxmlformats.org/officeDocument/2006/relationships/slideLayout" Target="../slideLayouts/slideLayout13.xml"/><Relationship Id="rId6" Type="http://schemas.openxmlformats.org/officeDocument/2006/relationships/hyperlink" Target="http://www.fao.org/faostat/en/#data" TargetMode="External"/><Relationship Id="rId5" Type="http://schemas.openxmlformats.org/officeDocument/2006/relationships/hyperlink" Target="http://apps.who.int/gho/data/node.wrapper.imr?x-id=1" TargetMode="External"/><Relationship Id="rId4" Type="http://schemas.openxmlformats.org/officeDocument/2006/relationships/hyperlink" Target="http://uis.unesco.org/sites/default/files/documents/metadata-global-thematic-indicators-sdg4-education2030-2017-en_1.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DF0EA10-4022-7842-A487-2870278589AC}"/>
              </a:ext>
            </a:extLst>
          </p:cNvPr>
          <p:cNvSpPr>
            <a:spLocks noGrp="1"/>
          </p:cNvSpPr>
          <p:nvPr>
            <p:ph type="body" sz="quarter" idx="10"/>
          </p:nvPr>
        </p:nvSpPr>
        <p:spPr>
          <a:xfrm>
            <a:off x="304801" y="2438400"/>
            <a:ext cx="4457700" cy="923330"/>
          </a:xfrm>
        </p:spPr>
        <p:txBody>
          <a:bodyPr/>
          <a:lstStyle/>
          <a:p>
            <a:r>
              <a:rPr lang="en-US" sz="3000" dirty="0"/>
              <a:t>Methods of data collection and estimation </a:t>
            </a:r>
            <a:endParaRPr lang="en-US" dirty="0"/>
          </a:p>
        </p:txBody>
      </p:sp>
      <p:sp>
        <p:nvSpPr>
          <p:cNvPr id="7" name="Text Placeholder 6">
            <a:extLst>
              <a:ext uri="{FF2B5EF4-FFF2-40B4-BE49-F238E27FC236}">
                <a16:creationId xmlns:a16="http://schemas.microsoft.com/office/drawing/2014/main" id="{350DD5C9-3673-6744-8293-0337B39C08F7}"/>
              </a:ext>
            </a:extLst>
          </p:cNvPr>
          <p:cNvSpPr>
            <a:spLocks noGrp="1"/>
          </p:cNvSpPr>
          <p:nvPr>
            <p:ph type="body" sz="quarter" idx="12"/>
          </p:nvPr>
        </p:nvSpPr>
        <p:spPr>
          <a:xfrm>
            <a:off x="304801" y="4572000"/>
            <a:ext cx="4343400" cy="646331"/>
          </a:xfrm>
        </p:spPr>
        <p:txBody>
          <a:bodyPr/>
          <a:lstStyle/>
          <a:p>
            <a:r>
              <a:rPr lang="en-US" sz="1400" dirty="0">
                <a:solidFill>
                  <a:schemeClr val="bg2"/>
                </a:solidFill>
                <a:latin typeface="Gill Sans MT" panose="020B0502020104020203" pitchFamily="34" charset="0"/>
              </a:rPr>
              <a:t>ASIA-PACIFIC TRAINING CURRICULUM ON GENDER STATISTICS</a:t>
            </a:r>
          </a:p>
          <a:p>
            <a:endParaRPr lang="en-US" sz="1400" dirty="0"/>
          </a:p>
        </p:txBody>
      </p:sp>
    </p:spTree>
    <p:extLst>
      <p:ext uri="{BB962C8B-B14F-4D97-AF65-F5344CB8AC3E}">
        <p14:creationId xmlns:p14="http://schemas.microsoft.com/office/powerpoint/2010/main" val="3438919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E1A061-EDCC-48DF-87B0-D46561BF1B29}"/>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F10CD5EC-F455-4F73-AB37-F725754B0365}"/>
              </a:ext>
            </a:extLst>
          </p:cNvPr>
          <p:cNvSpPr>
            <a:spLocks noGrp="1"/>
          </p:cNvSpPr>
          <p:nvPr>
            <p:ph type="body" sz="quarter" idx="11"/>
          </p:nvPr>
        </p:nvSpPr>
        <p:spPr>
          <a:xfrm>
            <a:off x="787512" y="1161463"/>
            <a:ext cx="10616976" cy="369332"/>
          </a:xfrm>
        </p:spPr>
        <p:txBody>
          <a:bodyPr/>
          <a:lstStyle/>
          <a:p>
            <a:r>
              <a:rPr lang="en-US" sz="2400" dirty="0">
                <a:solidFill>
                  <a:schemeClr val="tx1"/>
                </a:solidFill>
                <a:latin typeface="+mn-lt"/>
              </a:rPr>
              <a:t>2. Administrative records and registries </a:t>
            </a:r>
          </a:p>
        </p:txBody>
      </p:sp>
      <p:sp>
        <p:nvSpPr>
          <p:cNvPr id="4" name="Date Placeholder 3">
            <a:extLst>
              <a:ext uri="{FF2B5EF4-FFF2-40B4-BE49-F238E27FC236}">
                <a16:creationId xmlns:a16="http://schemas.microsoft.com/office/drawing/2014/main" id="{668FA4EC-4077-4F71-AAE7-AECDF944DA34}"/>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127732E1-0020-4534-AC41-836B87FEC800}"/>
              </a:ext>
            </a:extLst>
          </p:cNvPr>
          <p:cNvSpPr txBox="1"/>
          <p:nvPr/>
        </p:nvSpPr>
        <p:spPr>
          <a:xfrm>
            <a:off x="787513" y="2128138"/>
            <a:ext cx="10859056" cy="4524315"/>
          </a:xfrm>
          <a:prstGeom prst="rect">
            <a:avLst/>
          </a:prstGeom>
          <a:noFill/>
        </p:spPr>
        <p:txBody>
          <a:bodyPr wrap="square" rtlCol="0">
            <a:spAutoFit/>
          </a:bodyPr>
          <a:lstStyle/>
          <a:p>
            <a:pPr marL="285750" indent="-285750">
              <a:buFontTx/>
              <a:buChar char="-"/>
            </a:pPr>
            <a:r>
              <a:rPr lang="en-US" dirty="0">
                <a:solidFill>
                  <a:schemeClr val="accent3"/>
                </a:solidFill>
                <a:latin typeface="Arial" panose="020B0604020202020204" pitchFamily="34" charset="0"/>
                <a:cs typeface="Arial" panose="020B0604020202020204" pitchFamily="34" charset="0"/>
              </a:rPr>
              <a:t>Legislative barriers:</a:t>
            </a:r>
          </a:p>
          <a:p>
            <a:pPr marL="285750" indent="-285750">
              <a:buFontTx/>
              <a:buChar char="-"/>
            </a:pPr>
            <a:endParaRPr lang="en-US" dirty="0">
              <a:solidFill>
                <a:schemeClr val="accent3"/>
              </a:solidFill>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dirty="0">
                <a:solidFill>
                  <a:srgbClr val="6D6E70"/>
                </a:solidFill>
                <a:latin typeface="Arial" panose="020B0604020202020204" pitchFamily="34" charset="0"/>
                <a:cs typeface="Arial" panose="020B0604020202020204" pitchFamily="34" charset="0"/>
              </a:rPr>
              <a:t>Signature of husband or father mandatory on official registration documents, as per country’s law</a:t>
            </a:r>
          </a:p>
          <a:p>
            <a:endParaRPr lang="en-US" dirty="0">
              <a:solidFill>
                <a:schemeClr val="accent3"/>
              </a:solidFill>
              <a:latin typeface="Arial" panose="020B0604020202020204" pitchFamily="34" charset="0"/>
              <a:cs typeface="Arial" panose="020B0604020202020204" pitchFamily="34" charset="0"/>
            </a:endParaRPr>
          </a:p>
          <a:p>
            <a:pPr marL="285750" indent="-285750">
              <a:buFontTx/>
              <a:buChar char="-"/>
            </a:pPr>
            <a:r>
              <a:rPr lang="en-US" dirty="0">
                <a:solidFill>
                  <a:schemeClr val="accent3"/>
                </a:solidFill>
                <a:latin typeface="Arial" panose="020B0604020202020204" pitchFamily="34" charset="0"/>
                <a:cs typeface="Arial" panose="020B0604020202020204" pitchFamily="34" charset="0"/>
              </a:rPr>
              <a:t>Socioeconomic barriers: </a:t>
            </a:r>
          </a:p>
          <a:p>
            <a:pPr marL="285750" indent="-285750">
              <a:buFontTx/>
              <a:buChar char="-"/>
            </a:pPr>
            <a:endParaRPr lang="en-US" dirty="0">
              <a:solidFill>
                <a:schemeClr val="accent3"/>
              </a:solidFill>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Stigma associated with registering teenage pregnancies or single mothers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Costs associated with registrations (fees, travel)</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Low levels of education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Information on customary marriages and teenage births/unwed mothers often remains unregistered</a:t>
            </a:r>
          </a:p>
          <a:p>
            <a:pPr marL="742950" lvl="1" indent="-285750">
              <a:buFont typeface="Courier New" panose="02070309020205020404" pitchFamily="49" charset="0"/>
              <a:buChar char="o"/>
            </a:pPr>
            <a:endParaRPr lang="en-US" dirty="0">
              <a:solidFill>
                <a:schemeClr val="accent3"/>
              </a:solidFill>
              <a:latin typeface="Arial" panose="020B0604020202020204" pitchFamily="34" charset="0"/>
              <a:cs typeface="Arial" panose="020B0604020202020204" pitchFamily="34" charset="0"/>
            </a:endParaRPr>
          </a:p>
          <a:p>
            <a:endParaRPr lang="en-US" dirty="0">
              <a:solidFill>
                <a:schemeClr val="accent3"/>
              </a:solidFill>
              <a:latin typeface="Arial" panose="020B0604020202020204" pitchFamily="34" charset="0"/>
              <a:cs typeface="Arial" panose="020B0604020202020204" pitchFamily="34" charset="0"/>
            </a:endParaRPr>
          </a:p>
          <a:p>
            <a:pPr lvl="0"/>
            <a:endParaRPr lang="en-US" dirty="0">
              <a:solidFill>
                <a:srgbClr val="6D6E70"/>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EA1CB45-1B80-47E6-812B-394B8E3137E5}"/>
              </a:ext>
            </a:extLst>
          </p:cNvPr>
          <p:cNvSpPr txBox="1"/>
          <p:nvPr/>
        </p:nvSpPr>
        <p:spPr>
          <a:xfrm>
            <a:off x="937409" y="1644800"/>
            <a:ext cx="6217111" cy="400110"/>
          </a:xfrm>
          <a:prstGeom prst="rect">
            <a:avLst/>
          </a:prstGeom>
          <a:noFill/>
        </p:spPr>
        <p:txBody>
          <a:bodyPr wrap="square" rtlCol="0">
            <a:spAutoFit/>
          </a:bodyPr>
          <a:lstStyle/>
          <a:p>
            <a:r>
              <a:rPr lang="en-US" sz="2000" dirty="0"/>
              <a:t>Barriers faced by women and girls…</a:t>
            </a:r>
          </a:p>
        </p:txBody>
      </p:sp>
    </p:spTree>
    <p:extLst>
      <p:ext uri="{BB962C8B-B14F-4D97-AF65-F5344CB8AC3E}">
        <p14:creationId xmlns:p14="http://schemas.microsoft.com/office/powerpoint/2010/main" val="2233788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E1A061-EDCC-48DF-87B0-D46561BF1B29}"/>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F10CD5EC-F455-4F73-AB37-F725754B0365}"/>
              </a:ext>
            </a:extLst>
          </p:cNvPr>
          <p:cNvSpPr>
            <a:spLocks noGrp="1"/>
          </p:cNvSpPr>
          <p:nvPr>
            <p:ph type="body" sz="quarter" idx="11"/>
          </p:nvPr>
        </p:nvSpPr>
        <p:spPr>
          <a:xfrm>
            <a:off x="787512" y="1161463"/>
            <a:ext cx="10616976" cy="369332"/>
          </a:xfrm>
        </p:spPr>
        <p:txBody>
          <a:bodyPr/>
          <a:lstStyle/>
          <a:p>
            <a:r>
              <a:rPr lang="en-US" sz="2400" dirty="0">
                <a:solidFill>
                  <a:schemeClr val="tx1"/>
                </a:solidFill>
                <a:latin typeface="+mn-lt"/>
              </a:rPr>
              <a:t>2. Administrative records and registries </a:t>
            </a:r>
          </a:p>
        </p:txBody>
      </p:sp>
      <p:sp>
        <p:nvSpPr>
          <p:cNvPr id="4" name="Date Placeholder 3">
            <a:extLst>
              <a:ext uri="{FF2B5EF4-FFF2-40B4-BE49-F238E27FC236}">
                <a16:creationId xmlns:a16="http://schemas.microsoft.com/office/drawing/2014/main" id="{668FA4EC-4077-4F71-AAE7-AECDF944DA34}"/>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127732E1-0020-4534-AC41-836B87FEC800}"/>
              </a:ext>
            </a:extLst>
          </p:cNvPr>
          <p:cNvSpPr txBox="1"/>
          <p:nvPr/>
        </p:nvSpPr>
        <p:spPr>
          <a:xfrm>
            <a:off x="787513" y="2128138"/>
            <a:ext cx="10859056" cy="5558701"/>
          </a:xfrm>
          <a:prstGeom prst="rect">
            <a:avLst/>
          </a:prstGeom>
          <a:noFill/>
        </p:spPr>
        <p:txBody>
          <a:bodyPr wrap="square" rtlCol="0">
            <a:spAutoFit/>
          </a:bodyPr>
          <a:lstStyle/>
          <a:p>
            <a:pPr marL="285750" indent="-285750">
              <a:buFontTx/>
              <a:buChar char="-"/>
            </a:pPr>
            <a:r>
              <a:rPr lang="en-US" dirty="0">
                <a:solidFill>
                  <a:schemeClr val="accent3"/>
                </a:solidFill>
                <a:latin typeface="Arial" panose="020B0604020202020204" pitchFamily="34" charset="0"/>
                <a:cs typeface="Arial" panose="020B0604020202020204" pitchFamily="34" charset="0"/>
              </a:rPr>
              <a:t>Recommendations: Centre of Excellence on Civil Registration and Vital Statistics </a:t>
            </a:r>
          </a:p>
          <a:p>
            <a:pPr marL="285750" indent="-285750">
              <a:buFontTx/>
              <a:buChar char="-"/>
            </a:pPr>
            <a:endParaRPr lang="en-US" dirty="0">
              <a:solidFill>
                <a:schemeClr val="accent3"/>
              </a:solidFill>
              <a:latin typeface="Arial" panose="020B060402020202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Calculate vital registration-based statistics by breaking down estimates by sex, wealth, urban/rural, race, ethnicity, etc.</a:t>
            </a:r>
          </a:p>
          <a:p>
            <a:pPr lvl="1" algn="just">
              <a:lnSpc>
                <a:spcPct val="107000"/>
              </a:lnSpc>
            </a:pPr>
            <a:endParaRPr lang="en-US" sz="16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Ask about marriage registration and certification in regular household survey instruments. </a:t>
            </a:r>
          </a:p>
          <a:p>
            <a:pPr marL="1228090" lvl="1" indent="-285750" algn="just">
              <a:lnSpc>
                <a:spcPct val="107000"/>
              </a:lnSpc>
              <a:buFont typeface="Courier New" panose="02070309020205020404" pitchFamily="49" charset="0"/>
              <a:buChar char="o"/>
            </a:pPr>
            <a:endParaRPr lang="en-US" sz="16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Identify and combat social or cultural reasons for the under-registration of women and girls’ deaths.</a:t>
            </a:r>
          </a:p>
          <a:p>
            <a:pPr lvl="1" algn="just">
              <a:lnSpc>
                <a:spcPct val="107000"/>
              </a:lnSpc>
            </a:pPr>
            <a:endParaRPr lang="en-US" sz="16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Recognize and rely on women’s first-hand knowledge to report on deaths and probable causes.</a:t>
            </a:r>
          </a:p>
          <a:p>
            <a:pPr lvl="1" algn="just">
              <a:lnSpc>
                <a:spcPct val="107000"/>
              </a:lnSpc>
            </a:pPr>
            <a:endParaRPr lang="en-US" sz="16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Encourage the uptake of WHO’s verbal autopsy protocol for asserting causes of death, especially causes of maternal death.</a:t>
            </a:r>
          </a:p>
          <a:p>
            <a:pPr marL="742950" lvl="1" indent="-285750">
              <a:buFont typeface="Courier New" panose="02070309020205020404" pitchFamily="49" charset="0"/>
              <a:buChar char="o"/>
            </a:pPr>
            <a:endParaRPr lang="en-US" dirty="0">
              <a:solidFill>
                <a:schemeClr val="accent3"/>
              </a:solidFill>
              <a:latin typeface="Arial" panose="020B0604020202020204" pitchFamily="34" charset="0"/>
              <a:cs typeface="Arial" panose="020B0604020202020204" pitchFamily="34" charset="0"/>
            </a:endParaRPr>
          </a:p>
          <a:p>
            <a:endParaRPr lang="en-US" dirty="0">
              <a:solidFill>
                <a:schemeClr val="accent3"/>
              </a:solidFill>
              <a:latin typeface="Arial" panose="020B0604020202020204" pitchFamily="34" charset="0"/>
              <a:cs typeface="Arial" panose="020B0604020202020204" pitchFamily="34" charset="0"/>
            </a:endParaRPr>
          </a:p>
          <a:p>
            <a:pPr lvl="0"/>
            <a:endParaRPr lang="en-US" dirty="0">
              <a:solidFill>
                <a:srgbClr val="6D6E70"/>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EA1CB45-1B80-47E6-812B-394B8E3137E5}"/>
              </a:ext>
            </a:extLst>
          </p:cNvPr>
          <p:cNvSpPr txBox="1"/>
          <p:nvPr/>
        </p:nvSpPr>
        <p:spPr>
          <a:xfrm>
            <a:off x="937409" y="1644800"/>
            <a:ext cx="10467078" cy="400110"/>
          </a:xfrm>
          <a:prstGeom prst="rect">
            <a:avLst/>
          </a:prstGeom>
          <a:noFill/>
        </p:spPr>
        <p:txBody>
          <a:bodyPr wrap="square" rtlCol="0">
            <a:spAutoFit/>
          </a:bodyPr>
          <a:lstStyle/>
          <a:p>
            <a:r>
              <a:rPr lang="en-US" sz="2000" dirty="0"/>
              <a:t>To overcome gender bias in administrative records and registration systems</a:t>
            </a:r>
          </a:p>
        </p:txBody>
      </p:sp>
    </p:spTree>
    <p:extLst>
      <p:ext uri="{BB962C8B-B14F-4D97-AF65-F5344CB8AC3E}">
        <p14:creationId xmlns:p14="http://schemas.microsoft.com/office/powerpoint/2010/main" val="2742691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E1A061-EDCC-48DF-87B0-D46561BF1B29}"/>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F10CD5EC-F455-4F73-AB37-F725754B0365}"/>
              </a:ext>
            </a:extLst>
          </p:cNvPr>
          <p:cNvSpPr>
            <a:spLocks noGrp="1"/>
          </p:cNvSpPr>
          <p:nvPr>
            <p:ph type="body" sz="quarter" idx="11"/>
          </p:nvPr>
        </p:nvSpPr>
        <p:spPr>
          <a:xfrm>
            <a:off x="787512" y="1056443"/>
            <a:ext cx="10616976" cy="474352"/>
          </a:xfrm>
        </p:spPr>
        <p:txBody>
          <a:bodyPr/>
          <a:lstStyle/>
          <a:p>
            <a:r>
              <a:rPr lang="en-US" sz="2400" dirty="0">
                <a:solidFill>
                  <a:schemeClr val="tx1"/>
                </a:solidFill>
                <a:latin typeface="+mn-lt"/>
              </a:rPr>
              <a:t>3. Household surveys  </a:t>
            </a:r>
          </a:p>
        </p:txBody>
      </p:sp>
      <p:sp>
        <p:nvSpPr>
          <p:cNvPr id="4" name="Date Placeholder 3">
            <a:extLst>
              <a:ext uri="{FF2B5EF4-FFF2-40B4-BE49-F238E27FC236}">
                <a16:creationId xmlns:a16="http://schemas.microsoft.com/office/drawing/2014/main" id="{668FA4EC-4077-4F71-AAE7-AECDF944DA34}"/>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127732E1-0020-4534-AC41-836B87FEC800}"/>
              </a:ext>
            </a:extLst>
          </p:cNvPr>
          <p:cNvSpPr txBox="1"/>
          <p:nvPr/>
        </p:nvSpPr>
        <p:spPr>
          <a:xfrm>
            <a:off x="793289" y="1530795"/>
            <a:ext cx="10960745" cy="1477328"/>
          </a:xfrm>
          <a:prstGeom prst="rect">
            <a:avLst/>
          </a:prstGeom>
          <a:noFill/>
        </p:spPr>
        <p:txBody>
          <a:bodyPr wrap="square" rtlCol="0">
            <a:spAutoFit/>
          </a:bodyPr>
          <a:lstStyle/>
          <a:p>
            <a:pPr marL="285750" indent="-285750">
              <a:buFontTx/>
              <a:buChar char="-"/>
            </a:pPr>
            <a:r>
              <a:rPr lang="en-US" dirty="0">
                <a:solidFill>
                  <a:schemeClr val="accent3"/>
                </a:solidFill>
                <a:latin typeface="Arial" panose="020B0604020202020204" pitchFamily="34" charset="0"/>
                <a:cs typeface="Arial" panose="020B0604020202020204" pitchFamily="34" charset="0"/>
              </a:rPr>
              <a:t>Essential sources of social statistics </a:t>
            </a:r>
          </a:p>
          <a:p>
            <a:pPr marL="285750" indent="-285750">
              <a:buFontTx/>
              <a:buChar char="-"/>
            </a:pPr>
            <a:r>
              <a:rPr lang="en-US" dirty="0">
                <a:solidFill>
                  <a:schemeClr val="accent3"/>
                </a:solidFill>
                <a:latin typeface="Arial" panose="020B0604020202020204" pitchFamily="34" charset="0"/>
                <a:cs typeface="Arial" panose="020B0604020202020204" pitchFamily="34" charset="0"/>
              </a:rPr>
              <a:t>Information on a wide range of development indicators </a:t>
            </a:r>
          </a:p>
          <a:p>
            <a:pPr marL="285750" indent="-285750">
              <a:buFontTx/>
              <a:buChar char="-"/>
            </a:pPr>
            <a:r>
              <a:rPr lang="en-US" dirty="0">
                <a:solidFill>
                  <a:schemeClr val="accent3"/>
                </a:solidFill>
                <a:latin typeface="Arial" panose="020B0604020202020204" pitchFamily="34" charset="0"/>
                <a:cs typeface="Arial" panose="020B0604020202020204" pitchFamily="34" charset="0"/>
              </a:rPr>
              <a:t>Information about population, heath, nutrition, employment, consumption, etc.</a:t>
            </a:r>
          </a:p>
          <a:p>
            <a:pPr marL="285750" indent="-285750">
              <a:buFontTx/>
              <a:buChar char="-"/>
            </a:pPr>
            <a:r>
              <a:rPr lang="en-US" dirty="0">
                <a:solidFill>
                  <a:schemeClr val="accent3"/>
                </a:solidFill>
                <a:latin typeface="Arial" panose="020B0604020202020204" pitchFamily="34" charset="0"/>
                <a:cs typeface="Arial" panose="020B0604020202020204" pitchFamily="34" charset="0"/>
              </a:rPr>
              <a:t>Best suited to collect information on sensitive issues: violence against women, reproductive health </a:t>
            </a:r>
          </a:p>
          <a:p>
            <a:endParaRPr lang="en-US" dirty="0">
              <a:solidFill>
                <a:schemeClr val="accent3"/>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416A5B6-F9D3-4179-8766-41EC22CA0C62}"/>
              </a:ext>
            </a:extLst>
          </p:cNvPr>
          <p:cNvSpPr txBox="1"/>
          <p:nvPr/>
        </p:nvSpPr>
        <p:spPr>
          <a:xfrm>
            <a:off x="794445" y="2725445"/>
            <a:ext cx="10782038" cy="3662541"/>
          </a:xfrm>
          <a:prstGeom prst="rect">
            <a:avLst/>
          </a:prstGeom>
          <a:noFill/>
        </p:spPr>
        <p:txBody>
          <a:bodyPr wrap="square" rtlCol="0">
            <a:spAutoFit/>
          </a:bodyPr>
          <a:lstStyle/>
          <a:p>
            <a:endParaRPr lang="en-US" sz="1600" dirty="0">
              <a:solidFill>
                <a:schemeClr val="accent3"/>
              </a:solidFill>
              <a:latin typeface="Arial" panose="020B0604020202020204" pitchFamily="34" charset="0"/>
              <a:cs typeface="Arial" panose="020B0604020202020204" pitchFamily="34" charset="0"/>
            </a:endParaRPr>
          </a:p>
          <a:p>
            <a:r>
              <a:rPr lang="en-US" dirty="0">
                <a:solidFill>
                  <a:schemeClr val="accent3"/>
                </a:solidFill>
                <a:latin typeface="Arial" panose="020B0604020202020204" pitchFamily="34" charset="0"/>
                <a:cs typeface="Arial" panose="020B0604020202020204" pitchFamily="34" charset="0"/>
              </a:rPr>
              <a:t>Some recommendations on mainstreaming gender in surveys:</a:t>
            </a:r>
          </a:p>
          <a:p>
            <a:endParaRPr lang="en-US" dirty="0">
              <a:solidFill>
                <a:schemeClr val="accent3"/>
              </a:solidFill>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Selecting topics for surveys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Selection after extensive user-producer dialogue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Identify priority gender areas according to national strategies or key policy needs</a:t>
            </a:r>
          </a:p>
          <a:p>
            <a:pPr lvl="1"/>
            <a:endParaRPr lang="en-US" dirty="0">
              <a:solidFill>
                <a:schemeClr val="accent3"/>
              </a:solidFill>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Questionnaire design and testing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Gender bias should be avoided when drafting questions, posing questions, recording answers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Questions about women should be asked to women themselves directly</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ea typeface="Calibri" panose="020F0502020204030204" pitchFamily="34" charset="0"/>
                <a:cs typeface="Arial" panose="020B0604020202020204" pitchFamily="34" charset="0"/>
              </a:rPr>
              <a:t>Coding experts, field supervisors, data processing staff and data analysts must consult gender experts</a:t>
            </a:r>
          </a:p>
          <a:p>
            <a:pPr marL="742950" lvl="1" indent="-285750">
              <a:buFont typeface="Courier New" panose="02070309020205020404" pitchFamily="49" charset="0"/>
              <a:buChar char="o"/>
            </a:pPr>
            <a:endParaRPr lang="en-US"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921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0BFBC6-66D5-4F03-89C5-C3897FD82D0E}"/>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4" name="Date Placeholder 3">
            <a:extLst>
              <a:ext uri="{FF2B5EF4-FFF2-40B4-BE49-F238E27FC236}">
                <a16:creationId xmlns:a16="http://schemas.microsoft.com/office/drawing/2014/main" id="{6CAD783A-FD42-437E-9DE3-0D6504CFAD93}"/>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5B6C5C90-A33A-40B6-908F-F13B9666DC70}"/>
              </a:ext>
            </a:extLst>
          </p:cNvPr>
          <p:cNvSpPr txBox="1"/>
          <p:nvPr/>
        </p:nvSpPr>
        <p:spPr>
          <a:xfrm>
            <a:off x="781735" y="1729096"/>
            <a:ext cx="10859056" cy="1754326"/>
          </a:xfrm>
          <a:prstGeom prst="rect">
            <a:avLst/>
          </a:prstGeom>
          <a:noFill/>
        </p:spPr>
        <p:txBody>
          <a:bodyPr wrap="square" rtlCol="0">
            <a:spAutoFit/>
          </a:bodyPr>
          <a:lstStyle/>
          <a:p>
            <a:pPr marL="285750" indent="-285750">
              <a:buFontTx/>
              <a:buChar char="-"/>
            </a:pPr>
            <a:r>
              <a:rPr lang="en-US" dirty="0">
                <a:latin typeface="Arial" panose="020B0604020202020204" pitchFamily="34" charset="0"/>
                <a:cs typeface="Arial" panose="020B0604020202020204" pitchFamily="34" charset="0"/>
              </a:rPr>
              <a:t>Manuals</a:t>
            </a:r>
            <a:endParaRPr lang="en-US" dirty="0">
              <a:solidFill>
                <a:schemeClr val="accent3"/>
              </a:solidFill>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Define and describe gender-related terms in detail</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Include detailed explanations on questions that can potentially lead to underreporting/misreporting</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Manual’s language should be free from gender bias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Supporting examples should not reinforce gender stereotypes </a:t>
            </a:r>
          </a:p>
          <a:p>
            <a:pPr marL="742950" lvl="1" indent="-285750">
              <a:buFont typeface="Courier New" panose="02070309020205020404" pitchFamily="49" charset="0"/>
              <a:buChar char="o"/>
            </a:pPr>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0541F37-31E9-4E0A-8F33-275F08C38743}"/>
              </a:ext>
            </a:extLst>
          </p:cNvPr>
          <p:cNvSpPr txBox="1"/>
          <p:nvPr/>
        </p:nvSpPr>
        <p:spPr>
          <a:xfrm>
            <a:off x="793289" y="3341328"/>
            <a:ext cx="10859056" cy="1200329"/>
          </a:xfrm>
          <a:prstGeom prst="rect">
            <a:avLst/>
          </a:prstGeom>
          <a:noFill/>
        </p:spPr>
        <p:txBody>
          <a:bodyPr wrap="square" rtlCol="0">
            <a:spAutoFit/>
          </a:bodyPr>
          <a:lstStyle/>
          <a:p>
            <a:pPr marL="285750" indent="-285750">
              <a:buFontTx/>
              <a:buChar char="-"/>
            </a:pPr>
            <a:r>
              <a:rPr lang="en-US" dirty="0">
                <a:latin typeface="Arial" panose="020B0604020202020204" pitchFamily="34" charset="0"/>
                <a:cs typeface="Arial" panose="020B0604020202020204" pitchFamily="34" charset="0"/>
              </a:rPr>
              <a:t>Sampling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Sample should cover all groups and subgroups of population/households/agricultural holdings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Sample design should produce detailed statistics for women and men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Allow disaggregation at multiple levels </a:t>
            </a:r>
          </a:p>
        </p:txBody>
      </p:sp>
      <p:sp>
        <p:nvSpPr>
          <p:cNvPr id="9" name="Text Placeholder 2">
            <a:extLst>
              <a:ext uri="{FF2B5EF4-FFF2-40B4-BE49-F238E27FC236}">
                <a16:creationId xmlns:a16="http://schemas.microsoft.com/office/drawing/2014/main" id="{429FA85B-B249-487E-B193-43BF926C833F}"/>
              </a:ext>
            </a:extLst>
          </p:cNvPr>
          <p:cNvSpPr>
            <a:spLocks noGrp="1"/>
          </p:cNvSpPr>
          <p:nvPr>
            <p:ph type="body" sz="quarter" idx="11"/>
          </p:nvPr>
        </p:nvSpPr>
        <p:spPr>
          <a:xfrm>
            <a:off x="787512" y="1161463"/>
            <a:ext cx="10616976" cy="369332"/>
          </a:xfrm>
        </p:spPr>
        <p:txBody>
          <a:bodyPr/>
          <a:lstStyle/>
          <a:p>
            <a:r>
              <a:rPr lang="en-US" sz="2400" dirty="0">
                <a:solidFill>
                  <a:schemeClr val="tx1"/>
                </a:solidFill>
                <a:latin typeface="+mn-lt"/>
              </a:rPr>
              <a:t>3. Household surveys  </a:t>
            </a:r>
          </a:p>
        </p:txBody>
      </p:sp>
    </p:spTree>
    <p:extLst>
      <p:ext uri="{BB962C8B-B14F-4D97-AF65-F5344CB8AC3E}">
        <p14:creationId xmlns:p14="http://schemas.microsoft.com/office/powerpoint/2010/main" val="905667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0BFBC6-66D5-4F03-89C5-C3897FD82D0E}"/>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4" name="Date Placeholder 3">
            <a:extLst>
              <a:ext uri="{FF2B5EF4-FFF2-40B4-BE49-F238E27FC236}">
                <a16:creationId xmlns:a16="http://schemas.microsoft.com/office/drawing/2014/main" id="{6CAD783A-FD42-437E-9DE3-0D6504CFAD93}"/>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5B6C5C90-A33A-40B6-908F-F13B9666DC70}"/>
              </a:ext>
            </a:extLst>
          </p:cNvPr>
          <p:cNvSpPr txBox="1"/>
          <p:nvPr/>
        </p:nvSpPr>
        <p:spPr>
          <a:xfrm>
            <a:off x="672249" y="1758806"/>
            <a:ext cx="10859056" cy="2031325"/>
          </a:xfrm>
          <a:prstGeom prst="rect">
            <a:avLst/>
          </a:prstGeom>
          <a:noFill/>
        </p:spPr>
        <p:txBody>
          <a:bodyPr wrap="square" rtlCol="0">
            <a:spAutoFit/>
          </a:bodyPr>
          <a:lstStyle/>
          <a:p>
            <a:pPr marL="285750" indent="-285750">
              <a:buFontTx/>
              <a:buChar char="-"/>
            </a:pPr>
            <a:r>
              <a:rPr lang="en-US" dirty="0">
                <a:latin typeface="Arial" panose="020B0604020202020204" pitchFamily="34" charset="0"/>
                <a:cs typeface="Arial" panose="020B0604020202020204" pitchFamily="34" charset="0"/>
              </a:rPr>
              <a:t>Selecting and training interviewers and supervisors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Training on how to handle sensitive questions (e.g. violence-related/women’s earnings)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Specialized training on violence- and crime-related questions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Specialized training for the case where multiple household members are respondents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Sex of interviewer matters </a:t>
            </a:r>
          </a:p>
          <a:p>
            <a:pPr lvl="2"/>
            <a:r>
              <a:rPr lang="en-US" dirty="0">
                <a:solidFill>
                  <a:schemeClr val="accent3"/>
                </a:solidFill>
                <a:latin typeface="Arial" panose="020B0604020202020204" pitchFamily="34" charset="0"/>
                <a:cs typeface="Arial" panose="020B0604020202020204" pitchFamily="34" charset="0"/>
              </a:rPr>
              <a:t>e.g. women are more likely to disclose information on violence-related matters to women interviewers</a:t>
            </a:r>
          </a:p>
        </p:txBody>
      </p:sp>
      <p:sp>
        <p:nvSpPr>
          <p:cNvPr id="6" name="TextBox 5">
            <a:extLst>
              <a:ext uri="{FF2B5EF4-FFF2-40B4-BE49-F238E27FC236}">
                <a16:creationId xmlns:a16="http://schemas.microsoft.com/office/drawing/2014/main" id="{90541F37-31E9-4E0A-8F33-275F08C38743}"/>
              </a:ext>
            </a:extLst>
          </p:cNvPr>
          <p:cNvSpPr txBox="1"/>
          <p:nvPr/>
        </p:nvSpPr>
        <p:spPr>
          <a:xfrm>
            <a:off x="683803" y="4026343"/>
            <a:ext cx="10859056" cy="923330"/>
          </a:xfrm>
          <a:prstGeom prst="rect">
            <a:avLst/>
          </a:prstGeom>
          <a:noFill/>
        </p:spPr>
        <p:txBody>
          <a:bodyPr wrap="square" rtlCol="0">
            <a:spAutoFit/>
          </a:bodyPr>
          <a:lstStyle/>
          <a:p>
            <a:pPr marL="285750" indent="-285750">
              <a:buFontTx/>
              <a:buChar char="-"/>
            </a:pPr>
            <a:r>
              <a:rPr lang="en-US" dirty="0">
                <a:latin typeface="Arial" panose="020B0604020202020204" pitchFamily="34" charset="0"/>
                <a:cs typeface="Arial" panose="020B0604020202020204" pitchFamily="34" charset="0"/>
              </a:rPr>
              <a:t>Data coding and editing</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Pre-coded responses facilitate consistency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Consult gender specialists for coding, editing and imputing data </a:t>
            </a:r>
          </a:p>
        </p:txBody>
      </p:sp>
      <p:sp>
        <p:nvSpPr>
          <p:cNvPr id="7" name="Text Placeholder 2">
            <a:extLst>
              <a:ext uri="{FF2B5EF4-FFF2-40B4-BE49-F238E27FC236}">
                <a16:creationId xmlns:a16="http://schemas.microsoft.com/office/drawing/2014/main" id="{13A79F19-2C47-4D4D-A399-3ECDA366E8EB}"/>
              </a:ext>
            </a:extLst>
          </p:cNvPr>
          <p:cNvSpPr>
            <a:spLocks noGrp="1"/>
          </p:cNvSpPr>
          <p:nvPr>
            <p:ph type="body" sz="quarter" idx="11"/>
          </p:nvPr>
        </p:nvSpPr>
        <p:spPr>
          <a:xfrm>
            <a:off x="804843" y="1161463"/>
            <a:ext cx="10616976" cy="369332"/>
          </a:xfrm>
        </p:spPr>
        <p:txBody>
          <a:bodyPr/>
          <a:lstStyle/>
          <a:p>
            <a:r>
              <a:rPr lang="en-US" sz="2400" dirty="0">
                <a:solidFill>
                  <a:schemeClr val="tx1"/>
                </a:solidFill>
                <a:latin typeface="+mn-lt"/>
              </a:rPr>
              <a:t>3. Household surveys  </a:t>
            </a:r>
          </a:p>
        </p:txBody>
      </p:sp>
    </p:spTree>
    <p:extLst>
      <p:ext uri="{BB962C8B-B14F-4D97-AF65-F5344CB8AC3E}">
        <p14:creationId xmlns:p14="http://schemas.microsoft.com/office/powerpoint/2010/main" val="1513919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061DED-1401-45BD-AA75-DE474E5D6EA5}"/>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8BA33BB3-B004-42B7-A8B5-8440DFA49F8E}"/>
              </a:ext>
            </a:extLst>
          </p:cNvPr>
          <p:cNvSpPr>
            <a:spLocks noGrp="1"/>
          </p:cNvSpPr>
          <p:nvPr>
            <p:ph type="body" sz="quarter" idx="11"/>
          </p:nvPr>
        </p:nvSpPr>
        <p:spPr>
          <a:xfrm>
            <a:off x="793289" y="1865991"/>
            <a:ext cx="10616976" cy="4154984"/>
          </a:xfrm>
        </p:spPr>
        <p:txBody>
          <a:bodyPr/>
          <a:lstStyle/>
          <a:p>
            <a:pPr marL="285750" lvl="0" indent="-285750">
              <a:buFont typeface="Arial" panose="020B0604020202020204" pitchFamily="34" charset="0"/>
              <a:buChar char="-"/>
            </a:pPr>
            <a:r>
              <a:rPr lang="en-US" sz="1800" dirty="0"/>
              <a:t>Include notes and explanations of concepts and terms for the interviewers to refer to when conducting the interview</a:t>
            </a:r>
          </a:p>
          <a:p>
            <a:pPr lvl="0"/>
            <a:endParaRPr lang="en-US" sz="1800" dirty="0"/>
          </a:p>
          <a:p>
            <a:pPr marL="285750" lvl="0" indent="-285750">
              <a:buFont typeface="Arial" panose="020B0604020202020204" pitchFamily="34" charset="0"/>
              <a:buChar char="-"/>
            </a:pPr>
            <a:r>
              <a:rPr lang="en-US" sz="1800" dirty="0"/>
              <a:t>Include probing questions </a:t>
            </a:r>
          </a:p>
          <a:p>
            <a:pPr lvl="0"/>
            <a:endParaRPr lang="en-US" sz="1800" dirty="0"/>
          </a:p>
          <a:p>
            <a:pPr marL="285750" lvl="0" indent="-285750">
              <a:buFont typeface="Arial" panose="020B0604020202020204" pitchFamily="34" charset="0"/>
              <a:buChar char="-"/>
            </a:pPr>
            <a:r>
              <a:rPr lang="en-US" sz="1800" dirty="0"/>
              <a:t>Categorize and pre-code potential answers to questions </a:t>
            </a:r>
          </a:p>
          <a:p>
            <a:pPr lvl="0"/>
            <a:endParaRPr lang="en-US" sz="1800" dirty="0"/>
          </a:p>
          <a:p>
            <a:pPr marL="285750" lvl="0" indent="-285750">
              <a:buFont typeface="Arial" panose="020B0604020202020204" pitchFamily="34" charset="0"/>
              <a:buChar char="-"/>
            </a:pPr>
            <a:r>
              <a:rPr lang="en-US" sz="1800" dirty="0"/>
              <a:t>Keep the questions short and free from ambiguity and use everyday common terms</a:t>
            </a:r>
          </a:p>
          <a:p>
            <a:pPr lvl="0"/>
            <a:endParaRPr lang="en-US" sz="1800" dirty="0"/>
          </a:p>
          <a:p>
            <a:pPr marL="285750" lvl="0" indent="-285750">
              <a:buFont typeface="Arial" panose="020B0604020202020204" pitchFamily="34" charset="0"/>
              <a:buChar char="-"/>
            </a:pPr>
            <a:r>
              <a:rPr lang="en-US" sz="1800" dirty="0"/>
              <a:t>Make sure questions are not leading </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r>
              <a:rPr lang="en-US" sz="1800" dirty="0"/>
              <a:t>Make sure questions maintain their meaning when translated</a:t>
            </a:r>
          </a:p>
          <a:p>
            <a:pPr lvl="0"/>
            <a:endParaRPr lang="en-US" sz="1800" dirty="0"/>
          </a:p>
          <a:p>
            <a:pPr marL="285750" lvl="0" indent="-285750">
              <a:buFont typeface="Arial" panose="020B0604020202020204" pitchFamily="34" charset="0"/>
              <a:buChar char="-"/>
            </a:pPr>
            <a:r>
              <a:rPr lang="en-US" sz="1800" dirty="0"/>
              <a:t>Test questionnaires to make sure both men and women understand the questions in the same way</a:t>
            </a:r>
          </a:p>
          <a:p>
            <a:pPr marL="285750" indent="-285750">
              <a:buFont typeface="Arial" panose="020B0604020202020204" pitchFamily="34" charset="0"/>
              <a:buChar char="-"/>
            </a:pPr>
            <a:endParaRPr lang="en-US" sz="1800" dirty="0"/>
          </a:p>
        </p:txBody>
      </p:sp>
      <p:sp>
        <p:nvSpPr>
          <p:cNvPr id="4" name="Date Placeholder 3">
            <a:extLst>
              <a:ext uri="{FF2B5EF4-FFF2-40B4-BE49-F238E27FC236}">
                <a16:creationId xmlns:a16="http://schemas.microsoft.com/office/drawing/2014/main" id="{7326BAA0-F8BD-41A1-89B8-7A52866CC4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01B85005-EE1D-45A7-8499-CE803E13FCD8}"/>
              </a:ext>
            </a:extLst>
          </p:cNvPr>
          <p:cNvSpPr txBox="1"/>
          <p:nvPr/>
        </p:nvSpPr>
        <p:spPr>
          <a:xfrm>
            <a:off x="793289" y="1119305"/>
            <a:ext cx="6296167" cy="461665"/>
          </a:xfrm>
          <a:prstGeom prst="rect">
            <a:avLst/>
          </a:prstGeom>
          <a:noFill/>
        </p:spPr>
        <p:txBody>
          <a:bodyPr wrap="square" rtlCol="0">
            <a:spAutoFit/>
          </a:bodyPr>
          <a:lstStyle/>
          <a:p>
            <a:r>
              <a:rPr lang="en-US" sz="2400" dirty="0"/>
              <a:t>To avoid gender bias in questionnaires…</a:t>
            </a:r>
          </a:p>
        </p:txBody>
      </p:sp>
    </p:spTree>
    <p:extLst>
      <p:ext uri="{BB962C8B-B14F-4D97-AF65-F5344CB8AC3E}">
        <p14:creationId xmlns:p14="http://schemas.microsoft.com/office/powerpoint/2010/main" val="543609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161463"/>
            <a:ext cx="10616976" cy="307777"/>
          </a:xfrm>
        </p:spPr>
        <p:txBody>
          <a:bodyPr/>
          <a:lstStyle/>
          <a:p>
            <a:r>
              <a:rPr lang="en-US" sz="2000" dirty="0">
                <a:solidFill>
                  <a:schemeClr val="tx1"/>
                </a:solidFill>
              </a:rPr>
              <a:t>Specific recommendations for Time-Use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71872816-007E-444F-9F9C-DD189EB155C8}"/>
              </a:ext>
            </a:extLst>
          </p:cNvPr>
          <p:cNvSpPr/>
          <p:nvPr/>
        </p:nvSpPr>
        <p:spPr>
          <a:xfrm>
            <a:off x="787511" y="1744613"/>
            <a:ext cx="10891141" cy="2373663"/>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Classification of activities for time-use:</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United Nations recommends the use of ICATUS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Data collected must be as detailed as possible</a:t>
            </a:r>
          </a:p>
          <a:p>
            <a:pPr lvl="1" algn="just">
              <a:lnSpc>
                <a:spcPct val="107000"/>
              </a:lnSpc>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	e.g. instead of one category of care, more categories should be defined, such as care 	of children, care of ill adults, care of the elderly and care of the disabled</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Activities where large gender gaps exist must not be clustered at the stage of coding, analysis and presentation of data </a:t>
            </a:r>
          </a:p>
        </p:txBody>
      </p:sp>
      <p:sp>
        <p:nvSpPr>
          <p:cNvPr id="6" name="Rectangle 5">
            <a:extLst>
              <a:ext uri="{FF2B5EF4-FFF2-40B4-BE49-F238E27FC236}">
                <a16:creationId xmlns:a16="http://schemas.microsoft.com/office/drawing/2014/main" id="{FEBE938C-4E81-4510-A700-37F13121BEA8}"/>
              </a:ext>
            </a:extLst>
          </p:cNvPr>
          <p:cNvSpPr/>
          <p:nvPr/>
        </p:nvSpPr>
        <p:spPr>
          <a:xfrm>
            <a:off x="794444" y="4552319"/>
            <a:ext cx="12270083" cy="727059"/>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Contextual information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Background information is crucial to interpret data meaningfully </a:t>
            </a:r>
          </a:p>
        </p:txBody>
      </p:sp>
    </p:spTree>
    <p:extLst>
      <p:ext uri="{BB962C8B-B14F-4D97-AF65-F5344CB8AC3E}">
        <p14:creationId xmlns:p14="http://schemas.microsoft.com/office/powerpoint/2010/main" val="2284142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161463"/>
            <a:ext cx="10616976" cy="307777"/>
          </a:xfrm>
        </p:spPr>
        <p:txBody>
          <a:bodyPr/>
          <a:lstStyle/>
          <a:p>
            <a:r>
              <a:rPr lang="en-US" sz="2000" dirty="0">
                <a:solidFill>
                  <a:schemeClr val="tx1"/>
                </a:solidFill>
              </a:rPr>
              <a:t>Specific recommendations for Time-Use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71872816-007E-444F-9F9C-DD189EB155C8}"/>
              </a:ext>
            </a:extLst>
          </p:cNvPr>
          <p:cNvSpPr/>
          <p:nvPr/>
        </p:nvSpPr>
        <p:spPr>
          <a:xfrm>
            <a:off x="787512" y="1744613"/>
            <a:ext cx="11099688" cy="1715021"/>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Recording simultaneous activities</a:t>
            </a:r>
            <a:endPar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24-hour time diaries best capture simultaneous activities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Record primary as well as secondary activities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Unpaid care activities are often secondary and go unrecorded in other measurement instruments </a:t>
            </a:r>
            <a:endParaRPr lang="en-US" dirty="0">
              <a:solidFill>
                <a:schemeClr val="accent3"/>
              </a:solidFill>
              <a:latin typeface="Arial" panose="020B0604020202020204" pitchFamily="34" charset="0"/>
              <a:ea typeface="Calibri" panose="020F050202020403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FEBE938C-4E81-4510-A700-37F13121BEA8}"/>
              </a:ext>
            </a:extLst>
          </p:cNvPr>
          <p:cNvSpPr/>
          <p:nvPr/>
        </p:nvSpPr>
        <p:spPr>
          <a:xfrm>
            <a:off x="794444" y="3694515"/>
            <a:ext cx="10250905" cy="2044342"/>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Coverage of relevant individual and household characteristics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Collect data on respondent’s background characteristics</a:t>
            </a:r>
          </a:p>
          <a:p>
            <a:pPr lvl="2" algn="just">
              <a:lnSpc>
                <a:spcPct val="107000"/>
              </a:lnSpc>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 (e.g. sex, age, marital status, presence of children, level of education and employment status)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This allows data disaggregation at the level of particular groups and subgroups of women &amp; men</a:t>
            </a:r>
          </a:p>
        </p:txBody>
      </p:sp>
    </p:spTree>
    <p:extLst>
      <p:ext uri="{BB962C8B-B14F-4D97-AF65-F5344CB8AC3E}">
        <p14:creationId xmlns:p14="http://schemas.microsoft.com/office/powerpoint/2010/main" val="3195032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161463"/>
            <a:ext cx="10616976" cy="307777"/>
          </a:xfrm>
        </p:spPr>
        <p:txBody>
          <a:bodyPr/>
          <a:lstStyle/>
          <a:p>
            <a:r>
              <a:rPr lang="en-US" sz="2000" dirty="0">
                <a:solidFill>
                  <a:schemeClr val="tx1"/>
                </a:solidFill>
              </a:rPr>
              <a:t>Specific recommendations for Time-Use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71872816-007E-444F-9F9C-DD189EB155C8}"/>
              </a:ext>
            </a:extLst>
          </p:cNvPr>
          <p:cNvSpPr/>
          <p:nvPr/>
        </p:nvSpPr>
        <p:spPr>
          <a:xfrm>
            <a:off x="787512" y="1744613"/>
            <a:ext cx="11099688" cy="1684500"/>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Sampling</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Sample should cover relevant population groups and subgroups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Collect information from multiple household members to measure intrahousehold inequalities </a:t>
            </a:r>
          </a:p>
          <a:p>
            <a:pPr marL="800100" lvl="1" indent="-342900" algn="just">
              <a:lnSpc>
                <a:spcPct val="107000"/>
              </a:lnSpc>
              <a:buFont typeface="Courier New" panose="02070309020205020404" pitchFamily="49" charset="0"/>
              <a:buChar char="o"/>
            </a:pPr>
            <a:endParaRPr lang="en-US"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36691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275890"/>
            <a:ext cx="10616976" cy="307777"/>
          </a:xfrm>
        </p:spPr>
        <p:txBody>
          <a:bodyPr/>
          <a:lstStyle/>
          <a:p>
            <a:r>
              <a:rPr lang="en-US" sz="2000" dirty="0">
                <a:solidFill>
                  <a:schemeClr val="tx1"/>
                </a:solidFill>
              </a:rPr>
              <a:t>Specific recommendations for Violence Against Women (VAW)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ED8A3A46-F5F4-4A6D-ABA2-86D35889BF8B}"/>
              </a:ext>
            </a:extLst>
          </p:cNvPr>
          <p:cNvSpPr/>
          <p:nvPr/>
        </p:nvSpPr>
        <p:spPr>
          <a:xfrm>
            <a:off x="787512" y="1744613"/>
            <a:ext cx="11099688" cy="3690947"/>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Surveys are best suited to capture VAW prevalence data </a:t>
            </a:r>
          </a:p>
          <a:p>
            <a:pPr marR="0" lvl="0" algn="just">
              <a:lnSpc>
                <a:spcPct val="107000"/>
              </a:lnSpc>
              <a:spcBef>
                <a:spcPts val="0"/>
              </a:spcBef>
              <a:spcAft>
                <a:spcPts val="0"/>
              </a:spcAft>
            </a:pPr>
            <a:endPar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Calibri" panose="020F0502020204030204" pitchFamily="34" charset="0"/>
              <a:buChar char="-"/>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This can be achieved through dedicated surveys or through modules attached to parent surveys</a:t>
            </a:r>
          </a:p>
          <a:p>
            <a:pPr marR="0" lvl="0" algn="just">
              <a:lnSpc>
                <a:spcPct val="107000"/>
              </a:lnSpc>
              <a:spcBef>
                <a:spcPts val="0"/>
              </a:spcBef>
              <a:spcAft>
                <a:spcPts val="0"/>
              </a:spcAft>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 </a:t>
            </a:r>
          </a:p>
          <a:p>
            <a:pPr marL="342900" marR="0" lvl="0" indent="-342900" algn="just">
              <a:lnSpc>
                <a:spcPct val="107000"/>
              </a:lnSpc>
              <a:spcBef>
                <a:spcPts val="0"/>
              </a:spcBef>
              <a:spcAft>
                <a:spcPts val="0"/>
              </a:spcAft>
              <a:buFont typeface="Calibri" panose="020F0502020204030204" pitchFamily="34" charset="0"/>
              <a:buChar char="-"/>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Can provide a wide range of information:</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Occurrence of violence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Groups of women and girls at higher risk of violence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Characteristics of perpetrators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Barriers faced by women in seeking support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Justification of attitudes towards VAW</a:t>
            </a:r>
          </a:p>
        </p:txBody>
      </p:sp>
    </p:spTree>
    <p:extLst>
      <p:ext uri="{BB962C8B-B14F-4D97-AF65-F5344CB8AC3E}">
        <p14:creationId xmlns:p14="http://schemas.microsoft.com/office/powerpoint/2010/main" val="292580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6EF7D0-D255-4469-89DF-B33F664470D9}"/>
              </a:ext>
            </a:extLst>
          </p:cNvPr>
          <p:cNvSpPr>
            <a:spLocks noGrp="1"/>
          </p:cNvSpPr>
          <p:nvPr>
            <p:ph type="body" sz="quarter" idx="11"/>
          </p:nvPr>
        </p:nvSpPr>
        <p:spPr>
          <a:xfrm>
            <a:off x="1740775" y="3205557"/>
            <a:ext cx="4621926" cy="461729"/>
          </a:xfrm>
        </p:spPr>
        <p:txBody>
          <a:bodyPr/>
          <a:lstStyle/>
          <a:p>
            <a:r>
              <a:rPr lang="en-US" dirty="0"/>
              <a:t>Learning objectives</a:t>
            </a:r>
          </a:p>
        </p:txBody>
      </p:sp>
      <p:sp>
        <p:nvSpPr>
          <p:cNvPr id="3" name="Text Placeholder 2">
            <a:extLst>
              <a:ext uri="{FF2B5EF4-FFF2-40B4-BE49-F238E27FC236}">
                <a16:creationId xmlns:a16="http://schemas.microsoft.com/office/drawing/2014/main" id="{92A40CEC-ECC2-47BA-884E-2E331399E716}"/>
              </a:ext>
            </a:extLst>
          </p:cNvPr>
          <p:cNvSpPr>
            <a:spLocks noGrp="1"/>
          </p:cNvSpPr>
          <p:nvPr>
            <p:ph type="body" sz="quarter" idx="15"/>
          </p:nvPr>
        </p:nvSpPr>
        <p:spPr>
          <a:xfrm>
            <a:off x="12387" y="3090446"/>
            <a:ext cx="1168714" cy="677109"/>
          </a:xfrm>
        </p:spPr>
        <p:txBody>
          <a:bodyPr/>
          <a:lstStyle/>
          <a:p>
            <a:r>
              <a:rPr lang="en-US" dirty="0"/>
              <a:t>1</a:t>
            </a:r>
          </a:p>
        </p:txBody>
      </p:sp>
      <p:sp>
        <p:nvSpPr>
          <p:cNvPr id="4" name="TextBox 3">
            <a:extLst>
              <a:ext uri="{FF2B5EF4-FFF2-40B4-BE49-F238E27FC236}">
                <a16:creationId xmlns:a16="http://schemas.microsoft.com/office/drawing/2014/main" id="{FDC54C08-B866-4CD5-82E0-DBD5F6BE8190}"/>
              </a:ext>
            </a:extLst>
          </p:cNvPr>
          <p:cNvSpPr txBox="1"/>
          <p:nvPr/>
        </p:nvSpPr>
        <p:spPr>
          <a:xfrm>
            <a:off x="5336005" y="358624"/>
            <a:ext cx="6695573" cy="5262979"/>
          </a:xfrm>
          <a:prstGeom prst="rect">
            <a:avLst/>
          </a:prstGeom>
          <a:noFill/>
        </p:spPr>
        <p:txBody>
          <a:bodyPr wrap="square" rtlCol="0">
            <a:spAutoFit/>
          </a:bodyPr>
          <a:lstStyle/>
          <a:p>
            <a:pPr marL="285750" marR="0" lvl="0" indent="-285750" algn="l" defTabSz="554492" rtl="0" eaLnBrk="1" fontAlgn="auto" latinLnBrk="0" hangingPunct="1">
              <a:lnSpc>
                <a:spcPct val="100000"/>
              </a:lnSpc>
              <a:spcBef>
                <a:spcPts val="0"/>
              </a:spcBef>
              <a:spcAft>
                <a:spcPts val="0"/>
              </a:spcAft>
              <a:buClrTx/>
              <a:buSzTx/>
              <a:buFontTx/>
              <a:buChar char="-"/>
              <a:tabLst/>
              <a:defRPr/>
            </a:pPr>
            <a:r>
              <a:rPr lang="en-US" sz="2800" dirty="0">
                <a:solidFill>
                  <a:srgbClr val="FEFFFF"/>
                </a:solidFill>
                <a:latin typeface="Arial" panose="020B0604020202020204" pitchFamily="34" charset="0"/>
                <a:cs typeface="Arial" panose="020B0604020202020204" pitchFamily="34" charset="0"/>
              </a:rPr>
              <a:t>Understand the importance of integrating gender across data collection and analysis processes</a:t>
            </a:r>
          </a:p>
          <a:p>
            <a:pPr marR="0" lvl="0" algn="l" defTabSz="554492" rtl="0" eaLnBrk="1" fontAlgn="auto" latinLnBrk="0" hangingPunct="1">
              <a:lnSpc>
                <a:spcPct val="100000"/>
              </a:lnSpc>
              <a:spcBef>
                <a:spcPts val="0"/>
              </a:spcBef>
              <a:spcAft>
                <a:spcPts val="0"/>
              </a:spcAft>
              <a:buClrTx/>
              <a:buSzTx/>
              <a:tabLst/>
              <a:defRPr/>
            </a:pPr>
            <a:endParaRPr lang="en-US" sz="2800" dirty="0">
              <a:solidFill>
                <a:srgbClr val="FEFFFF"/>
              </a:solidFill>
              <a:latin typeface="Arial" panose="020B0604020202020204" pitchFamily="34" charset="0"/>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Tx/>
              <a:buChar char="-"/>
              <a:tabLst/>
              <a:defRPr/>
            </a:pPr>
            <a:r>
              <a:rPr kumimoji="0" lang="en-US" sz="2800" b="0" i="0" u="none" strike="noStrike" kern="1200" cap="none" spc="0" normalizeH="0" baseline="0" noProof="0" dirty="0">
                <a:ln>
                  <a:noFill/>
                </a:ln>
                <a:solidFill>
                  <a:srgbClr val="FEFFFF"/>
                </a:solidFill>
                <a:effectLst/>
                <a:uLnTx/>
                <a:uFillTx/>
                <a:latin typeface="Arial" panose="020B0604020202020204" pitchFamily="34" charset="0"/>
                <a:ea typeface="+mn-ea"/>
                <a:cs typeface="Arial" panose="020B0604020202020204" pitchFamily="34" charset="0"/>
              </a:rPr>
              <a:t>Become familiar with</a:t>
            </a:r>
            <a:r>
              <a:rPr lang="en-US" sz="2800" dirty="0">
                <a:solidFill>
                  <a:srgbClr val="FEFFFF"/>
                </a:solidFill>
                <a:latin typeface="Arial" panose="020B0604020202020204" pitchFamily="34" charset="0"/>
                <a:cs typeface="Arial" panose="020B0604020202020204" pitchFamily="34" charset="0"/>
              </a:rPr>
              <a:t> gender biases in data collection tools and methods</a:t>
            </a:r>
          </a:p>
          <a:p>
            <a:pPr marR="0" lvl="0" algn="l" defTabSz="554492" rtl="0" eaLnBrk="1" fontAlgn="auto" latinLnBrk="0" hangingPunct="1">
              <a:lnSpc>
                <a:spcPct val="100000"/>
              </a:lnSpc>
              <a:spcBef>
                <a:spcPts val="0"/>
              </a:spcBef>
              <a:spcAft>
                <a:spcPts val="0"/>
              </a:spcAft>
              <a:buClrTx/>
              <a:buSzTx/>
              <a:tabLst/>
              <a:defRPr/>
            </a:pPr>
            <a:endParaRPr lang="en-US" sz="2800" dirty="0">
              <a:solidFill>
                <a:srgbClr val="FEFFFF"/>
              </a:solidFill>
              <a:latin typeface="Arial" panose="020B0604020202020204" pitchFamily="34" charset="0"/>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Tx/>
              <a:buChar char="-"/>
              <a:tabLst/>
              <a:defRPr/>
            </a:pPr>
            <a:r>
              <a:rPr kumimoji="0" lang="en-US" sz="2800" b="0" i="0" u="none" strike="noStrike" kern="1200" cap="none" spc="0" normalizeH="0" baseline="0" noProof="0" dirty="0">
                <a:ln>
                  <a:noFill/>
                </a:ln>
                <a:solidFill>
                  <a:srgbClr val="FEFFFF"/>
                </a:solidFill>
                <a:effectLst/>
                <a:uLnTx/>
                <a:uFillTx/>
                <a:latin typeface="Arial" panose="020B0604020202020204" pitchFamily="34" charset="0"/>
                <a:ea typeface="+mn-ea"/>
                <a:cs typeface="Arial" panose="020B0604020202020204" pitchFamily="34" charset="0"/>
              </a:rPr>
              <a:t>Get to know the tools to avoid gender biases </a:t>
            </a:r>
            <a:r>
              <a:rPr lang="en-US" sz="2800" dirty="0">
                <a:solidFill>
                  <a:srgbClr val="FEFFFF"/>
                </a:solidFill>
                <a:latin typeface="Arial" panose="020B0604020202020204" pitchFamily="34" charset="0"/>
                <a:cs typeface="Arial" panose="020B0604020202020204" pitchFamily="34" charset="0"/>
              </a:rPr>
              <a:t>in data collection and estimation</a:t>
            </a:r>
          </a:p>
          <a:p>
            <a:pPr marR="0" lvl="0" algn="l" defTabSz="554492" rtl="0" eaLnBrk="1" fontAlgn="auto" latinLnBrk="0" hangingPunct="1">
              <a:lnSpc>
                <a:spcPct val="100000"/>
              </a:lnSpc>
              <a:spcBef>
                <a:spcPts val="0"/>
              </a:spcBef>
              <a:spcAft>
                <a:spcPts val="0"/>
              </a:spcAft>
              <a:buClrTx/>
              <a:buSzTx/>
              <a:tabLst/>
              <a:defRPr/>
            </a:pPr>
            <a:endParaRPr lang="en-US" sz="2800" dirty="0">
              <a:solidFill>
                <a:srgbClr val="FEFFFF"/>
              </a:solidFill>
              <a:latin typeface="Arial" panose="020B0604020202020204" pitchFamily="34" charset="0"/>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Tx/>
              <a:buChar char="-"/>
              <a:tabLst/>
              <a:defRPr/>
            </a:pPr>
            <a:r>
              <a:rPr kumimoji="0" lang="en-US" sz="2800" b="0" i="0" u="none" strike="noStrike" kern="1200" cap="none" spc="0" normalizeH="0" baseline="0" noProof="0" dirty="0">
                <a:ln>
                  <a:noFill/>
                </a:ln>
                <a:solidFill>
                  <a:srgbClr val="FEFFFF"/>
                </a:solidFill>
                <a:effectLst/>
                <a:uLnTx/>
                <a:uFillTx/>
                <a:latin typeface="Arial" panose="020B0604020202020204" pitchFamily="34" charset="0"/>
                <a:ea typeface="+mn-ea"/>
                <a:cs typeface="Arial" panose="020B0604020202020204" pitchFamily="34" charset="0"/>
              </a:rPr>
              <a:t>Learn to </a:t>
            </a:r>
            <a:r>
              <a:rPr lang="en-US" sz="2800" dirty="0">
                <a:solidFill>
                  <a:srgbClr val="FEFFFF"/>
                </a:solidFill>
                <a:latin typeface="Arial" panose="020B0604020202020204" pitchFamily="34" charset="0"/>
                <a:cs typeface="Arial" panose="020B0604020202020204" pitchFamily="34" charset="0"/>
              </a:rPr>
              <a:t>integrate gender across data estimation and analysis </a:t>
            </a:r>
            <a:endParaRPr kumimoji="0" lang="en-US" sz="2800" b="0" i="0" u="none" strike="noStrike" kern="1200" cap="none" spc="0" normalizeH="0" baseline="0" noProof="0" dirty="0">
              <a:ln>
                <a:noFill/>
              </a:ln>
              <a:solidFill>
                <a:srgbClr val="FE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59565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275890"/>
            <a:ext cx="10616976" cy="307777"/>
          </a:xfrm>
        </p:spPr>
        <p:txBody>
          <a:bodyPr/>
          <a:lstStyle/>
          <a:p>
            <a:r>
              <a:rPr lang="en-US" sz="2000" dirty="0">
                <a:solidFill>
                  <a:schemeClr val="tx1"/>
                </a:solidFill>
              </a:rPr>
              <a:t>Specific recommendations for Violence Against Women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ED8A3A46-F5F4-4A6D-ABA2-86D35889BF8B}"/>
              </a:ext>
            </a:extLst>
          </p:cNvPr>
          <p:cNvSpPr/>
          <p:nvPr/>
        </p:nvSpPr>
        <p:spPr>
          <a:xfrm>
            <a:off x="787512" y="1744613"/>
            <a:ext cx="11099688" cy="1715021"/>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Concepts and measurement</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Survey should include different acts of violence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Severity of violence should be based on frequency of violence and consequences suffered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Partner violence should include all types of partnerships (formal + informal) </a:t>
            </a:r>
          </a:p>
        </p:txBody>
      </p:sp>
      <p:sp>
        <p:nvSpPr>
          <p:cNvPr id="6" name="Rectangle 5">
            <a:extLst>
              <a:ext uri="{FF2B5EF4-FFF2-40B4-BE49-F238E27FC236}">
                <a16:creationId xmlns:a16="http://schemas.microsoft.com/office/drawing/2014/main" id="{8F940820-246C-407E-B14E-91314988A7FF}"/>
              </a:ext>
            </a:extLst>
          </p:cNvPr>
          <p:cNvSpPr/>
          <p:nvPr/>
        </p:nvSpPr>
        <p:spPr>
          <a:xfrm>
            <a:off x="907828" y="3591265"/>
            <a:ext cx="11099688" cy="2044342"/>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Questionnaire design</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Should facilitate participation of respondents and disclosure of information</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Must be presented as a general survey of women’s health/safety issues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Sequence of questions should be carefully thought through</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Non-sensitive questions first</a:t>
            </a: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 followed by more sensitive/personal questions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Include </a:t>
            </a:r>
            <a:r>
              <a:rPr lang="en-US" sz="2000" dirty="0" err="1">
                <a:solidFill>
                  <a:schemeClr val="accent3"/>
                </a:solidFill>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behaviour</a:t>
            </a: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-specific terms</a:t>
            </a:r>
            <a:endPar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3782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275890"/>
            <a:ext cx="10616976" cy="307777"/>
          </a:xfrm>
        </p:spPr>
        <p:txBody>
          <a:bodyPr/>
          <a:lstStyle/>
          <a:p>
            <a:r>
              <a:rPr lang="en-US" sz="2000" dirty="0">
                <a:solidFill>
                  <a:schemeClr val="tx1"/>
                </a:solidFill>
              </a:rPr>
              <a:t>Specific recommendations for Violence Against Women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ED8A3A46-F5F4-4A6D-ABA2-86D35889BF8B}"/>
              </a:ext>
            </a:extLst>
          </p:cNvPr>
          <p:cNvSpPr/>
          <p:nvPr/>
        </p:nvSpPr>
        <p:spPr>
          <a:xfrm>
            <a:off x="787512" y="1744613"/>
            <a:ext cx="11099688" cy="727059"/>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Sample coverage</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Large sample size to allow in-depth gender analysis </a:t>
            </a:r>
          </a:p>
        </p:txBody>
      </p:sp>
      <p:sp>
        <p:nvSpPr>
          <p:cNvPr id="6" name="Rectangle 5">
            <a:extLst>
              <a:ext uri="{FF2B5EF4-FFF2-40B4-BE49-F238E27FC236}">
                <a16:creationId xmlns:a16="http://schemas.microsoft.com/office/drawing/2014/main" id="{8F940820-246C-407E-B14E-91314988A7FF}"/>
              </a:ext>
            </a:extLst>
          </p:cNvPr>
          <p:cNvSpPr/>
          <p:nvPr/>
        </p:nvSpPr>
        <p:spPr>
          <a:xfrm>
            <a:off x="794444" y="2757075"/>
            <a:ext cx="11099688" cy="2044342"/>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Selection of interviewers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ALL interviewers on VAW survey should be women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Field supervisors must be women in face-to-face interview situations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In specific contexts, teams with both women and men are better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Interviewers’ age matters (if too young, they can be seen as inappropriate for interviewing older women)</a:t>
            </a:r>
          </a:p>
        </p:txBody>
      </p:sp>
    </p:spTree>
    <p:extLst>
      <p:ext uri="{BB962C8B-B14F-4D97-AF65-F5344CB8AC3E}">
        <p14:creationId xmlns:p14="http://schemas.microsoft.com/office/powerpoint/2010/main" val="413683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9AFF5-9EF2-4D39-8BB1-B024776905E0}"/>
              </a:ext>
            </a:extLst>
          </p:cNvPr>
          <p:cNvSpPr>
            <a:spLocks noGrp="1"/>
          </p:cNvSpPr>
          <p:nvPr>
            <p:ph type="body" sz="quarter" idx="10"/>
          </p:nvPr>
        </p:nvSpPr>
        <p:spPr>
          <a:xfrm>
            <a:off x="793289" y="564120"/>
            <a:ext cx="10616976" cy="597343"/>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789C1F68-F0EA-4D92-9FA7-D9070C0B05C5}"/>
              </a:ext>
            </a:extLst>
          </p:cNvPr>
          <p:cNvSpPr>
            <a:spLocks noGrp="1"/>
          </p:cNvSpPr>
          <p:nvPr>
            <p:ph type="body" sz="quarter" idx="11"/>
          </p:nvPr>
        </p:nvSpPr>
        <p:spPr>
          <a:xfrm>
            <a:off x="787512" y="1275890"/>
            <a:ext cx="10616976" cy="307777"/>
          </a:xfrm>
        </p:spPr>
        <p:txBody>
          <a:bodyPr/>
          <a:lstStyle/>
          <a:p>
            <a:r>
              <a:rPr lang="en-US" sz="2000" dirty="0">
                <a:solidFill>
                  <a:schemeClr val="tx1"/>
                </a:solidFill>
              </a:rPr>
              <a:t>Specific recommendations for Violence Against Women Surveys </a:t>
            </a:r>
          </a:p>
        </p:txBody>
      </p:sp>
      <p:sp>
        <p:nvSpPr>
          <p:cNvPr id="4" name="Date Placeholder 3">
            <a:extLst>
              <a:ext uri="{FF2B5EF4-FFF2-40B4-BE49-F238E27FC236}">
                <a16:creationId xmlns:a16="http://schemas.microsoft.com/office/drawing/2014/main" id="{F57B8429-AD0F-4EA6-912F-CB4EF073B2B1}"/>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ED8A3A46-F5F4-4A6D-ABA2-86D35889BF8B}"/>
              </a:ext>
            </a:extLst>
          </p:cNvPr>
          <p:cNvSpPr/>
          <p:nvPr/>
        </p:nvSpPr>
        <p:spPr>
          <a:xfrm>
            <a:off x="787512" y="1744613"/>
            <a:ext cx="11099688" cy="1715021"/>
          </a:xfrm>
          <a:prstGeom prst="rect">
            <a:avLst/>
          </a:prstGeom>
        </p:spPr>
        <p:txBody>
          <a:bodyPr wrap="square">
            <a:spAutoFit/>
          </a:bodyPr>
          <a:lstStyle/>
          <a:p>
            <a:pPr marL="342900" marR="0" lvl="0" indent="-342900" algn="just">
              <a:lnSpc>
                <a:spcPct val="107000"/>
              </a:lnSpc>
              <a:spcBef>
                <a:spcPts val="0"/>
              </a:spcBef>
              <a:spcAft>
                <a:spcPts val="0"/>
              </a:spcAft>
              <a:buFont typeface="Calibri" panose="020F0502020204030204" pitchFamily="34" charset="0"/>
              <a:buChar char="-"/>
            </a:pPr>
            <a:r>
              <a:rPr lang="en-US" sz="2000" dirty="0">
                <a:solidFill>
                  <a:schemeClr val="accent1"/>
                </a:solidFill>
                <a:latin typeface="Arial" panose="020B0604020202020204" pitchFamily="34" charset="0"/>
                <a:ea typeface="Calibri" panose="020F0502020204030204" pitchFamily="34" charset="0"/>
                <a:cs typeface="Arial" panose="020B0604020202020204" pitchFamily="34" charset="0"/>
              </a:rPr>
              <a:t>Training of interviewers</a:t>
            </a:r>
            <a:endPar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endParaRP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Interviewers must be skilled to build rapport, understand ethical considerations</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Interviewers must be given sensitivity training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Trained on how to control the interviewing environment to ensure safety of respondents </a:t>
            </a:r>
          </a:p>
          <a:p>
            <a:pPr marL="800100" lvl="1" indent="-342900" algn="just">
              <a:lnSpc>
                <a:spcPct val="107000"/>
              </a:lnSpc>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Trained to identify their own emotional reactions and reduce their stress </a:t>
            </a:r>
          </a:p>
        </p:txBody>
      </p:sp>
    </p:spTree>
    <p:extLst>
      <p:ext uri="{BB962C8B-B14F-4D97-AF65-F5344CB8AC3E}">
        <p14:creationId xmlns:p14="http://schemas.microsoft.com/office/powerpoint/2010/main" val="1919016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6EF7D0-D255-4469-89DF-B33F664470D9}"/>
              </a:ext>
            </a:extLst>
          </p:cNvPr>
          <p:cNvSpPr>
            <a:spLocks noGrp="1"/>
          </p:cNvSpPr>
          <p:nvPr>
            <p:ph type="body" sz="quarter" idx="11"/>
          </p:nvPr>
        </p:nvSpPr>
        <p:spPr>
          <a:xfrm>
            <a:off x="1740775" y="2974629"/>
            <a:ext cx="4621926" cy="923586"/>
          </a:xfrm>
        </p:spPr>
        <p:txBody>
          <a:bodyPr/>
          <a:lstStyle/>
          <a:p>
            <a:r>
              <a:rPr lang="en-US" dirty="0"/>
              <a:t>Integrating gender into data estimation </a:t>
            </a:r>
          </a:p>
        </p:txBody>
      </p:sp>
      <p:sp>
        <p:nvSpPr>
          <p:cNvPr id="3" name="Text Placeholder 2">
            <a:extLst>
              <a:ext uri="{FF2B5EF4-FFF2-40B4-BE49-F238E27FC236}">
                <a16:creationId xmlns:a16="http://schemas.microsoft.com/office/drawing/2014/main" id="{92A40CEC-ECC2-47BA-884E-2E331399E716}"/>
              </a:ext>
            </a:extLst>
          </p:cNvPr>
          <p:cNvSpPr>
            <a:spLocks noGrp="1"/>
          </p:cNvSpPr>
          <p:nvPr>
            <p:ph type="body" sz="quarter" idx="15"/>
          </p:nvPr>
        </p:nvSpPr>
        <p:spPr>
          <a:xfrm>
            <a:off x="12387" y="3090446"/>
            <a:ext cx="1168714" cy="677109"/>
          </a:xfrm>
        </p:spPr>
        <p:txBody>
          <a:bodyPr/>
          <a:lstStyle/>
          <a:p>
            <a:r>
              <a:rPr lang="en-US" dirty="0"/>
              <a:t>3</a:t>
            </a:r>
          </a:p>
        </p:txBody>
      </p:sp>
    </p:spTree>
    <p:extLst>
      <p:ext uri="{BB962C8B-B14F-4D97-AF65-F5344CB8AC3E}">
        <p14:creationId xmlns:p14="http://schemas.microsoft.com/office/powerpoint/2010/main" val="4209106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6EDDCD-A699-400C-91E1-04735B3C5E33}"/>
              </a:ext>
            </a:extLst>
          </p:cNvPr>
          <p:cNvSpPr>
            <a:spLocks noGrp="1"/>
          </p:cNvSpPr>
          <p:nvPr>
            <p:ph type="body" sz="quarter" idx="10"/>
          </p:nvPr>
        </p:nvSpPr>
        <p:spPr/>
        <p:txBody>
          <a:bodyPr/>
          <a:lstStyle/>
          <a:p>
            <a:r>
              <a:rPr lang="en-US" dirty="0"/>
              <a:t>Integrating gender into data estimation</a:t>
            </a:r>
          </a:p>
        </p:txBody>
      </p:sp>
      <p:sp>
        <p:nvSpPr>
          <p:cNvPr id="3" name="Text Placeholder 2">
            <a:extLst>
              <a:ext uri="{FF2B5EF4-FFF2-40B4-BE49-F238E27FC236}">
                <a16:creationId xmlns:a16="http://schemas.microsoft.com/office/drawing/2014/main" id="{D2C99FE3-D0C3-4DB4-9D98-606CB9F8302E}"/>
              </a:ext>
            </a:extLst>
          </p:cNvPr>
          <p:cNvSpPr>
            <a:spLocks noGrp="1"/>
          </p:cNvSpPr>
          <p:nvPr>
            <p:ph type="body" sz="quarter" idx="11"/>
          </p:nvPr>
        </p:nvSpPr>
        <p:spPr>
          <a:xfrm>
            <a:off x="787512" y="1372142"/>
            <a:ext cx="10616976" cy="1231106"/>
          </a:xfrm>
        </p:spPr>
        <p:txBody>
          <a:bodyPr/>
          <a:lstStyle/>
          <a:p>
            <a:r>
              <a:rPr lang="en-US" sz="2000" dirty="0">
                <a:solidFill>
                  <a:schemeClr val="tx2"/>
                </a:solidFill>
              </a:rPr>
              <a:t>Research questions</a:t>
            </a:r>
          </a:p>
          <a:p>
            <a:pPr marL="342900" indent="-342900">
              <a:buFont typeface="Arial" panose="020B0604020202020204" pitchFamily="34" charset="0"/>
              <a:buChar char="-"/>
            </a:pPr>
            <a:r>
              <a:rPr lang="en-US" sz="2000" dirty="0"/>
              <a:t>Specifically refer to inequalities between women and men </a:t>
            </a:r>
          </a:p>
          <a:p>
            <a:pPr marL="342900" indent="-342900">
              <a:buFont typeface="Arial" panose="020B0604020202020204" pitchFamily="34" charset="0"/>
              <a:buChar char="-"/>
            </a:pPr>
            <a:r>
              <a:rPr lang="en-US" sz="2000" dirty="0"/>
              <a:t>Should be in line with information needs required to design, implement and monitor policies</a:t>
            </a:r>
          </a:p>
          <a:p>
            <a:pPr marL="342900" indent="-342900">
              <a:buFont typeface="Arial" panose="020B0604020202020204" pitchFamily="34" charset="0"/>
              <a:buChar char="-"/>
            </a:pPr>
            <a:r>
              <a:rPr lang="en-US" sz="2000" dirty="0"/>
              <a:t>Questions can arise from anecdotal or qualitative evidence of existing inequalities  </a:t>
            </a:r>
          </a:p>
        </p:txBody>
      </p:sp>
      <p:sp>
        <p:nvSpPr>
          <p:cNvPr id="4" name="Date Placeholder 3">
            <a:extLst>
              <a:ext uri="{FF2B5EF4-FFF2-40B4-BE49-F238E27FC236}">
                <a16:creationId xmlns:a16="http://schemas.microsoft.com/office/drawing/2014/main" id="{5E3B1AAA-0BD8-49BC-9D60-D60C4C45F894}"/>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 Placeholder 2">
            <a:extLst>
              <a:ext uri="{FF2B5EF4-FFF2-40B4-BE49-F238E27FC236}">
                <a16:creationId xmlns:a16="http://schemas.microsoft.com/office/drawing/2014/main" id="{3B24C984-43C6-4A69-AAF6-507A381CBC31}"/>
              </a:ext>
            </a:extLst>
          </p:cNvPr>
          <p:cNvSpPr txBox="1">
            <a:spLocks/>
          </p:cNvSpPr>
          <p:nvPr/>
        </p:nvSpPr>
        <p:spPr>
          <a:xfrm>
            <a:off x="787512" y="2813447"/>
            <a:ext cx="10616976" cy="2769989"/>
          </a:xfrm>
          <a:prstGeom prst="rect">
            <a:avLst/>
          </a:prstGeom>
        </p:spPr>
        <p:txBody>
          <a:bodyPr wrap="square" lIns="0" tIns="0" rIns="0" bIns="0">
            <a:spAutoFit/>
          </a:bodyPr>
          <a:lstStyle>
            <a:lvl1pPr marL="0" algn="l" rtl="0">
              <a:defRPr sz="1400">
                <a:solidFill>
                  <a:schemeClr val="accent3"/>
                </a:solidFill>
                <a:latin typeface="Arial" panose="020B0604020202020204" pitchFamily="34" charset="0"/>
                <a:ea typeface="+mn-ea"/>
                <a:cs typeface="Arial" panose="020B0604020202020204" pitchFamily="34" charset="0"/>
              </a:defRPr>
            </a:lvl1pPr>
            <a:lvl2pPr marL="277274">
              <a:defRPr sz="1400">
                <a:solidFill>
                  <a:schemeClr val="accent3"/>
                </a:solidFill>
                <a:latin typeface="Arial" panose="020B0604020202020204" pitchFamily="34" charset="0"/>
                <a:ea typeface="+mn-ea"/>
                <a:cs typeface="Arial" panose="020B0604020202020204" pitchFamily="34" charset="0"/>
              </a:defRPr>
            </a:lvl2pPr>
            <a:lvl3pPr marL="554548">
              <a:defRPr sz="1400">
                <a:solidFill>
                  <a:schemeClr val="accent3"/>
                </a:solidFill>
                <a:latin typeface="Arial" panose="020B0604020202020204" pitchFamily="34" charset="0"/>
                <a:ea typeface="+mn-ea"/>
                <a:cs typeface="Arial" panose="020B0604020202020204" pitchFamily="34" charset="0"/>
              </a:defRPr>
            </a:lvl3pPr>
            <a:lvl4pPr marL="831821">
              <a:defRPr sz="1400">
                <a:solidFill>
                  <a:schemeClr val="accent3"/>
                </a:solidFill>
                <a:latin typeface="Arial" panose="020B0604020202020204" pitchFamily="34" charset="0"/>
                <a:ea typeface="+mn-ea"/>
                <a:cs typeface="Arial" panose="020B0604020202020204" pitchFamily="34" charset="0"/>
              </a:defRPr>
            </a:lvl4pPr>
            <a:lvl5pPr marL="1109096">
              <a:defRPr sz="1400">
                <a:solidFill>
                  <a:schemeClr val="accent3"/>
                </a:solidFill>
                <a:latin typeface="Arial" panose="020B0604020202020204" pitchFamily="34" charset="0"/>
                <a:ea typeface="+mn-ea"/>
                <a:cs typeface="Arial" panose="020B0604020202020204" pitchFamily="34" charset="0"/>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a:lstStyle>
          <a:p>
            <a:r>
              <a:rPr lang="en-US" sz="2000" kern="0" dirty="0">
                <a:solidFill>
                  <a:schemeClr val="tx2"/>
                </a:solidFill>
              </a:rPr>
              <a:t>Identifying appropriate concepts, methodologies and measurement tools </a:t>
            </a:r>
          </a:p>
          <a:p>
            <a:pPr marL="342900" indent="-342900">
              <a:buFont typeface="Arial" panose="020B0604020202020204" pitchFamily="34" charset="0"/>
              <a:buChar char="-"/>
            </a:pPr>
            <a:r>
              <a:rPr lang="en-US" sz="2000" kern="0" dirty="0"/>
              <a:t>Assess whether internationally agreed methodology and guidelines exist to generate indicators of interest</a:t>
            </a:r>
          </a:p>
          <a:p>
            <a:pPr marL="342900" indent="-342900">
              <a:buFont typeface="Arial" panose="020B0604020202020204" pitchFamily="34" charset="0"/>
              <a:buChar char="-"/>
            </a:pPr>
            <a:r>
              <a:rPr lang="en-US" sz="2000" kern="0" dirty="0"/>
              <a:t>These must guide the estimation process </a:t>
            </a:r>
          </a:p>
          <a:p>
            <a:pPr marL="342900" indent="-342900">
              <a:buFont typeface="Arial" panose="020B0604020202020204" pitchFamily="34" charset="0"/>
              <a:buChar char="-"/>
            </a:pPr>
            <a:r>
              <a:rPr lang="en-US" sz="2000" kern="0" dirty="0"/>
              <a:t>e.g. to calculate sex-disaggregated unemployment rates:</a:t>
            </a:r>
          </a:p>
          <a:p>
            <a:pPr marL="620174" lvl="1" indent="-342900">
              <a:buFont typeface="Courier New" panose="02070309020205020404" pitchFamily="49" charset="0"/>
              <a:buChar char="o"/>
            </a:pPr>
            <a:r>
              <a:rPr lang="en-US" sz="2000" kern="0" dirty="0"/>
              <a:t>Understand key concepts and definitions </a:t>
            </a:r>
          </a:p>
          <a:p>
            <a:pPr marL="620174" lvl="1" indent="-342900">
              <a:buFont typeface="Courier New" panose="02070309020205020404" pitchFamily="49" charset="0"/>
              <a:buChar char="o"/>
            </a:pPr>
            <a:r>
              <a:rPr lang="en-US" sz="2000" kern="0" dirty="0"/>
              <a:t>Address questions such as: “what does it mean to be unemployed?”; “what if someone has a seasonal job?”; “what if someone runs their own family business?”</a:t>
            </a:r>
          </a:p>
          <a:p>
            <a:pPr marL="620174" lvl="1" indent="-342900">
              <a:buFont typeface="Courier New" panose="02070309020205020404" pitchFamily="49" charset="0"/>
              <a:buChar char="o"/>
            </a:pPr>
            <a:r>
              <a:rPr lang="en-US" sz="2000" kern="0" dirty="0"/>
              <a:t>Refer to internationally agreed definitions, standards and classifications</a:t>
            </a:r>
          </a:p>
        </p:txBody>
      </p:sp>
    </p:spTree>
    <p:extLst>
      <p:ext uri="{BB962C8B-B14F-4D97-AF65-F5344CB8AC3E}">
        <p14:creationId xmlns:p14="http://schemas.microsoft.com/office/powerpoint/2010/main" val="3700409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AD8B26-5D89-4243-BE78-64E39E9FEA82}"/>
              </a:ext>
            </a:extLst>
          </p:cNvPr>
          <p:cNvSpPr>
            <a:spLocks noGrp="1"/>
          </p:cNvSpPr>
          <p:nvPr>
            <p:ph type="body" sz="quarter" idx="10"/>
          </p:nvPr>
        </p:nvSpPr>
        <p:spPr>
          <a:xfrm>
            <a:off x="793289" y="564120"/>
            <a:ext cx="10616976" cy="597343"/>
          </a:xfrm>
        </p:spPr>
        <p:txBody>
          <a:bodyPr/>
          <a:lstStyle/>
          <a:p>
            <a:r>
              <a:rPr lang="en-US" dirty="0"/>
              <a:t>Integrating gender into data estimation</a:t>
            </a:r>
          </a:p>
          <a:p>
            <a:endParaRPr lang="en-US" dirty="0"/>
          </a:p>
        </p:txBody>
      </p:sp>
      <p:sp>
        <p:nvSpPr>
          <p:cNvPr id="3" name="Text Placeholder 2">
            <a:extLst>
              <a:ext uri="{FF2B5EF4-FFF2-40B4-BE49-F238E27FC236}">
                <a16:creationId xmlns:a16="http://schemas.microsoft.com/office/drawing/2014/main" id="{55D262ED-DB9A-49CD-A79D-124CE68884CE}"/>
              </a:ext>
            </a:extLst>
          </p:cNvPr>
          <p:cNvSpPr>
            <a:spLocks noGrp="1"/>
          </p:cNvSpPr>
          <p:nvPr>
            <p:ph type="body" sz="quarter" idx="11"/>
          </p:nvPr>
        </p:nvSpPr>
        <p:spPr>
          <a:xfrm>
            <a:off x="787512" y="1161463"/>
            <a:ext cx="10616976" cy="307777"/>
          </a:xfrm>
        </p:spPr>
        <p:txBody>
          <a:bodyPr/>
          <a:lstStyle/>
          <a:p>
            <a:r>
              <a:rPr lang="en-US" sz="2000" dirty="0"/>
              <a:t>- Some metadata repositories for methodological guidance :</a:t>
            </a:r>
          </a:p>
        </p:txBody>
      </p:sp>
      <p:sp>
        <p:nvSpPr>
          <p:cNvPr id="4" name="Date Placeholder 3">
            <a:extLst>
              <a:ext uri="{FF2B5EF4-FFF2-40B4-BE49-F238E27FC236}">
                <a16:creationId xmlns:a16="http://schemas.microsoft.com/office/drawing/2014/main" id="{B0436CD9-4B77-441A-A0FF-A269AF9AD4FE}"/>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16471350-F4CB-4A82-8E17-4B2E36CFD723}"/>
              </a:ext>
            </a:extLst>
          </p:cNvPr>
          <p:cNvSpPr/>
          <p:nvPr/>
        </p:nvSpPr>
        <p:spPr>
          <a:xfrm>
            <a:off x="787512" y="1758806"/>
            <a:ext cx="11092756" cy="2382960"/>
          </a:xfrm>
          <a:prstGeom prst="rect">
            <a:avLst/>
          </a:prstGeom>
        </p:spPr>
        <p:txBody>
          <a:bodyPr wrap="square">
            <a:spAutoFit/>
          </a:bodyPr>
          <a:lstStyle/>
          <a:p>
            <a:pPr marL="342900" marR="0" lvl="0" indent="-342900" algn="just">
              <a:lnSpc>
                <a:spcPct val="107000"/>
              </a:lnSpc>
              <a:spcBef>
                <a:spcPts val="0"/>
              </a:spcBef>
              <a:spcAft>
                <a:spcPts val="0"/>
              </a:spcAft>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Global SDG metadata repository </a:t>
            </a:r>
            <a:r>
              <a:rPr lang="en-US" sz="200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2"/>
              </a:rPr>
              <a:t>https://unstats.un.org/sdgs/metadata/</a:t>
            </a:r>
            <a:r>
              <a:rPr lang="en-US" sz="2000" dirty="0">
                <a:latin typeface="Arial" panose="020B0604020202020204" pitchFamily="34" charset="0"/>
                <a:ea typeface="Calibri" panose="020F0502020204030204" pitchFamily="34" charset="0"/>
                <a:cs typeface="Arial" panose="020B0604020202020204" pitchFamily="34" charset="0"/>
              </a:rPr>
              <a:t> </a:t>
            </a:r>
          </a:p>
          <a:p>
            <a:pPr marL="342900" marR="0" lvl="0" indent="-342900" algn="just">
              <a:lnSpc>
                <a:spcPct val="107000"/>
              </a:lnSpc>
              <a:spcBef>
                <a:spcPts val="0"/>
              </a:spcBef>
              <a:spcAft>
                <a:spcPts val="0"/>
              </a:spcAft>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ILOSTAT metadata </a:t>
            </a:r>
            <a:r>
              <a:rPr lang="en-US" sz="200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https://www.ilo.org/ilostat/faces/ilostat-home/metadata</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US" sz="2000" dirty="0">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UIS Metadata for the global and thematic indicators for the follow-up and review of SDG 4 and Education 2030 </a:t>
            </a:r>
            <a:r>
              <a:rPr lang="en-US" sz="200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4"/>
              </a:rPr>
              <a:t>http://uis.unesco.org/sites/default/files/documents/metadata-global-thematic-indicators-sdg4-education2030-2017-en_1.pdf</a:t>
            </a:r>
            <a:endParaRPr lang="en-US" sz="2000" dirty="0">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WHO Indicator Metadata Registry </a:t>
            </a:r>
            <a:r>
              <a:rPr lang="en-US" sz="200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http://apps.who.int/gho/data/node.wrapper.imr?x-id=1</a:t>
            </a:r>
            <a:r>
              <a:rPr lang="en-US" sz="2000" dirty="0">
                <a:latin typeface="Arial" panose="020B0604020202020204" pitchFamily="34" charset="0"/>
                <a:ea typeface="Calibri" panose="020F0502020204030204" pitchFamily="34" charset="0"/>
                <a:cs typeface="Arial" panose="020B0604020202020204" pitchFamily="34" charset="0"/>
              </a:rPr>
              <a:t> </a:t>
            </a:r>
          </a:p>
          <a:p>
            <a:pPr marL="342900" marR="0" lvl="0" indent="-342900" algn="just">
              <a:lnSpc>
                <a:spcPct val="107000"/>
              </a:lnSpc>
              <a:spcBef>
                <a:spcPts val="0"/>
              </a:spcBef>
              <a:spcAft>
                <a:spcPts val="800"/>
              </a:spcAft>
              <a:buFont typeface="Courier New" panose="02070309020205020404" pitchFamily="49" charset="0"/>
              <a:buChar char="o"/>
            </a:pPr>
            <a:r>
              <a:rPr lang="en-US" sz="2000" dirty="0">
                <a:solidFill>
                  <a:schemeClr val="accent3"/>
                </a:solidFill>
                <a:latin typeface="Arial" panose="020B0604020202020204" pitchFamily="34" charset="0"/>
                <a:ea typeface="Calibri" panose="020F0502020204030204" pitchFamily="34" charset="0"/>
                <a:cs typeface="Arial" panose="020B0604020202020204" pitchFamily="34" charset="0"/>
              </a:rPr>
              <a:t>FAOSTAT</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6"/>
              </a:rPr>
              <a:t>http://www.fao.org/faostat/en/#data</a:t>
            </a:r>
            <a:endParaRPr lang="en-US" sz="2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7867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A394A8-7195-4733-9215-2DA9AA50560D}"/>
              </a:ext>
            </a:extLst>
          </p:cNvPr>
          <p:cNvSpPr>
            <a:spLocks noGrp="1"/>
          </p:cNvSpPr>
          <p:nvPr>
            <p:ph type="body" sz="quarter" idx="10"/>
          </p:nvPr>
        </p:nvSpPr>
        <p:spPr>
          <a:xfrm>
            <a:off x="793289" y="564120"/>
            <a:ext cx="10616976" cy="597343"/>
          </a:xfrm>
        </p:spPr>
        <p:txBody>
          <a:bodyPr/>
          <a:lstStyle/>
          <a:p>
            <a:r>
              <a:rPr lang="en-US" dirty="0"/>
              <a:t>Integrating gender into data estimation</a:t>
            </a:r>
          </a:p>
          <a:p>
            <a:endParaRPr lang="en-US" dirty="0"/>
          </a:p>
        </p:txBody>
      </p:sp>
      <p:sp>
        <p:nvSpPr>
          <p:cNvPr id="4" name="Date Placeholder 3">
            <a:extLst>
              <a:ext uri="{FF2B5EF4-FFF2-40B4-BE49-F238E27FC236}">
                <a16:creationId xmlns:a16="http://schemas.microsoft.com/office/drawing/2014/main" id="{1FD51439-581B-4823-BEF4-B0AABFA0F40F}"/>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3BB34EA0-39A5-43BB-B215-972738024175}"/>
              </a:ext>
            </a:extLst>
          </p:cNvPr>
          <p:cNvSpPr txBox="1"/>
          <p:nvPr/>
        </p:nvSpPr>
        <p:spPr>
          <a:xfrm>
            <a:off x="650064" y="1203157"/>
            <a:ext cx="10900251" cy="498598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Tabulation plans for estimation</a:t>
            </a:r>
          </a:p>
          <a:p>
            <a:endParaRPr lang="en-US" dirty="0">
              <a:latin typeface="Arial" panose="020B0604020202020204" pitchFamily="34" charset="0"/>
              <a:cs typeface="Arial" panose="020B0604020202020204" pitchFamily="34" charset="0"/>
            </a:endParaRPr>
          </a:p>
          <a:p>
            <a:pPr marL="342900" indent="-342900">
              <a:buFontTx/>
              <a:buChar char="-"/>
            </a:pPr>
            <a:r>
              <a:rPr lang="en-US" sz="2000" dirty="0">
                <a:solidFill>
                  <a:schemeClr val="accent3"/>
                </a:solidFill>
                <a:latin typeface="Arial" panose="020B0604020202020204" pitchFamily="34" charset="0"/>
                <a:cs typeface="Arial" panose="020B0604020202020204" pitchFamily="34" charset="0"/>
              </a:rPr>
              <a:t>Producing tabulation plans is a useful technique to assist survey design plans </a:t>
            </a:r>
          </a:p>
          <a:p>
            <a:pPr marL="342900" indent="-342900">
              <a:buFontTx/>
              <a:buChar char="-"/>
            </a:pPr>
            <a:r>
              <a:rPr lang="en-US" sz="2000" dirty="0">
                <a:solidFill>
                  <a:schemeClr val="accent3"/>
                </a:solidFill>
                <a:latin typeface="Arial" panose="020B0604020202020204" pitchFamily="34" charset="0"/>
                <a:cs typeface="Arial" panose="020B0604020202020204" pitchFamily="34" charset="0"/>
              </a:rPr>
              <a:t>These include dummy tables or draft tables, which include everything but actual data </a:t>
            </a:r>
          </a:p>
          <a:p>
            <a:pPr marL="342900" indent="-342900">
              <a:buFontTx/>
              <a:buChar char="-"/>
            </a:pPr>
            <a:r>
              <a:rPr lang="en-US" sz="2000" dirty="0">
                <a:solidFill>
                  <a:schemeClr val="accent3"/>
                </a:solidFill>
                <a:latin typeface="Arial" panose="020B0604020202020204" pitchFamily="34" charset="0"/>
                <a:cs typeface="Arial" panose="020B0604020202020204" pitchFamily="34" charset="0"/>
              </a:rPr>
              <a:t>Tabulation plans should specify (in as much detail as possible):</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Table titles</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Columns stubs</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Identify substantive variables </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Background variables </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Population groups (survey objects/elements/units) </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Keep gender in mind (gender gaps may exist even if indicator does not specify sex disaggregation)</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Scope for data disaggregated by sex </a:t>
            </a:r>
          </a:p>
          <a:p>
            <a:pPr marL="800100" lvl="1" indent="-342900">
              <a:buFont typeface="Courier New" panose="02070309020205020404" pitchFamily="49" charset="0"/>
              <a:buChar char="o"/>
            </a:pPr>
            <a:r>
              <a:rPr lang="en-US" sz="2000" dirty="0">
                <a:solidFill>
                  <a:schemeClr val="accent3"/>
                </a:solidFill>
                <a:latin typeface="Arial" panose="020B0604020202020204" pitchFamily="34" charset="0"/>
                <a:cs typeface="Arial" panose="020B0604020202020204" pitchFamily="34" charset="0"/>
              </a:rPr>
              <a:t>Disaggregation at various levels (simultaneous disaggregation by more than 1 variable)</a:t>
            </a:r>
          </a:p>
          <a:p>
            <a:pPr lvl="1"/>
            <a:r>
              <a:rPr lang="en-US" sz="2000" dirty="0">
                <a:solidFill>
                  <a:schemeClr val="accent3"/>
                </a:solidFill>
                <a:latin typeface="Arial" panose="020B0604020202020204" pitchFamily="34" charset="0"/>
                <a:cs typeface="Arial" panose="020B0604020202020204" pitchFamily="34" charset="0"/>
              </a:rPr>
              <a:t>	e.g. by sex; by sex and location; by sex, location and ethnicity</a:t>
            </a:r>
          </a:p>
          <a:p>
            <a:pPr marL="800100" lvl="1" indent="-342900">
              <a:buFont typeface="Courier New" panose="02070309020205020404" pitchFamily="49" charset="0"/>
              <a:buChar char="o"/>
            </a:pPr>
            <a:endParaRPr lang="en-US"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6760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6EF7D0-D255-4469-89DF-B33F664470D9}"/>
              </a:ext>
            </a:extLst>
          </p:cNvPr>
          <p:cNvSpPr>
            <a:spLocks noGrp="1"/>
          </p:cNvSpPr>
          <p:nvPr>
            <p:ph type="body" sz="quarter" idx="11"/>
          </p:nvPr>
        </p:nvSpPr>
        <p:spPr>
          <a:xfrm>
            <a:off x="1740775" y="3205525"/>
            <a:ext cx="4621926" cy="461793"/>
          </a:xfrm>
        </p:spPr>
        <p:txBody>
          <a:bodyPr/>
          <a:lstStyle/>
          <a:p>
            <a:r>
              <a:rPr lang="en-US" dirty="0"/>
              <a:t>Key takeaways </a:t>
            </a:r>
          </a:p>
        </p:txBody>
      </p:sp>
      <p:sp>
        <p:nvSpPr>
          <p:cNvPr id="3" name="Text Placeholder 2">
            <a:extLst>
              <a:ext uri="{FF2B5EF4-FFF2-40B4-BE49-F238E27FC236}">
                <a16:creationId xmlns:a16="http://schemas.microsoft.com/office/drawing/2014/main" id="{92A40CEC-ECC2-47BA-884E-2E331399E716}"/>
              </a:ext>
            </a:extLst>
          </p:cNvPr>
          <p:cNvSpPr>
            <a:spLocks noGrp="1"/>
          </p:cNvSpPr>
          <p:nvPr>
            <p:ph type="body" sz="quarter" idx="15"/>
          </p:nvPr>
        </p:nvSpPr>
        <p:spPr>
          <a:xfrm>
            <a:off x="12387" y="3090446"/>
            <a:ext cx="1168714" cy="677109"/>
          </a:xfrm>
        </p:spPr>
        <p:txBody>
          <a:bodyPr/>
          <a:lstStyle/>
          <a:p>
            <a:r>
              <a:rPr lang="en-US" dirty="0"/>
              <a:t>4</a:t>
            </a:r>
          </a:p>
        </p:txBody>
      </p:sp>
    </p:spTree>
    <p:extLst>
      <p:ext uri="{BB962C8B-B14F-4D97-AF65-F5344CB8AC3E}">
        <p14:creationId xmlns:p14="http://schemas.microsoft.com/office/powerpoint/2010/main" val="646480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49E233-1042-45C7-82C9-EA03C5446C99}"/>
              </a:ext>
            </a:extLst>
          </p:cNvPr>
          <p:cNvSpPr>
            <a:spLocks noGrp="1"/>
          </p:cNvSpPr>
          <p:nvPr>
            <p:ph type="body" sz="quarter" idx="10"/>
          </p:nvPr>
        </p:nvSpPr>
        <p:spPr/>
        <p:txBody>
          <a:bodyPr/>
          <a:lstStyle/>
          <a:p>
            <a:r>
              <a:rPr lang="en-US" dirty="0"/>
              <a:t>Key takeaways </a:t>
            </a:r>
          </a:p>
        </p:txBody>
      </p:sp>
      <p:sp>
        <p:nvSpPr>
          <p:cNvPr id="3" name="Rectangle 2">
            <a:extLst>
              <a:ext uri="{FF2B5EF4-FFF2-40B4-BE49-F238E27FC236}">
                <a16:creationId xmlns:a16="http://schemas.microsoft.com/office/drawing/2014/main" id="{F0800703-2260-4C59-A4D1-49F09F40D370}"/>
              </a:ext>
            </a:extLst>
          </p:cNvPr>
          <p:cNvSpPr/>
          <p:nvPr/>
        </p:nvSpPr>
        <p:spPr>
          <a:xfrm>
            <a:off x="682580" y="1242258"/>
            <a:ext cx="10869770" cy="3923575"/>
          </a:xfrm>
          <a:prstGeom prst="rect">
            <a:avLst/>
          </a:prstGeom>
        </p:spPr>
        <p:txBody>
          <a:bodyPr wrap="square">
            <a:spAutoFit/>
          </a:bodyPr>
          <a:lstStyle/>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Gender should be integrated at all stages of the data-collection process, starting with selecting the topic, designing the questionnaire, manual and sample, training the interviewers and finally, coding and editing the data.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Gender should be integrated in the data-collection process of all primary data sources, such as administrative records and registries, household surveys and population census.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When designing the census, questionnaires should include detailed notes for interviewers on how to identify respondents, how to probe for questions related to economic activities, to select women as respondents for information regarding children, pregnancy-related death, reproductive health, etc.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Both women and men should be selected as training instructors and guidelines and manuals should include gender-sensitive examples.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To integrate gender in the collection of administrative records and registries, estimates should be disaggregated by sex, and other variables of social exclusion, and ask about marriage registration and certification in regular household surveys. </a:t>
            </a:r>
            <a:endParaRPr lang="en-US" sz="1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3791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6121ADF-C7C7-48F4-A66B-0B2942B4CD6C}"/>
              </a:ext>
            </a:extLst>
          </p:cNvPr>
          <p:cNvSpPr>
            <a:spLocks noGrp="1"/>
          </p:cNvSpPr>
          <p:nvPr>
            <p:ph type="body" sz="quarter" idx="10"/>
          </p:nvPr>
        </p:nvSpPr>
        <p:spPr>
          <a:xfrm>
            <a:off x="793289" y="564120"/>
            <a:ext cx="10616976" cy="597343"/>
          </a:xfrm>
        </p:spPr>
        <p:txBody>
          <a:bodyPr/>
          <a:lstStyle/>
          <a:p>
            <a:r>
              <a:rPr lang="en-US" dirty="0"/>
              <a:t>Key takeaways </a:t>
            </a:r>
          </a:p>
          <a:p>
            <a:endParaRPr lang="en-US" dirty="0"/>
          </a:p>
        </p:txBody>
      </p:sp>
      <p:sp>
        <p:nvSpPr>
          <p:cNvPr id="4" name="Date Placeholder 3">
            <a:extLst>
              <a:ext uri="{FF2B5EF4-FFF2-40B4-BE49-F238E27FC236}">
                <a16:creationId xmlns:a16="http://schemas.microsoft.com/office/drawing/2014/main" id="{80256C80-9005-4D11-B381-1744BEA03D6E}"/>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Rectangle 4">
            <a:extLst>
              <a:ext uri="{FF2B5EF4-FFF2-40B4-BE49-F238E27FC236}">
                <a16:creationId xmlns:a16="http://schemas.microsoft.com/office/drawing/2014/main" id="{134E120D-68FF-464A-ADA2-9FB88E387DAD}"/>
              </a:ext>
            </a:extLst>
          </p:cNvPr>
          <p:cNvSpPr/>
          <p:nvPr/>
        </p:nvSpPr>
        <p:spPr>
          <a:xfrm>
            <a:off x="793289" y="1166681"/>
            <a:ext cx="11125995" cy="4812664"/>
          </a:xfrm>
          <a:prstGeom prst="rect">
            <a:avLst/>
          </a:prstGeom>
        </p:spPr>
        <p:txBody>
          <a:bodyPr wrap="square">
            <a:spAutoFit/>
          </a:bodyPr>
          <a:lstStyle/>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Civil Registration and Vital Statistics systems emphasize the need to identify sociocultural reasons for under-registration of women and girls’ deaths, recognize reasons underlying women and girls’ deaths as well as undertake WHO’s verbal autopsy for asserting cause of death.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Gender should be made an integral part of all stages of survey data collection, starting with selecting gender relevant topics, designing gender-sensitive questionnaires and manuals, selecting samples that cover all groups and subgroups of population and allow for multi-level disaggregation, training interviewers and supervisors to handle sensitive questions and include pre-coded responses.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Gender specialists should be consulted when conducting time-use and violence against women surveys.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Research questions should specifically refer to inequalities between women and men and indicators produced should be in line with internationally agreed indicators, classifications, methodologies and measurement tools. </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Survey and census tabulation plans should consistently include disaggregation at various levels, including utilizing several disaggregation variables simultaneously.</a:t>
            </a:r>
            <a:endParaRPr lang="en-US"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US" i="1" dirty="0">
                <a:solidFill>
                  <a:srgbClr val="009DDC"/>
                </a:solidFill>
                <a:latin typeface="Arial" panose="020B0604020202020204" pitchFamily="34" charset="0"/>
                <a:ea typeface="Calibri" panose="020F0502020204030204" pitchFamily="34" charset="0"/>
                <a:cs typeface="Arial" panose="020B0604020202020204" pitchFamily="34" charset="0"/>
              </a:rPr>
              <a:t>- As this module is a brief summary of materials produced by other partners, such as UNSD, the user is strongly recommended to refer to the resources included in the list of additional resources attached to this module for further details.</a:t>
            </a:r>
            <a:endParaRPr lang="en-US" sz="1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5898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6EF7D0-D255-4469-89DF-B33F664470D9}"/>
              </a:ext>
            </a:extLst>
          </p:cNvPr>
          <p:cNvSpPr>
            <a:spLocks noGrp="1"/>
          </p:cNvSpPr>
          <p:nvPr>
            <p:ph type="body" sz="quarter" idx="11"/>
          </p:nvPr>
        </p:nvSpPr>
        <p:spPr>
          <a:xfrm>
            <a:off x="1740775" y="2974629"/>
            <a:ext cx="4621926" cy="923586"/>
          </a:xfrm>
        </p:spPr>
        <p:txBody>
          <a:bodyPr/>
          <a:lstStyle/>
          <a:p>
            <a:r>
              <a:rPr lang="en-US" dirty="0"/>
              <a:t>Integrating gender into data collection </a:t>
            </a:r>
          </a:p>
        </p:txBody>
      </p:sp>
      <p:sp>
        <p:nvSpPr>
          <p:cNvPr id="3" name="Text Placeholder 2">
            <a:extLst>
              <a:ext uri="{FF2B5EF4-FFF2-40B4-BE49-F238E27FC236}">
                <a16:creationId xmlns:a16="http://schemas.microsoft.com/office/drawing/2014/main" id="{92A40CEC-ECC2-47BA-884E-2E331399E716}"/>
              </a:ext>
            </a:extLst>
          </p:cNvPr>
          <p:cNvSpPr>
            <a:spLocks noGrp="1"/>
          </p:cNvSpPr>
          <p:nvPr>
            <p:ph type="body" sz="quarter" idx="15"/>
          </p:nvPr>
        </p:nvSpPr>
        <p:spPr>
          <a:xfrm>
            <a:off x="12387" y="3090446"/>
            <a:ext cx="1168714" cy="677109"/>
          </a:xfrm>
        </p:spPr>
        <p:txBody>
          <a:bodyPr/>
          <a:lstStyle/>
          <a:p>
            <a:r>
              <a:rPr lang="en-US" dirty="0"/>
              <a:t>2</a:t>
            </a:r>
          </a:p>
        </p:txBody>
      </p:sp>
    </p:spTree>
    <p:extLst>
      <p:ext uri="{BB962C8B-B14F-4D97-AF65-F5344CB8AC3E}">
        <p14:creationId xmlns:p14="http://schemas.microsoft.com/office/powerpoint/2010/main" val="3174357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6F1A7D6D-EA93-ECCA-C79C-C93FF4E24F9B}"/>
              </a:ext>
            </a:extLst>
          </p:cNvPr>
          <p:cNvGraphicFramePr/>
          <p:nvPr>
            <p:extLst>
              <p:ext uri="{D42A27DB-BD31-4B8C-83A1-F6EECF244321}">
                <p14:modId xmlns:p14="http://schemas.microsoft.com/office/powerpoint/2010/main" val="2285621929"/>
              </p:ext>
            </p:extLst>
          </p:nvPr>
        </p:nvGraphicFramePr>
        <p:xfrm>
          <a:off x="1028218" y="1998326"/>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 Placeholder 1">
            <a:extLst>
              <a:ext uri="{FF2B5EF4-FFF2-40B4-BE49-F238E27FC236}">
                <a16:creationId xmlns:a16="http://schemas.microsoft.com/office/drawing/2014/main" id="{E36D1B44-4714-40BD-AA48-F203840B3AC9}"/>
              </a:ext>
            </a:extLst>
          </p:cNvPr>
          <p:cNvSpPr>
            <a:spLocks noGrp="1"/>
          </p:cNvSpPr>
          <p:nvPr>
            <p:ph type="body" sz="quarter" idx="10"/>
          </p:nvPr>
        </p:nvSpPr>
        <p:spPr/>
        <p:txBody>
          <a:bodyPr/>
          <a:lstStyle/>
          <a:p>
            <a:r>
              <a:rPr lang="en-US" dirty="0"/>
              <a:t>Integrating gender into data collection</a:t>
            </a:r>
          </a:p>
        </p:txBody>
      </p:sp>
      <p:sp>
        <p:nvSpPr>
          <p:cNvPr id="4" name="Date Placeholder 3">
            <a:extLst>
              <a:ext uri="{FF2B5EF4-FFF2-40B4-BE49-F238E27FC236}">
                <a16:creationId xmlns:a16="http://schemas.microsoft.com/office/drawing/2014/main" id="{097EFB18-3F9D-4409-BEAC-8038AE905307}"/>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6" name="TextBox 5">
            <a:extLst>
              <a:ext uri="{FF2B5EF4-FFF2-40B4-BE49-F238E27FC236}">
                <a16:creationId xmlns:a16="http://schemas.microsoft.com/office/drawing/2014/main" id="{68AFA14A-8DB9-486D-A117-8D71F4C40CCE}"/>
              </a:ext>
            </a:extLst>
          </p:cNvPr>
          <p:cNvSpPr txBox="1"/>
          <p:nvPr/>
        </p:nvSpPr>
        <p:spPr>
          <a:xfrm>
            <a:off x="2696543" y="3270491"/>
            <a:ext cx="2149750" cy="738664"/>
          </a:xfrm>
          <a:prstGeom prst="rect">
            <a:avLst/>
          </a:prstGeom>
          <a:noFill/>
        </p:spPr>
        <p:txBody>
          <a:bodyPr wrap="square" rtlCol="0">
            <a:spAutoFit/>
          </a:bodyPr>
          <a:lstStyle/>
          <a:p>
            <a:pPr algn="ctr"/>
            <a:r>
              <a:rPr lang="en-US" sz="1400" b="1" dirty="0">
                <a:solidFill>
                  <a:srgbClr val="0070C0"/>
                </a:solidFill>
                <a:latin typeface="Arial" panose="020B0604020202020204" pitchFamily="34" charset="0"/>
                <a:cs typeface="Arial" panose="020B0604020202020204" pitchFamily="34" charset="0"/>
              </a:rPr>
              <a:t>GENDER SHOULD BE INTEGRATED THROUGHOUT</a:t>
            </a:r>
          </a:p>
        </p:txBody>
      </p:sp>
      <p:sp>
        <p:nvSpPr>
          <p:cNvPr id="9" name="Text Placeholder 2">
            <a:extLst>
              <a:ext uri="{FF2B5EF4-FFF2-40B4-BE49-F238E27FC236}">
                <a16:creationId xmlns:a16="http://schemas.microsoft.com/office/drawing/2014/main" id="{AEDA8514-DEC1-4C79-94EB-58DC1B7F7ADA}"/>
              </a:ext>
            </a:extLst>
          </p:cNvPr>
          <p:cNvSpPr>
            <a:spLocks noGrp="1"/>
          </p:cNvSpPr>
          <p:nvPr>
            <p:ph type="body" sz="quarter" idx="11"/>
          </p:nvPr>
        </p:nvSpPr>
        <p:spPr>
          <a:xfrm>
            <a:off x="6514618" y="2545039"/>
            <a:ext cx="5479174" cy="2492990"/>
          </a:xfrm>
        </p:spPr>
        <p:txBody>
          <a:bodyPr/>
          <a:lstStyle/>
          <a:p>
            <a:pPr marL="285750" indent="-285750">
              <a:buFont typeface="Arial" panose="020B0604020202020204" pitchFamily="34" charset="0"/>
              <a:buChar char="-"/>
            </a:pPr>
            <a:r>
              <a:rPr lang="en-US" sz="1800" dirty="0"/>
              <a:t>Official gender statistics mainly come from:</a:t>
            </a:r>
          </a:p>
          <a:p>
            <a:endParaRPr lang="en-US" sz="1800" dirty="0"/>
          </a:p>
          <a:p>
            <a:pPr marL="620174" lvl="1" indent="-342900">
              <a:buFont typeface="+mj-lt"/>
              <a:buAutoNum type="arabicPeriod"/>
            </a:pPr>
            <a:r>
              <a:rPr lang="en-US" sz="1800" dirty="0"/>
              <a:t>Population censuses</a:t>
            </a:r>
          </a:p>
          <a:p>
            <a:pPr marL="620174" lvl="1" indent="-342900">
              <a:buFont typeface="+mj-lt"/>
              <a:buAutoNum type="arabicPeriod"/>
            </a:pPr>
            <a:r>
              <a:rPr lang="en-US" sz="1800" dirty="0"/>
              <a:t>Administrative records and registries </a:t>
            </a:r>
          </a:p>
          <a:p>
            <a:pPr marL="620174" lvl="1" indent="-342900">
              <a:buFont typeface="+mj-lt"/>
              <a:buAutoNum type="arabicPeriod"/>
            </a:pPr>
            <a:r>
              <a:rPr lang="en-US" sz="1800" dirty="0"/>
              <a:t>Household surveys </a:t>
            </a:r>
          </a:p>
          <a:p>
            <a:pPr marL="342900" indent="-342900">
              <a:buFontTx/>
              <a:buChar char="-"/>
            </a:pPr>
            <a:endParaRPr lang="en-US" sz="1800" dirty="0"/>
          </a:p>
          <a:p>
            <a:pPr marL="285750" indent="-285750">
              <a:buFont typeface="Arial" panose="020B0604020202020204" pitchFamily="34" charset="0"/>
              <a:buChar char="-"/>
            </a:pPr>
            <a:r>
              <a:rPr lang="en-US" sz="1800" dirty="0"/>
              <a:t>Each data source poses different concerns for mainstreaming gender </a:t>
            </a:r>
          </a:p>
          <a:p>
            <a:endParaRPr lang="en-US" sz="1800" dirty="0"/>
          </a:p>
        </p:txBody>
      </p:sp>
      <p:sp>
        <p:nvSpPr>
          <p:cNvPr id="10" name="Rectangle 9">
            <a:extLst>
              <a:ext uri="{FF2B5EF4-FFF2-40B4-BE49-F238E27FC236}">
                <a16:creationId xmlns:a16="http://schemas.microsoft.com/office/drawing/2014/main" id="{FAC3DCAA-0946-4F89-8E7E-9F739E84B615}"/>
              </a:ext>
            </a:extLst>
          </p:cNvPr>
          <p:cNvSpPr/>
          <p:nvPr/>
        </p:nvSpPr>
        <p:spPr>
          <a:xfrm>
            <a:off x="793289" y="1116164"/>
            <a:ext cx="7073090" cy="461665"/>
          </a:xfrm>
          <a:prstGeom prst="rect">
            <a:avLst/>
          </a:prstGeom>
        </p:spPr>
        <p:txBody>
          <a:bodyPr wrap="none">
            <a:spAutoFit/>
          </a:bodyPr>
          <a:lstStyle/>
          <a:p>
            <a:r>
              <a:rPr lang="en-US" sz="2400" dirty="0"/>
              <a:t>Mainstreaming gender into the data collection process:</a:t>
            </a:r>
          </a:p>
        </p:txBody>
      </p:sp>
    </p:spTree>
    <p:extLst>
      <p:ext uri="{BB962C8B-B14F-4D97-AF65-F5344CB8AC3E}">
        <p14:creationId xmlns:p14="http://schemas.microsoft.com/office/powerpoint/2010/main" val="709313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6D1B44-4714-40BD-AA48-F203840B3AC9}"/>
              </a:ext>
            </a:extLst>
          </p:cNvPr>
          <p:cNvSpPr>
            <a:spLocks noGrp="1"/>
          </p:cNvSpPr>
          <p:nvPr>
            <p:ph type="body" sz="quarter" idx="10"/>
          </p:nvPr>
        </p:nvSpPr>
        <p:spPr/>
        <p:txBody>
          <a:bodyPr/>
          <a:lstStyle/>
          <a:p>
            <a:r>
              <a:rPr lang="en-US" dirty="0"/>
              <a:t>Integrating gender into data collection</a:t>
            </a:r>
          </a:p>
        </p:txBody>
      </p:sp>
      <p:sp>
        <p:nvSpPr>
          <p:cNvPr id="4" name="Date Placeholder 3">
            <a:extLst>
              <a:ext uri="{FF2B5EF4-FFF2-40B4-BE49-F238E27FC236}">
                <a16:creationId xmlns:a16="http://schemas.microsoft.com/office/drawing/2014/main" id="{097EFB18-3F9D-4409-BEAC-8038AE905307}"/>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0" name="Rectangle 9">
            <a:extLst>
              <a:ext uri="{FF2B5EF4-FFF2-40B4-BE49-F238E27FC236}">
                <a16:creationId xmlns:a16="http://schemas.microsoft.com/office/drawing/2014/main" id="{FAC3DCAA-0946-4F89-8E7E-9F739E84B615}"/>
              </a:ext>
            </a:extLst>
          </p:cNvPr>
          <p:cNvSpPr/>
          <p:nvPr/>
        </p:nvSpPr>
        <p:spPr>
          <a:xfrm>
            <a:off x="710360" y="1123950"/>
            <a:ext cx="2855846" cy="461665"/>
          </a:xfrm>
          <a:prstGeom prst="rect">
            <a:avLst/>
          </a:prstGeom>
        </p:spPr>
        <p:txBody>
          <a:bodyPr wrap="none">
            <a:spAutoFit/>
          </a:bodyPr>
          <a:lstStyle/>
          <a:p>
            <a:r>
              <a:rPr lang="en-US" sz="2400" dirty="0"/>
              <a:t>1. Population Census </a:t>
            </a:r>
          </a:p>
        </p:txBody>
      </p:sp>
      <p:sp>
        <p:nvSpPr>
          <p:cNvPr id="11" name="Rectangle 10">
            <a:extLst>
              <a:ext uri="{FF2B5EF4-FFF2-40B4-BE49-F238E27FC236}">
                <a16:creationId xmlns:a16="http://schemas.microsoft.com/office/drawing/2014/main" id="{5560296D-654D-470C-AFFD-BC6A848376E5}"/>
              </a:ext>
            </a:extLst>
          </p:cNvPr>
          <p:cNvSpPr/>
          <p:nvPr/>
        </p:nvSpPr>
        <p:spPr>
          <a:xfrm>
            <a:off x="710360" y="2195112"/>
            <a:ext cx="8203913" cy="1200329"/>
          </a:xfrm>
          <a:prstGeom prst="rect">
            <a:avLst/>
          </a:prstGeom>
        </p:spPr>
        <p:txBody>
          <a:bodyPr wrap="none">
            <a:spAutoFit/>
          </a:bodyPr>
          <a:lstStyle/>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Universal coverage allows analysis for marginalized groups </a:t>
            </a:r>
          </a:p>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Useful for disaggregation by migratory status, disability, race, ethnicity, etc. </a:t>
            </a:r>
          </a:p>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Can provide benchmark information for older women </a:t>
            </a:r>
          </a:p>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Data disaggregation is possible at multiple levels </a:t>
            </a:r>
          </a:p>
        </p:txBody>
      </p:sp>
      <p:sp>
        <p:nvSpPr>
          <p:cNvPr id="12" name="Rectangle 11">
            <a:extLst>
              <a:ext uri="{FF2B5EF4-FFF2-40B4-BE49-F238E27FC236}">
                <a16:creationId xmlns:a16="http://schemas.microsoft.com/office/drawing/2014/main" id="{1E9BADE0-640D-4A83-8980-E612ECB6CDEF}"/>
              </a:ext>
            </a:extLst>
          </p:cNvPr>
          <p:cNvSpPr/>
          <p:nvPr/>
        </p:nvSpPr>
        <p:spPr>
          <a:xfrm>
            <a:off x="793289" y="1684212"/>
            <a:ext cx="4443652" cy="461665"/>
          </a:xfrm>
          <a:prstGeom prst="rect">
            <a:avLst/>
          </a:prstGeom>
        </p:spPr>
        <p:txBody>
          <a:bodyPr wrap="none">
            <a:spAutoFit/>
          </a:bodyPr>
          <a:lstStyle/>
          <a:p>
            <a:r>
              <a:rPr lang="en-US" sz="2400" dirty="0"/>
              <a:t>Highly useful for gender analysis…</a:t>
            </a:r>
          </a:p>
        </p:txBody>
      </p:sp>
      <p:sp>
        <p:nvSpPr>
          <p:cNvPr id="13" name="Rectangle 12">
            <a:extLst>
              <a:ext uri="{FF2B5EF4-FFF2-40B4-BE49-F238E27FC236}">
                <a16:creationId xmlns:a16="http://schemas.microsoft.com/office/drawing/2014/main" id="{5BA05A83-3C69-4537-A79D-0BBD0409DF83}"/>
              </a:ext>
            </a:extLst>
          </p:cNvPr>
          <p:cNvSpPr/>
          <p:nvPr/>
        </p:nvSpPr>
        <p:spPr>
          <a:xfrm>
            <a:off x="2786554" y="3594029"/>
            <a:ext cx="912429" cy="461665"/>
          </a:xfrm>
          <a:prstGeom prst="rect">
            <a:avLst/>
          </a:prstGeom>
        </p:spPr>
        <p:txBody>
          <a:bodyPr wrap="none">
            <a:spAutoFit/>
          </a:bodyPr>
          <a:lstStyle/>
          <a:p>
            <a:r>
              <a:rPr lang="en-US" sz="2400" dirty="0"/>
              <a:t>BUT…</a:t>
            </a:r>
          </a:p>
        </p:txBody>
      </p:sp>
      <p:sp>
        <p:nvSpPr>
          <p:cNvPr id="14" name="Rectangle 13">
            <a:extLst>
              <a:ext uri="{FF2B5EF4-FFF2-40B4-BE49-F238E27FC236}">
                <a16:creationId xmlns:a16="http://schemas.microsoft.com/office/drawing/2014/main" id="{05A248D6-C2B0-494B-84C8-B40BF3EE1F11}"/>
              </a:ext>
            </a:extLst>
          </p:cNvPr>
          <p:cNvSpPr/>
          <p:nvPr/>
        </p:nvSpPr>
        <p:spPr>
          <a:xfrm>
            <a:off x="913605" y="4204292"/>
            <a:ext cx="9687267" cy="1477328"/>
          </a:xfrm>
          <a:prstGeom prst="rect">
            <a:avLst/>
          </a:prstGeom>
        </p:spPr>
        <p:txBody>
          <a:bodyPr wrap="none">
            <a:spAutoFit/>
          </a:bodyPr>
          <a:lstStyle/>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Questions are often asked to household heads (typically males) only</a:t>
            </a:r>
          </a:p>
          <a:p>
            <a:pPr marL="342900" indent="-342900">
              <a:buFont typeface="Arial" panose="020B0604020202020204" pitchFamily="34" charset="0"/>
              <a:buChar char="-"/>
            </a:pPr>
            <a:r>
              <a:rPr lang="en-US" dirty="0">
                <a:solidFill>
                  <a:schemeClr val="accent3"/>
                </a:solidFill>
                <a:latin typeface="Arial" panose="020B0604020202020204" pitchFamily="34" charset="0"/>
                <a:cs typeface="Arial" panose="020B0604020202020204" pitchFamily="34" charset="0"/>
              </a:rPr>
              <a:t>Hence, they are not suitable for some gender indicators:</a:t>
            </a:r>
          </a:p>
          <a:p>
            <a:pPr marL="800100" lvl="1" indent="-34290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Reproductive health issues</a:t>
            </a:r>
          </a:p>
          <a:p>
            <a:pPr marL="800100" lvl="1" indent="-34290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Violence</a:t>
            </a:r>
          </a:p>
          <a:p>
            <a:pPr marL="800100" lvl="1" indent="-34290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Sexual orientation of household members in countries where this information is taboo</a:t>
            </a:r>
          </a:p>
        </p:txBody>
      </p:sp>
    </p:spTree>
    <p:extLst>
      <p:ext uri="{BB962C8B-B14F-4D97-AF65-F5344CB8AC3E}">
        <p14:creationId xmlns:p14="http://schemas.microsoft.com/office/powerpoint/2010/main" val="2495220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6D1B44-4714-40BD-AA48-F203840B3AC9}"/>
              </a:ext>
            </a:extLst>
          </p:cNvPr>
          <p:cNvSpPr>
            <a:spLocks noGrp="1"/>
          </p:cNvSpPr>
          <p:nvPr>
            <p:ph type="body" sz="quarter" idx="10"/>
          </p:nvPr>
        </p:nvSpPr>
        <p:spPr/>
        <p:txBody>
          <a:bodyPr/>
          <a:lstStyle/>
          <a:p>
            <a:r>
              <a:rPr lang="en-US" dirty="0"/>
              <a:t>Integrating gender into data collection</a:t>
            </a:r>
          </a:p>
        </p:txBody>
      </p:sp>
      <p:sp>
        <p:nvSpPr>
          <p:cNvPr id="4" name="Date Placeholder 3">
            <a:extLst>
              <a:ext uri="{FF2B5EF4-FFF2-40B4-BE49-F238E27FC236}">
                <a16:creationId xmlns:a16="http://schemas.microsoft.com/office/drawing/2014/main" id="{097EFB18-3F9D-4409-BEAC-8038AE905307}"/>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0" name="Rectangle 9">
            <a:extLst>
              <a:ext uri="{FF2B5EF4-FFF2-40B4-BE49-F238E27FC236}">
                <a16:creationId xmlns:a16="http://schemas.microsoft.com/office/drawing/2014/main" id="{FAC3DCAA-0946-4F89-8E7E-9F739E84B615}"/>
              </a:ext>
            </a:extLst>
          </p:cNvPr>
          <p:cNvSpPr/>
          <p:nvPr/>
        </p:nvSpPr>
        <p:spPr>
          <a:xfrm>
            <a:off x="710360" y="1123950"/>
            <a:ext cx="2855846" cy="461665"/>
          </a:xfrm>
          <a:prstGeom prst="rect">
            <a:avLst/>
          </a:prstGeom>
        </p:spPr>
        <p:txBody>
          <a:bodyPr wrap="none">
            <a:spAutoFit/>
          </a:bodyPr>
          <a:lstStyle/>
          <a:p>
            <a:r>
              <a:rPr lang="en-US" sz="2400" dirty="0"/>
              <a:t>1. Population Census </a:t>
            </a:r>
          </a:p>
        </p:txBody>
      </p:sp>
      <p:sp>
        <p:nvSpPr>
          <p:cNvPr id="12" name="Rectangle 11">
            <a:extLst>
              <a:ext uri="{FF2B5EF4-FFF2-40B4-BE49-F238E27FC236}">
                <a16:creationId xmlns:a16="http://schemas.microsoft.com/office/drawing/2014/main" id="{1E9BADE0-640D-4A83-8980-E612ECB6CDEF}"/>
              </a:ext>
            </a:extLst>
          </p:cNvPr>
          <p:cNvSpPr/>
          <p:nvPr/>
        </p:nvSpPr>
        <p:spPr>
          <a:xfrm>
            <a:off x="513347" y="1646772"/>
            <a:ext cx="11518231" cy="4924425"/>
          </a:xfrm>
          <a:prstGeom prst="rect">
            <a:avLst/>
          </a:prstGeom>
        </p:spPr>
        <p:txBody>
          <a:bodyPr wrap="square">
            <a:spAutoFit/>
          </a:bodyPr>
          <a:lstStyle/>
          <a:p>
            <a:pPr marL="342900" indent="-342900">
              <a:buFontTx/>
              <a:buChar char="-"/>
            </a:pPr>
            <a:r>
              <a:rPr lang="en-US" sz="2000" dirty="0">
                <a:solidFill>
                  <a:schemeClr val="accent3"/>
                </a:solidFill>
                <a:latin typeface="Arial" panose="020B0604020202020204" pitchFamily="34" charset="0"/>
                <a:cs typeface="Arial" panose="020B0604020202020204" pitchFamily="34" charset="0"/>
              </a:rPr>
              <a:t>Checklist for questionnaire design: UNSD recommendations: </a:t>
            </a:r>
          </a:p>
          <a:p>
            <a:endParaRPr lang="en-US" sz="2000"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Questionnaire designers are trained in gender-specific measurement issues</a:t>
            </a:r>
          </a:p>
          <a:p>
            <a:pPr lvl="1"/>
            <a:endParaRPr lang="en-US"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Short note on questionnaire for interviewer to: identify household head, fertility and child-survival-related information, to note ALL pregnancy-related deaths</a:t>
            </a:r>
          </a:p>
          <a:p>
            <a:pPr lvl="1"/>
            <a:endParaRPr lang="en-US"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Questionnaire includes probing questions for some areas (e.g. on economic activity)</a:t>
            </a:r>
          </a:p>
          <a:p>
            <a:pPr lvl="1"/>
            <a:endParaRPr lang="en-US"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Questionnaire includes separate categories for sex of each child born, surviving children, etc.</a:t>
            </a:r>
          </a:p>
          <a:p>
            <a:pPr lvl="1"/>
            <a:endParaRPr lang="en-US"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Questionnaire shows reference period for questions on economic activity, recent births, household deaths</a:t>
            </a:r>
          </a:p>
          <a:p>
            <a:pPr lvl="1"/>
            <a:endParaRPr lang="en-US" dirty="0">
              <a:solidFill>
                <a:schemeClr val="accent3"/>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ü"/>
            </a:pPr>
            <a:r>
              <a:rPr lang="en-US" dirty="0">
                <a:solidFill>
                  <a:schemeClr val="accent3"/>
                </a:solidFill>
                <a:latin typeface="Arial" panose="020B0604020202020204" pitchFamily="34" charset="0"/>
                <a:cs typeface="Arial" panose="020B0604020202020204" pitchFamily="34" charset="0"/>
              </a:rPr>
              <a:t>Questionnaire tests should include both women and men with different social backgrounds </a:t>
            </a:r>
          </a:p>
          <a:p>
            <a:pPr lvl="1"/>
            <a:endParaRPr lang="en-US" sz="2000" dirty="0">
              <a:solidFill>
                <a:schemeClr val="accent3"/>
              </a:solidFill>
              <a:latin typeface="Arial" panose="020B0604020202020204" pitchFamily="34" charset="0"/>
              <a:cs typeface="Arial" panose="020B0604020202020204" pitchFamily="34" charset="0"/>
            </a:endParaRPr>
          </a:p>
          <a:p>
            <a:pPr lvl="1"/>
            <a:r>
              <a:rPr lang="en-US" sz="2000" dirty="0">
                <a:solidFill>
                  <a:schemeClr val="accent3"/>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895611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6D1B44-4714-40BD-AA48-F203840B3AC9}"/>
              </a:ext>
            </a:extLst>
          </p:cNvPr>
          <p:cNvSpPr>
            <a:spLocks noGrp="1"/>
          </p:cNvSpPr>
          <p:nvPr>
            <p:ph type="body" sz="quarter" idx="10"/>
          </p:nvPr>
        </p:nvSpPr>
        <p:spPr/>
        <p:txBody>
          <a:bodyPr/>
          <a:lstStyle/>
          <a:p>
            <a:r>
              <a:rPr lang="en-US" dirty="0"/>
              <a:t>Integrating gender into data collection</a:t>
            </a:r>
          </a:p>
        </p:txBody>
      </p:sp>
      <p:sp>
        <p:nvSpPr>
          <p:cNvPr id="4" name="Date Placeholder 3">
            <a:extLst>
              <a:ext uri="{FF2B5EF4-FFF2-40B4-BE49-F238E27FC236}">
                <a16:creationId xmlns:a16="http://schemas.microsoft.com/office/drawing/2014/main" id="{097EFB18-3F9D-4409-BEAC-8038AE905307}"/>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0" name="Rectangle 9">
            <a:extLst>
              <a:ext uri="{FF2B5EF4-FFF2-40B4-BE49-F238E27FC236}">
                <a16:creationId xmlns:a16="http://schemas.microsoft.com/office/drawing/2014/main" id="{FAC3DCAA-0946-4F89-8E7E-9F739E84B615}"/>
              </a:ext>
            </a:extLst>
          </p:cNvPr>
          <p:cNvSpPr/>
          <p:nvPr/>
        </p:nvSpPr>
        <p:spPr>
          <a:xfrm>
            <a:off x="710360" y="1123950"/>
            <a:ext cx="2855846" cy="461665"/>
          </a:xfrm>
          <a:prstGeom prst="rect">
            <a:avLst/>
          </a:prstGeom>
        </p:spPr>
        <p:txBody>
          <a:bodyPr wrap="none">
            <a:spAutoFit/>
          </a:bodyPr>
          <a:lstStyle/>
          <a:p>
            <a:r>
              <a:rPr lang="en-US" sz="2400" dirty="0"/>
              <a:t>1. Population Census </a:t>
            </a:r>
          </a:p>
        </p:txBody>
      </p:sp>
      <p:sp>
        <p:nvSpPr>
          <p:cNvPr id="12" name="Rectangle 11">
            <a:extLst>
              <a:ext uri="{FF2B5EF4-FFF2-40B4-BE49-F238E27FC236}">
                <a16:creationId xmlns:a16="http://schemas.microsoft.com/office/drawing/2014/main" id="{1E9BADE0-640D-4A83-8980-E612ECB6CDEF}"/>
              </a:ext>
            </a:extLst>
          </p:cNvPr>
          <p:cNvSpPr/>
          <p:nvPr/>
        </p:nvSpPr>
        <p:spPr>
          <a:xfrm>
            <a:off x="459915" y="1495830"/>
            <a:ext cx="10869322" cy="707886"/>
          </a:xfrm>
          <a:prstGeom prst="rect">
            <a:avLst/>
          </a:prstGeom>
        </p:spPr>
        <p:txBody>
          <a:bodyPr wrap="square">
            <a:spAutoFit/>
          </a:bodyPr>
          <a:lstStyle/>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Questions should go beyond sex</a:t>
            </a: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 Example of UK Government’s Guidance for Census 2021 </a:t>
            </a:r>
          </a:p>
        </p:txBody>
      </p:sp>
      <p:sp>
        <p:nvSpPr>
          <p:cNvPr id="3" name="Rectangle: Rounded Corners 2">
            <a:extLst>
              <a:ext uri="{FF2B5EF4-FFF2-40B4-BE49-F238E27FC236}">
                <a16:creationId xmlns:a16="http://schemas.microsoft.com/office/drawing/2014/main" id="{CC320FAF-4893-4701-A0B3-E8BB20B2F4AB}"/>
              </a:ext>
            </a:extLst>
          </p:cNvPr>
          <p:cNvSpPr/>
          <p:nvPr/>
        </p:nvSpPr>
        <p:spPr>
          <a:xfrm>
            <a:off x="710360" y="2577037"/>
            <a:ext cx="4129839" cy="6572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What is your sex?</a:t>
            </a:r>
          </a:p>
        </p:txBody>
      </p:sp>
      <p:sp>
        <p:nvSpPr>
          <p:cNvPr id="7" name="Rectangle: Rounded Corners 6">
            <a:extLst>
              <a:ext uri="{FF2B5EF4-FFF2-40B4-BE49-F238E27FC236}">
                <a16:creationId xmlns:a16="http://schemas.microsoft.com/office/drawing/2014/main" id="{A46E997E-A96F-47AE-8E76-8ACC0D02E6D2}"/>
              </a:ext>
            </a:extLst>
          </p:cNvPr>
          <p:cNvSpPr/>
          <p:nvPr/>
        </p:nvSpPr>
        <p:spPr>
          <a:xfrm>
            <a:off x="793289" y="3740344"/>
            <a:ext cx="4129838" cy="6572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Is your gender the same as the sex you were registered with at birth?</a:t>
            </a:r>
          </a:p>
        </p:txBody>
      </p:sp>
      <p:sp>
        <p:nvSpPr>
          <p:cNvPr id="8" name="Rectangle: Rounded Corners 7">
            <a:extLst>
              <a:ext uri="{FF2B5EF4-FFF2-40B4-BE49-F238E27FC236}">
                <a16:creationId xmlns:a16="http://schemas.microsoft.com/office/drawing/2014/main" id="{DA0A4128-4226-4480-884D-F10EA2D3784E}"/>
              </a:ext>
            </a:extLst>
          </p:cNvPr>
          <p:cNvSpPr/>
          <p:nvPr/>
        </p:nvSpPr>
        <p:spPr>
          <a:xfrm>
            <a:off x="793289" y="4948562"/>
            <a:ext cx="4129838" cy="6572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Which of the following best describes your sexual orientation?</a:t>
            </a:r>
          </a:p>
        </p:txBody>
      </p:sp>
      <p:sp>
        <p:nvSpPr>
          <p:cNvPr id="5" name="Rectangle 4">
            <a:extLst>
              <a:ext uri="{FF2B5EF4-FFF2-40B4-BE49-F238E27FC236}">
                <a16:creationId xmlns:a16="http://schemas.microsoft.com/office/drawing/2014/main" id="{11840C51-D727-4CA4-B3EC-09F8E6DB2617}"/>
              </a:ext>
            </a:extLst>
          </p:cNvPr>
          <p:cNvSpPr/>
          <p:nvPr/>
        </p:nvSpPr>
        <p:spPr>
          <a:xfrm>
            <a:off x="4999623" y="2725218"/>
            <a:ext cx="6896455" cy="3339184"/>
          </a:xfrm>
          <a:prstGeom prst="rect">
            <a:avLst/>
          </a:prstGeom>
        </p:spPr>
        <p:txBody>
          <a:bodyPr wrap="square">
            <a:spAutoFit/>
          </a:bodyPr>
          <a:lstStyle/>
          <a:p>
            <a:pPr marL="285750" indent="-285750">
              <a:lnSpc>
                <a:spcPct val="107000"/>
              </a:lnSpc>
              <a:buFontTx/>
              <a:buChar char="-"/>
            </a:pPr>
            <a:r>
              <a:rPr lang="en-US" i="1" dirty="0">
                <a:solidFill>
                  <a:schemeClr val="accent3"/>
                </a:solidFill>
                <a:latin typeface="Calibri" panose="020F0502020204030204" pitchFamily="34" charset="0"/>
                <a:ea typeface="Calibri" panose="020F0502020204030204" pitchFamily="34" charset="0"/>
                <a:cs typeface="Times New Roman" panose="02020603050405020304" pitchFamily="18" charset="0"/>
              </a:rPr>
              <a:t>If you are one or more of non-binary, transgender, have variations of sex characteristics, sometimes also known as intersex, the answer you give can be different from what is on your birth certificate.</a:t>
            </a:r>
          </a:p>
          <a:p>
            <a:pPr>
              <a:lnSpc>
                <a:spcPct val="107000"/>
              </a:lnSpc>
            </a:pPr>
            <a:endParaRPr lang="en-US" i="1" dirty="0">
              <a:solidFill>
                <a:schemeClr val="accent3"/>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buFontTx/>
              <a:buChar char="-"/>
            </a:pPr>
            <a:r>
              <a:rPr lang="en-US" i="1" dirty="0">
                <a:solidFill>
                  <a:schemeClr val="accent3"/>
                </a:solidFill>
                <a:latin typeface="Calibri" panose="020F0502020204030204" pitchFamily="34" charset="0"/>
                <a:ea typeface="Calibri" panose="020F0502020204030204" pitchFamily="34" charset="0"/>
                <a:cs typeface="Times New Roman" panose="02020603050405020304" pitchFamily="18" charset="0"/>
              </a:rPr>
              <a:t>If you are not sure how to answer, use the sex registered on your official documents, such as passport or driving license, or whichever answer best describes your sex.</a:t>
            </a:r>
          </a:p>
          <a:p>
            <a:pPr>
              <a:lnSpc>
                <a:spcPct val="107000"/>
              </a:lnSpc>
            </a:pPr>
            <a:endParaRPr lang="en-US" i="1" dirty="0">
              <a:solidFill>
                <a:schemeClr val="accent3"/>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buFontTx/>
              <a:buChar char="-"/>
            </a:pPr>
            <a:r>
              <a:rPr lang="en-US" i="1" dirty="0">
                <a:solidFill>
                  <a:schemeClr val="accent3"/>
                </a:solidFill>
                <a:latin typeface="Calibri" panose="020F0502020204030204" pitchFamily="34" charset="0"/>
                <a:ea typeface="Calibri" panose="020F0502020204030204" pitchFamily="34" charset="0"/>
                <a:cs typeface="Times New Roman" panose="02020603050405020304" pitchFamily="18" charset="0"/>
              </a:rPr>
              <a:t>A later question gives the option to tell us if your gender is different from your sex registered at birth, and, if different, to record your gender.</a:t>
            </a:r>
            <a:endParaRPr lang="en-US" dirty="0">
              <a:solidFill>
                <a:schemeClr val="accent3"/>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C35F67F2-FBC6-4BDE-B85E-C194CFE34668}"/>
              </a:ext>
            </a:extLst>
          </p:cNvPr>
          <p:cNvSpPr txBox="1"/>
          <p:nvPr/>
        </p:nvSpPr>
        <p:spPr>
          <a:xfrm>
            <a:off x="7351803" y="2390930"/>
            <a:ext cx="4467225" cy="369332"/>
          </a:xfrm>
          <a:prstGeom prst="rect">
            <a:avLst/>
          </a:prstGeom>
          <a:noFill/>
        </p:spPr>
        <p:txBody>
          <a:bodyPr wrap="square" rtlCol="0">
            <a:spAutoFit/>
          </a:bodyPr>
          <a:lstStyle/>
          <a:p>
            <a:r>
              <a:rPr lang="en-US" dirty="0"/>
              <a:t>Detailed notes include:</a:t>
            </a:r>
          </a:p>
        </p:txBody>
      </p:sp>
    </p:spTree>
    <p:extLst>
      <p:ext uri="{BB962C8B-B14F-4D97-AF65-F5344CB8AC3E}">
        <p14:creationId xmlns:p14="http://schemas.microsoft.com/office/powerpoint/2010/main" val="64636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6D1B44-4714-40BD-AA48-F203840B3AC9}"/>
              </a:ext>
            </a:extLst>
          </p:cNvPr>
          <p:cNvSpPr>
            <a:spLocks noGrp="1"/>
          </p:cNvSpPr>
          <p:nvPr>
            <p:ph type="body" sz="quarter" idx="10"/>
          </p:nvPr>
        </p:nvSpPr>
        <p:spPr/>
        <p:txBody>
          <a:bodyPr/>
          <a:lstStyle/>
          <a:p>
            <a:r>
              <a:rPr lang="en-US" dirty="0"/>
              <a:t>Integrating gender into data collection</a:t>
            </a:r>
          </a:p>
        </p:txBody>
      </p:sp>
      <p:sp>
        <p:nvSpPr>
          <p:cNvPr id="4" name="Date Placeholder 3">
            <a:extLst>
              <a:ext uri="{FF2B5EF4-FFF2-40B4-BE49-F238E27FC236}">
                <a16:creationId xmlns:a16="http://schemas.microsoft.com/office/drawing/2014/main" id="{097EFB18-3F9D-4409-BEAC-8038AE905307}"/>
              </a:ext>
            </a:extLst>
          </p:cNvPr>
          <p:cNvSpPr>
            <a:spLocks noGrp="1"/>
          </p:cNvSpPr>
          <p:nvPr>
            <p:ph type="dt" sz="half" idx="6"/>
          </p:nvPr>
        </p:nvSpPr>
        <p:spPr/>
        <p:txBody>
          <a:body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0" name="Rectangle 9">
            <a:extLst>
              <a:ext uri="{FF2B5EF4-FFF2-40B4-BE49-F238E27FC236}">
                <a16:creationId xmlns:a16="http://schemas.microsoft.com/office/drawing/2014/main" id="{FAC3DCAA-0946-4F89-8E7E-9F739E84B615}"/>
              </a:ext>
            </a:extLst>
          </p:cNvPr>
          <p:cNvSpPr/>
          <p:nvPr/>
        </p:nvSpPr>
        <p:spPr>
          <a:xfrm>
            <a:off x="710360" y="1123950"/>
            <a:ext cx="2855846" cy="461665"/>
          </a:xfrm>
          <a:prstGeom prst="rect">
            <a:avLst/>
          </a:prstGeom>
        </p:spPr>
        <p:txBody>
          <a:bodyPr wrap="none">
            <a:spAutoFit/>
          </a:bodyPr>
          <a:lstStyle/>
          <a:p>
            <a:r>
              <a:rPr lang="en-US" sz="2400" dirty="0"/>
              <a:t>1. Population Census </a:t>
            </a:r>
          </a:p>
        </p:txBody>
      </p:sp>
      <p:sp>
        <p:nvSpPr>
          <p:cNvPr id="12" name="Rectangle 11">
            <a:extLst>
              <a:ext uri="{FF2B5EF4-FFF2-40B4-BE49-F238E27FC236}">
                <a16:creationId xmlns:a16="http://schemas.microsoft.com/office/drawing/2014/main" id="{1E9BADE0-640D-4A83-8980-E612ECB6CDEF}"/>
              </a:ext>
            </a:extLst>
          </p:cNvPr>
          <p:cNvSpPr/>
          <p:nvPr/>
        </p:nvSpPr>
        <p:spPr>
          <a:xfrm>
            <a:off x="793290" y="1646772"/>
            <a:ext cx="10869322" cy="4401205"/>
          </a:xfrm>
          <a:prstGeom prst="rect">
            <a:avLst/>
          </a:prstGeom>
        </p:spPr>
        <p:txBody>
          <a:bodyPr wrap="square">
            <a:spAutoFit/>
          </a:bodyPr>
          <a:lstStyle/>
          <a:p>
            <a:pPr marL="342900" indent="-342900">
              <a:buFontTx/>
              <a:buChar char="-"/>
            </a:pPr>
            <a:r>
              <a:rPr lang="en-US" sz="2000" dirty="0">
                <a:solidFill>
                  <a:schemeClr val="accent3"/>
                </a:solidFill>
                <a:latin typeface="+mj-lt"/>
                <a:cs typeface="Arial" panose="020B0604020202020204" pitchFamily="34" charset="0"/>
              </a:rPr>
              <a:t>Checklist for preparation of the census manual and training of interviewers:</a:t>
            </a:r>
          </a:p>
          <a:p>
            <a:endParaRPr lang="en-US" sz="2000" dirty="0">
              <a:solidFill>
                <a:schemeClr val="accent3"/>
              </a:solidFill>
              <a:latin typeface="+mj-lt"/>
              <a:cs typeface="Arial" panose="020B0604020202020204" pitchFamily="34" charset="0"/>
            </a:endParaRPr>
          </a:p>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Both women and men are selected as training instructors </a:t>
            </a:r>
          </a:p>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Manual explains gender-related measurement issues, with descriptive examples and illustrations</a:t>
            </a:r>
          </a:p>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All language and examples in manual should be free of gender bias </a:t>
            </a:r>
          </a:p>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Training about sex-selective underreporting and misreporting </a:t>
            </a:r>
          </a:p>
          <a:p>
            <a:pPr marL="800100" lvl="1" indent="-342900">
              <a:buFont typeface="Wingdings" panose="05000000000000000000" pitchFamily="2" charset="2"/>
              <a:buChar char="ü"/>
            </a:pPr>
            <a:r>
              <a:rPr lang="en-US" sz="2000" dirty="0">
                <a:solidFill>
                  <a:schemeClr val="accent3"/>
                </a:solidFill>
                <a:latin typeface="+mj-lt"/>
                <a:cs typeface="Arial" panose="020B0604020202020204" pitchFamily="34" charset="0"/>
              </a:rPr>
              <a:t>Special attention be given to: </a:t>
            </a:r>
          </a:p>
          <a:p>
            <a:pPr lvl="1"/>
            <a:endParaRPr lang="en-US" sz="2000" dirty="0">
              <a:solidFill>
                <a:schemeClr val="accent3"/>
              </a:solidFill>
              <a:latin typeface="+mj-lt"/>
              <a:cs typeface="Arial" panose="020B0604020202020204" pitchFamily="34" charset="0"/>
            </a:endParaRP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Criteria to identify household head</a:t>
            </a: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Recording of members of household </a:t>
            </a: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Selecting women as respondents for information on children </a:t>
            </a: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All economic-related activities should be listed </a:t>
            </a:r>
          </a:p>
          <a:p>
            <a:pPr marL="1257300" lvl="2" indent="-342900">
              <a:buFont typeface="Courier New" panose="02070309020205020404" pitchFamily="49" charset="0"/>
              <a:buChar char="o"/>
            </a:pPr>
            <a:r>
              <a:rPr lang="en-US" sz="2000" dirty="0">
                <a:solidFill>
                  <a:schemeClr val="accent3"/>
                </a:solidFill>
                <a:latin typeface="+mj-lt"/>
                <a:cs typeface="Arial" panose="020B0604020202020204" pitchFamily="34" charset="0"/>
              </a:rPr>
              <a:t>Probing questions </a:t>
            </a:r>
          </a:p>
        </p:txBody>
      </p:sp>
    </p:spTree>
    <p:extLst>
      <p:ext uri="{BB962C8B-B14F-4D97-AF65-F5344CB8AC3E}">
        <p14:creationId xmlns:p14="http://schemas.microsoft.com/office/powerpoint/2010/main" val="3588404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E1A061-EDCC-48DF-87B0-D46561BF1B29}"/>
              </a:ext>
            </a:extLst>
          </p:cNvPr>
          <p:cNvSpPr>
            <a:spLocks noGrp="1"/>
          </p:cNvSpPr>
          <p:nvPr>
            <p:ph type="body" sz="quarter" idx="10"/>
          </p:nvPr>
        </p:nvSpPr>
        <p:spPr>
          <a:xfrm>
            <a:off x="793289" y="564121"/>
            <a:ext cx="10616976" cy="465584"/>
          </a:xfrm>
        </p:spPr>
        <p:txBody>
          <a:bodyPr/>
          <a:lstStyle/>
          <a:p>
            <a:r>
              <a:rPr lang="en-US" dirty="0"/>
              <a:t>Integrating gender into data collection</a:t>
            </a:r>
          </a:p>
          <a:p>
            <a:endParaRPr lang="en-US" dirty="0"/>
          </a:p>
        </p:txBody>
      </p:sp>
      <p:sp>
        <p:nvSpPr>
          <p:cNvPr id="3" name="Text Placeholder 2">
            <a:extLst>
              <a:ext uri="{FF2B5EF4-FFF2-40B4-BE49-F238E27FC236}">
                <a16:creationId xmlns:a16="http://schemas.microsoft.com/office/drawing/2014/main" id="{F10CD5EC-F455-4F73-AB37-F725754B0365}"/>
              </a:ext>
            </a:extLst>
          </p:cNvPr>
          <p:cNvSpPr>
            <a:spLocks noGrp="1"/>
          </p:cNvSpPr>
          <p:nvPr>
            <p:ph type="body" sz="quarter" idx="11"/>
          </p:nvPr>
        </p:nvSpPr>
        <p:spPr>
          <a:xfrm>
            <a:off x="787512" y="1029705"/>
            <a:ext cx="10616976" cy="400110"/>
          </a:xfrm>
        </p:spPr>
        <p:txBody>
          <a:bodyPr/>
          <a:lstStyle/>
          <a:p>
            <a:r>
              <a:rPr lang="en-US" sz="2400" dirty="0">
                <a:solidFill>
                  <a:schemeClr val="tx1"/>
                </a:solidFill>
                <a:latin typeface="+mn-lt"/>
              </a:rPr>
              <a:t>2. Administrative records and registries </a:t>
            </a:r>
          </a:p>
        </p:txBody>
      </p:sp>
      <p:sp>
        <p:nvSpPr>
          <p:cNvPr id="4" name="Date Placeholder 3">
            <a:extLst>
              <a:ext uri="{FF2B5EF4-FFF2-40B4-BE49-F238E27FC236}">
                <a16:creationId xmlns:a16="http://schemas.microsoft.com/office/drawing/2014/main" id="{668FA4EC-4077-4F71-AAE7-AECDF944DA34}"/>
              </a:ext>
            </a:extLst>
          </p:cNvPr>
          <p:cNvSpPr>
            <a:spLocks noGrp="1"/>
          </p:cNvSpPr>
          <p:nvPr>
            <p:ph type="dt" sz="half" idx="6"/>
          </p:nvPr>
        </p:nvSpPr>
        <p:spPr/>
        <p:txBody>
          <a:body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5" name="TextBox 4">
            <a:extLst>
              <a:ext uri="{FF2B5EF4-FFF2-40B4-BE49-F238E27FC236}">
                <a16:creationId xmlns:a16="http://schemas.microsoft.com/office/drawing/2014/main" id="{127732E1-0020-4534-AC41-836B87FEC800}"/>
              </a:ext>
            </a:extLst>
          </p:cNvPr>
          <p:cNvSpPr txBox="1"/>
          <p:nvPr/>
        </p:nvSpPr>
        <p:spPr>
          <a:xfrm>
            <a:off x="787512" y="1960874"/>
            <a:ext cx="10859057" cy="4739759"/>
          </a:xfrm>
          <a:prstGeom prst="rect">
            <a:avLst/>
          </a:prstGeom>
          <a:noFill/>
        </p:spPr>
        <p:txBody>
          <a:bodyPr wrap="square" rtlCol="0">
            <a:spAutoFit/>
          </a:bodyPr>
          <a:lstStyle/>
          <a:p>
            <a:pPr marL="285750" indent="-285750">
              <a:buFontTx/>
              <a:buChar char="-"/>
            </a:pPr>
            <a:r>
              <a:rPr lang="en-US" dirty="0">
                <a:solidFill>
                  <a:schemeClr val="accent3"/>
                </a:solidFill>
                <a:latin typeface="Arial" panose="020B0604020202020204" pitchFamily="34" charset="0"/>
                <a:cs typeface="Arial" panose="020B0604020202020204" pitchFamily="34" charset="0"/>
              </a:rPr>
              <a:t>Contain a large amount of information:</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Demographic</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Social</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Cultural and environmental</a:t>
            </a:r>
          </a:p>
          <a:p>
            <a:pPr lvl="1"/>
            <a:endParaRPr lang="en-US" sz="1400" dirty="0">
              <a:solidFill>
                <a:schemeClr val="accent3"/>
              </a:solidFill>
              <a:latin typeface="Arial" panose="020B0604020202020204" pitchFamily="34" charset="0"/>
              <a:cs typeface="Arial" panose="020B0604020202020204" pitchFamily="34" charset="0"/>
            </a:endParaRPr>
          </a:p>
          <a:p>
            <a:pPr marL="285750" indent="-285750">
              <a:buFontTx/>
              <a:buChar char="-"/>
            </a:pPr>
            <a:r>
              <a:rPr lang="en-US" dirty="0">
                <a:solidFill>
                  <a:schemeClr val="accent3"/>
                </a:solidFill>
                <a:latin typeface="Arial" panose="020B0604020202020204" pitchFamily="34" charset="0"/>
                <a:cs typeface="Arial" panose="020B0604020202020204" pitchFamily="34" charset="0"/>
              </a:rPr>
              <a:t>Information collected for regulatory purposes and to support government </a:t>
            </a:r>
            <a:r>
              <a:rPr lang="en-US" dirty="0" err="1">
                <a:solidFill>
                  <a:schemeClr val="accent3"/>
                </a:solidFill>
                <a:latin typeface="Arial" panose="020B0604020202020204" pitchFamily="34" charset="0"/>
                <a:cs typeface="Arial" panose="020B0604020202020204" pitchFamily="34" charset="0"/>
              </a:rPr>
              <a:t>programmes</a:t>
            </a:r>
            <a:r>
              <a:rPr lang="en-US" dirty="0">
                <a:solidFill>
                  <a:schemeClr val="accent3"/>
                </a:solidFill>
                <a:latin typeface="Arial" panose="020B0604020202020204" pitchFamily="34" charset="0"/>
                <a:cs typeface="Arial" panose="020B0604020202020204" pitchFamily="34" charset="0"/>
              </a:rPr>
              <a:t>: </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Immigration regulations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Social security benefits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Education services</a:t>
            </a:r>
          </a:p>
          <a:p>
            <a:pPr marL="742950" lvl="1" indent="-285750">
              <a:buFont typeface="Courier New" panose="02070309020205020404" pitchFamily="49" charset="0"/>
              <a:buChar char="o"/>
            </a:pPr>
            <a:r>
              <a:rPr lang="en-US" dirty="0">
                <a:solidFill>
                  <a:schemeClr val="accent3"/>
                </a:solidFill>
                <a:latin typeface="Arial" panose="020B0604020202020204" pitchFamily="34" charset="0"/>
                <a:cs typeface="Arial" panose="020B0604020202020204" pitchFamily="34" charset="0"/>
              </a:rPr>
              <a:t>Public health services </a:t>
            </a:r>
          </a:p>
          <a:p>
            <a:pPr lvl="1"/>
            <a:endParaRPr lang="en-US" sz="1600" dirty="0">
              <a:solidFill>
                <a:schemeClr val="accent3"/>
              </a:solidFill>
              <a:latin typeface="Arial" panose="020B0604020202020204" pitchFamily="34" charset="0"/>
              <a:cs typeface="Arial" panose="020B0604020202020204" pitchFamily="34" charset="0"/>
            </a:endParaRPr>
          </a:p>
          <a:p>
            <a:pPr marL="285750" lvl="0" indent="-285750">
              <a:buFontTx/>
              <a:buChar char="-"/>
            </a:pPr>
            <a:r>
              <a:rPr lang="en-US" dirty="0">
                <a:solidFill>
                  <a:srgbClr val="6D6E70"/>
                </a:solidFill>
                <a:latin typeface="Arial" panose="020B0604020202020204" pitchFamily="34" charset="0"/>
                <a:cs typeface="Arial" panose="020B0604020202020204" pitchFamily="34" charset="0"/>
              </a:rPr>
              <a:t>For gender statistics, civil registration and vital statistics (CRVS) are of particular importance. They provide information about important events in people’s lives: births, death and its cause, marriage, divorce, adoption, etc.</a:t>
            </a:r>
          </a:p>
          <a:p>
            <a:pPr lvl="0"/>
            <a:endParaRPr lang="en-US" dirty="0">
              <a:solidFill>
                <a:srgbClr val="6D6E70"/>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a:p>
            <a:pPr lvl="1"/>
            <a:endParaRPr lang="en-US" dirty="0">
              <a:solidFill>
                <a:schemeClr val="accent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EA1CB45-1B80-47E6-812B-394B8E3137E5}"/>
              </a:ext>
            </a:extLst>
          </p:cNvPr>
          <p:cNvSpPr txBox="1"/>
          <p:nvPr/>
        </p:nvSpPr>
        <p:spPr>
          <a:xfrm>
            <a:off x="787513" y="1495289"/>
            <a:ext cx="6367008" cy="400110"/>
          </a:xfrm>
          <a:prstGeom prst="rect">
            <a:avLst/>
          </a:prstGeom>
          <a:noFill/>
        </p:spPr>
        <p:txBody>
          <a:bodyPr wrap="square" rtlCol="0">
            <a:spAutoFit/>
          </a:bodyPr>
          <a:lstStyle/>
          <a:p>
            <a:r>
              <a:rPr lang="en-US" sz="2000" dirty="0"/>
              <a:t>Include highly useful information and are cost-effective  </a:t>
            </a:r>
          </a:p>
        </p:txBody>
      </p:sp>
      <p:sp>
        <p:nvSpPr>
          <p:cNvPr id="7" name="TextBox 6">
            <a:extLst>
              <a:ext uri="{FF2B5EF4-FFF2-40B4-BE49-F238E27FC236}">
                <a16:creationId xmlns:a16="http://schemas.microsoft.com/office/drawing/2014/main" id="{4477EEFA-9877-42A6-BC95-19C6FFF3460C}"/>
              </a:ext>
            </a:extLst>
          </p:cNvPr>
          <p:cNvSpPr txBox="1"/>
          <p:nvPr/>
        </p:nvSpPr>
        <p:spPr>
          <a:xfrm>
            <a:off x="4190259" y="5646198"/>
            <a:ext cx="6383045" cy="400110"/>
          </a:xfrm>
          <a:prstGeom prst="rect">
            <a:avLst/>
          </a:prstGeom>
          <a:noFill/>
        </p:spPr>
        <p:txBody>
          <a:bodyPr wrap="square" rtlCol="0">
            <a:spAutoFit/>
          </a:bodyPr>
          <a:lstStyle/>
          <a:p>
            <a:r>
              <a:rPr lang="en-US" sz="2000" dirty="0"/>
              <a:t> BUT…Women and Girls face unique barriers</a:t>
            </a:r>
          </a:p>
        </p:txBody>
      </p:sp>
    </p:spTree>
    <p:extLst>
      <p:ext uri="{BB962C8B-B14F-4D97-AF65-F5344CB8AC3E}">
        <p14:creationId xmlns:p14="http://schemas.microsoft.com/office/powerpoint/2010/main" val="4062192750"/>
      </p:ext>
    </p:extLst>
  </p:cSld>
  <p:clrMapOvr>
    <a:masterClrMapping/>
  </p:clrMapOvr>
</p:sld>
</file>

<file path=ppt/theme/theme1.xml><?xml version="1.0" encoding="utf-8"?>
<a:theme xmlns:a="http://schemas.openxmlformats.org/drawingml/2006/main" name="1_Office Theme">
  <a:themeElements>
    <a:clrScheme name="WOMEN COUNT">
      <a:dk1>
        <a:srgbClr val="009CDB"/>
      </a:dk1>
      <a:lt1>
        <a:srgbClr val="FEFFFF"/>
      </a:lt1>
      <a:dk2>
        <a:srgbClr val="009CDB"/>
      </a:dk2>
      <a:lt2>
        <a:srgbClr val="FEFFFF"/>
      </a:lt2>
      <a:accent1>
        <a:srgbClr val="009CDB"/>
      </a:accent1>
      <a:accent2>
        <a:srgbClr val="67B7E6"/>
      </a:accent2>
      <a:accent3>
        <a:srgbClr val="6D6E70"/>
      </a:accent3>
      <a:accent4>
        <a:srgbClr val="FEFFFF"/>
      </a:accent4>
      <a:accent5>
        <a:srgbClr val="FEFFFF"/>
      </a:accent5>
      <a:accent6>
        <a:srgbClr val="FEFFFF"/>
      </a:accent6>
      <a:hlink>
        <a:srgbClr val="66B6E5"/>
      </a:hlink>
      <a:folHlink>
        <a:srgbClr val="6D6D7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3D621EC3FE65848A99E9E2736D3C4A6" ma:contentTypeVersion="6" ma:contentTypeDescription="Create a new document." ma:contentTypeScope="" ma:versionID="ab24826f7bc1beba72e5c1d9e9140a98">
  <xsd:schema xmlns:xsd="http://www.w3.org/2001/XMLSchema" xmlns:xs="http://www.w3.org/2001/XMLSchema" xmlns:p="http://schemas.microsoft.com/office/2006/metadata/properties" xmlns:ns2="a6e34da6-05e8-4b02-885f-a05ca3b06021" targetNamespace="http://schemas.microsoft.com/office/2006/metadata/properties" ma:root="true" ma:fieldsID="e1b44747734f977d4a5fc3b266de3879" ns2:_="">
    <xsd:import namespace="a6e34da6-05e8-4b02-885f-a05ca3b0602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e34da6-05e8-4b02-885f-a05ca3b060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FD3B4C-0C1D-4698-A6CF-69052E520D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e34da6-05e8-4b02-885f-a05ca3b060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E556B0-3CCF-455F-83A9-70211E61ADD2}">
  <ds:schemaRefs>
    <ds:schemaRef ds:uri="http://schemas.microsoft.com/sharepoint/v3/contenttype/forms"/>
  </ds:schemaRefs>
</ds:datastoreItem>
</file>

<file path=customXml/itemProps3.xml><?xml version="1.0" encoding="utf-8"?>
<ds:datastoreItem xmlns:ds="http://schemas.openxmlformats.org/officeDocument/2006/customXml" ds:itemID="{10F5B7AF-8B61-42F0-A688-39CD01E9CB8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558</TotalTime>
  <Words>2807</Words>
  <Application>Microsoft Office PowerPoint</Application>
  <PresentationFormat>Widescreen</PresentationFormat>
  <Paragraphs>329</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Courier New</vt:lpstr>
      <vt:lpstr>Gill Sans MT</vt:lpstr>
      <vt:lpstr>Montserrat</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Sneha Kaul</dc:creator>
  <cp:lastModifiedBy>Tsz Yu Chang</cp:lastModifiedBy>
  <cp:revision>169</cp:revision>
  <dcterms:created xsi:type="dcterms:W3CDTF">2020-02-15T05:19:27Z</dcterms:created>
  <dcterms:modified xsi:type="dcterms:W3CDTF">2024-10-03T08:04:59Z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0x01010053D621EC3FE65848A99E9E2736D3C4A6</vt:lpwstr>
  </property>
</Properties>
</file>