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diagrams/layout4.xml" ContentType="application/vnd.openxmlformats-officedocument.drawingml.diagramLayout+xml"/>
  <Override PartName="/ppt/diagrams/quickStyle4.xml" ContentType="application/vnd.openxmlformats-officedocument.drawingml.diagram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06" r:id="rId3"/>
    <p:sldId id="308" r:id="rId4"/>
    <p:sldId id="313" r:id="rId5"/>
    <p:sldId id="309" r:id="rId6"/>
    <p:sldId id="314" r:id="rId7"/>
    <p:sldId id="315" r:id="rId8"/>
    <p:sldId id="316" r:id="rId9"/>
    <p:sldId id="317" r:id="rId10"/>
    <p:sldId id="310" r:id="rId11"/>
    <p:sldId id="318" r:id="rId12"/>
    <p:sldId id="319" r:id="rId13"/>
    <p:sldId id="321" r:id="rId14"/>
    <p:sldId id="328" r:id="rId15"/>
    <p:sldId id="320" r:id="rId16"/>
    <p:sldId id="330" r:id="rId17"/>
    <p:sldId id="311" r:id="rId18"/>
    <p:sldId id="323" r:id="rId19"/>
    <p:sldId id="324" r:id="rId20"/>
    <p:sldId id="322" r:id="rId21"/>
    <p:sldId id="326" r:id="rId22"/>
    <p:sldId id="325" r:id="rId23"/>
    <p:sldId id="307" r:id="rId24"/>
    <p:sldId id="3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14F75-C070-4491-82FB-A4E93768F8F2}"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85FA21E9-511C-4C5D-A1EA-D1B035D609D7}">
      <dgm:prSet phldrT="[Text]" custT="1"/>
      <dgm:spPr/>
      <dgm:t>
        <a:bodyPr/>
        <a:lstStyle/>
        <a:p>
          <a:r>
            <a:rPr lang="en-US" sz="1400"/>
            <a:t>1. Official statistics meet user's needs</a:t>
          </a:r>
        </a:p>
      </dgm:t>
    </dgm:pt>
    <dgm:pt modelId="{77C16437-1B96-4295-BD88-4B8CE61078C4}" type="parTrans" cxnId="{9A9C159A-C136-4D6C-9C61-5B1B925B78DE}">
      <dgm:prSet/>
      <dgm:spPr/>
      <dgm:t>
        <a:bodyPr/>
        <a:lstStyle/>
        <a:p>
          <a:endParaRPr lang="en-US" sz="2400"/>
        </a:p>
      </dgm:t>
    </dgm:pt>
    <dgm:pt modelId="{8C9C44CC-AF08-4404-AC00-06E1FE0C3532}" type="sibTrans" cxnId="{9A9C159A-C136-4D6C-9C61-5B1B925B78DE}">
      <dgm:prSet/>
      <dgm:spPr/>
      <dgm:t>
        <a:bodyPr/>
        <a:lstStyle/>
        <a:p>
          <a:endParaRPr lang="en-US" sz="2400"/>
        </a:p>
      </dgm:t>
    </dgm:pt>
    <dgm:pt modelId="{B388841C-62F4-4DFF-8F92-0D64FB105B76}">
      <dgm:prSet phldrT="[Text]" custT="1"/>
      <dgm:spPr/>
      <dgm:t>
        <a:bodyPr/>
        <a:lstStyle/>
        <a:p>
          <a:r>
            <a:rPr lang="en-US" sz="1400" dirty="0"/>
            <a:t>2. Trust</a:t>
          </a:r>
        </a:p>
      </dgm:t>
    </dgm:pt>
    <dgm:pt modelId="{D6EA3563-8E2C-49D4-BA3B-786C0A520193}" type="parTrans" cxnId="{C63AC580-30CE-4130-A583-09DA13FBBB44}">
      <dgm:prSet/>
      <dgm:spPr/>
      <dgm:t>
        <a:bodyPr/>
        <a:lstStyle/>
        <a:p>
          <a:endParaRPr lang="en-US" sz="2400"/>
        </a:p>
      </dgm:t>
    </dgm:pt>
    <dgm:pt modelId="{4F81757E-829F-47B7-959D-323657D000C2}" type="sibTrans" cxnId="{C63AC580-30CE-4130-A583-09DA13FBBB44}">
      <dgm:prSet/>
      <dgm:spPr/>
      <dgm:t>
        <a:bodyPr/>
        <a:lstStyle/>
        <a:p>
          <a:endParaRPr lang="en-US" sz="2400"/>
        </a:p>
      </dgm:t>
    </dgm:pt>
    <dgm:pt modelId="{09AC1D8A-99DD-43EE-B374-8BAF788642A3}">
      <dgm:prSet phldrT="[Text]" custT="1"/>
      <dgm:spPr/>
      <dgm:t>
        <a:bodyPr/>
        <a:lstStyle/>
        <a:p>
          <a:r>
            <a:rPr lang="en-US" sz="1400"/>
            <a:t>3. Enhanced data quality</a:t>
          </a:r>
        </a:p>
      </dgm:t>
    </dgm:pt>
    <dgm:pt modelId="{529F6211-7955-413A-AC12-4A51D447464A}" type="parTrans" cxnId="{EE65E36C-281D-42C5-A9E9-88F2A9BB2E12}">
      <dgm:prSet/>
      <dgm:spPr/>
      <dgm:t>
        <a:bodyPr/>
        <a:lstStyle/>
        <a:p>
          <a:endParaRPr lang="en-US" sz="2400"/>
        </a:p>
      </dgm:t>
    </dgm:pt>
    <dgm:pt modelId="{F6DDA6B2-9830-4DB6-A56E-658E4B7BDAE7}" type="sibTrans" cxnId="{EE65E36C-281D-42C5-A9E9-88F2A9BB2E12}">
      <dgm:prSet/>
      <dgm:spPr/>
      <dgm:t>
        <a:bodyPr/>
        <a:lstStyle/>
        <a:p>
          <a:endParaRPr lang="en-US" sz="2400"/>
        </a:p>
      </dgm:t>
    </dgm:pt>
    <dgm:pt modelId="{3E77BC46-C939-4A95-BEAC-F9B581F8DDB7}">
      <dgm:prSet phldrT="[Text]" custT="1"/>
      <dgm:spPr/>
      <dgm:t>
        <a:bodyPr/>
        <a:lstStyle/>
        <a:p>
          <a:r>
            <a:rPr lang="en-US" sz="1400"/>
            <a:t>4. Users able to find and understand the data</a:t>
          </a:r>
        </a:p>
      </dgm:t>
    </dgm:pt>
    <dgm:pt modelId="{159C38F1-4789-47B7-B653-56D7A544442E}" type="parTrans" cxnId="{FC9827E8-1FD8-4A25-94BC-9DE2BC8AFD58}">
      <dgm:prSet/>
      <dgm:spPr/>
      <dgm:t>
        <a:bodyPr/>
        <a:lstStyle/>
        <a:p>
          <a:endParaRPr lang="en-US" sz="2400"/>
        </a:p>
      </dgm:t>
    </dgm:pt>
    <dgm:pt modelId="{4915196C-CE93-46DA-8BE0-201CBB82D5AD}" type="sibTrans" cxnId="{FC9827E8-1FD8-4A25-94BC-9DE2BC8AFD58}">
      <dgm:prSet/>
      <dgm:spPr/>
      <dgm:t>
        <a:bodyPr/>
        <a:lstStyle/>
        <a:p>
          <a:endParaRPr lang="en-US" sz="2400"/>
        </a:p>
      </dgm:t>
    </dgm:pt>
    <dgm:pt modelId="{AAC809CA-D5FA-43F6-B53C-F9544067A026}">
      <dgm:prSet phldrT="[Text]" custT="1"/>
      <dgm:spPr/>
      <dgm:t>
        <a:bodyPr/>
        <a:lstStyle/>
        <a:p>
          <a:r>
            <a:rPr lang="en-US" sz="1400"/>
            <a:t>5. Upgrade of the NSS coordination mechanisms</a:t>
          </a:r>
        </a:p>
      </dgm:t>
    </dgm:pt>
    <dgm:pt modelId="{73C4ADA5-E78D-4544-B74D-15EF0BC8C1D2}" type="parTrans" cxnId="{68E42A04-2CEF-45CD-8C34-BC9694A089F4}">
      <dgm:prSet/>
      <dgm:spPr/>
      <dgm:t>
        <a:bodyPr/>
        <a:lstStyle/>
        <a:p>
          <a:endParaRPr lang="en-US" sz="2400"/>
        </a:p>
      </dgm:t>
    </dgm:pt>
    <dgm:pt modelId="{8C32053C-2E03-4D09-8258-30B9857B13AD}" type="sibTrans" cxnId="{68E42A04-2CEF-45CD-8C34-BC9694A089F4}">
      <dgm:prSet/>
      <dgm:spPr/>
      <dgm:t>
        <a:bodyPr/>
        <a:lstStyle/>
        <a:p>
          <a:endParaRPr lang="en-US" sz="2400"/>
        </a:p>
      </dgm:t>
    </dgm:pt>
    <dgm:pt modelId="{7040A740-F958-4D5E-BD0A-11E266C70E93}">
      <dgm:prSet custT="1"/>
      <dgm:spPr>
        <a:solidFill>
          <a:schemeClr val="accent1">
            <a:lumMod val="20000"/>
            <a:lumOff val="80000"/>
            <a:alpha val="90000"/>
          </a:schemeClr>
        </a:solidFill>
      </dgm:spPr>
      <dgm:t>
        <a:bodyPr/>
        <a:lstStyle/>
        <a:p>
          <a:r>
            <a:rPr lang="en-US" sz="1400"/>
            <a:t>INCREASED DATA USE</a:t>
          </a:r>
        </a:p>
      </dgm:t>
    </dgm:pt>
    <dgm:pt modelId="{FE168254-C57A-488D-873E-539CD0DBE769}" type="parTrans" cxnId="{15F0F0CB-23B2-4EDA-9578-B4C866FFFD72}">
      <dgm:prSet/>
      <dgm:spPr/>
      <dgm:t>
        <a:bodyPr/>
        <a:lstStyle/>
        <a:p>
          <a:endParaRPr lang="en-US" sz="2400"/>
        </a:p>
      </dgm:t>
    </dgm:pt>
    <dgm:pt modelId="{47CDE923-1C17-45B8-A242-9D7AB6EACD08}" type="sibTrans" cxnId="{15F0F0CB-23B2-4EDA-9578-B4C866FFFD72}">
      <dgm:prSet/>
      <dgm:spPr/>
      <dgm:t>
        <a:bodyPr/>
        <a:lstStyle/>
        <a:p>
          <a:endParaRPr lang="en-US" sz="2400"/>
        </a:p>
      </dgm:t>
    </dgm:pt>
    <dgm:pt modelId="{A82DFE14-0C07-4199-A9B8-4E309DD59224}" type="pres">
      <dgm:prSet presAssocID="{7F514F75-C070-4491-82FB-A4E93768F8F2}" presName="compositeShape" presStyleCnt="0">
        <dgm:presLayoutVars>
          <dgm:dir/>
          <dgm:resizeHandles/>
        </dgm:presLayoutVars>
      </dgm:prSet>
      <dgm:spPr/>
    </dgm:pt>
    <dgm:pt modelId="{C5C035EA-5834-43AA-92D1-5369F775DCE5}" type="pres">
      <dgm:prSet presAssocID="{7F514F75-C070-4491-82FB-A4E93768F8F2}" presName="pyramid" presStyleLbl="node1" presStyleIdx="0" presStyleCnt="1"/>
      <dgm:spPr/>
    </dgm:pt>
    <dgm:pt modelId="{6ABF4596-9AAC-442C-A045-0E1A5439D71A}" type="pres">
      <dgm:prSet presAssocID="{7F514F75-C070-4491-82FB-A4E93768F8F2}" presName="theList" presStyleCnt="0"/>
      <dgm:spPr/>
    </dgm:pt>
    <dgm:pt modelId="{B327F27B-B1E3-4088-BAED-907DACF37845}" type="pres">
      <dgm:prSet presAssocID="{7040A740-F958-4D5E-BD0A-11E266C70E93}" presName="aNode" presStyleLbl="fgAcc1" presStyleIdx="0" presStyleCnt="6">
        <dgm:presLayoutVars>
          <dgm:bulletEnabled val="1"/>
        </dgm:presLayoutVars>
      </dgm:prSet>
      <dgm:spPr/>
    </dgm:pt>
    <dgm:pt modelId="{F9F087C8-569F-484E-B69B-9D3A64ADED84}" type="pres">
      <dgm:prSet presAssocID="{7040A740-F958-4D5E-BD0A-11E266C70E93}" presName="aSpace" presStyleCnt="0"/>
      <dgm:spPr/>
    </dgm:pt>
    <dgm:pt modelId="{3D9C0192-E7CE-40DA-9B02-86F12DB64E55}" type="pres">
      <dgm:prSet presAssocID="{85FA21E9-511C-4C5D-A1EA-D1B035D609D7}" presName="aNode" presStyleLbl="fgAcc1" presStyleIdx="1" presStyleCnt="6">
        <dgm:presLayoutVars>
          <dgm:bulletEnabled val="1"/>
        </dgm:presLayoutVars>
      </dgm:prSet>
      <dgm:spPr/>
    </dgm:pt>
    <dgm:pt modelId="{64F4437D-9082-4BF7-A08C-2DFFBAA4766B}" type="pres">
      <dgm:prSet presAssocID="{85FA21E9-511C-4C5D-A1EA-D1B035D609D7}" presName="aSpace" presStyleCnt="0"/>
      <dgm:spPr/>
    </dgm:pt>
    <dgm:pt modelId="{9B1C236C-AC43-492E-BDF5-D3240E3BA554}" type="pres">
      <dgm:prSet presAssocID="{B388841C-62F4-4DFF-8F92-0D64FB105B76}" presName="aNode" presStyleLbl="fgAcc1" presStyleIdx="2" presStyleCnt="6">
        <dgm:presLayoutVars>
          <dgm:bulletEnabled val="1"/>
        </dgm:presLayoutVars>
      </dgm:prSet>
      <dgm:spPr/>
    </dgm:pt>
    <dgm:pt modelId="{7286D66C-C535-4F10-8AD0-F45C678542DD}" type="pres">
      <dgm:prSet presAssocID="{B388841C-62F4-4DFF-8F92-0D64FB105B76}" presName="aSpace" presStyleCnt="0"/>
      <dgm:spPr/>
    </dgm:pt>
    <dgm:pt modelId="{B8A6D351-356D-49A2-81A5-28FEC261D593}" type="pres">
      <dgm:prSet presAssocID="{09AC1D8A-99DD-43EE-B374-8BAF788642A3}" presName="aNode" presStyleLbl="fgAcc1" presStyleIdx="3" presStyleCnt="6">
        <dgm:presLayoutVars>
          <dgm:bulletEnabled val="1"/>
        </dgm:presLayoutVars>
      </dgm:prSet>
      <dgm:spPr/>
    </dgm:pt>
    <dgm:pt modelId="{DB26B73F-0E35-498A-A59D-1A838084C43B}" type="pres">
      <dgm:prSet presAssocID="{09AC1D8A-99DD-43EE-B374-8BAF788642A3}" presName="aSpace" presStyleCnt="0"/>
      <dgm:spPr/>
    </dgm:pt>
    <dgm:pt modelId="{97CA2156-5B55-4C03-B084-2FB1B08DAB8F}" type="pres">
      <dgm:prSet presAssocID="{3E77BC46-C939-4A95-BEAC-F9B581F8DDB7}" presName="aNode" presStyleLbl="fgAcc1" presStyleIdx="4" presStyleCnt="6">
        <dgm:presLayoutVars>
          <dgm:bulletEnabled val="1"/>
        </dgm:presLayoutVars>
      </dgm:prSet>
      <dgm:spPr/>
    </dgm:pt>
    <dgm:pt modelId="{C1C395A6-7964-4E0B-9BE6-A4289ACE3826}" type="pres">
      <dgm:prSet presAssocID="{3E77BC46-C939-4A95-BEAC-F9B581F8DDB7}" presName="aSpace" presStyleCnt="0"/>
      <dgm:spPr/>
    </dgm:pt>
    <dgm:pt modelId="{40C0EA31-3042-49CA-91B4-E458619459C7}" type="pres">
      <dgm:prSet presAssocID="{AAC809CA-D5FA-43F6-B53C-F9544067A026}" presName="aNode" presStyleLbl="fgAcc1" presStyleIdx="5" presStyleCnt="6">
        <dgm:presLayoutVars>
          <dgm:bulletEnabled val="1"/>
        </dgm:presLayoutVars>
      </dgm:prSet>
      <dgm:spPr/>
    </dgm:pt>
    <dgm:pt modelId="{BA17664C-DB61-4612-9A33-B989D3CBB240}" type="pres">
      <dgm:prSet presAssocID="{AAC809CA-D5FA-43F6-B53C-F9544067A026}" presName="aSpace" presStyleCnt="0"/>
      <dgm:spPr/>
    </dgm:pt>
  </dgm:ptLst>
  <dgm:cxnLst>
    <dgm:cxn modelId="{68E42A04-2CEF-45CD-8C34-BC9694A089F4}" srcId="{7F514F75-C070-4491-82FB-A4E93768F8F2}" destId="{AAC809CA-D5FA-43F6-B53C-F9544067A026}" srcOrd="5" destOrd="0" parTransId="{73C4ADA5-E78D-4544-B74D-15EF0BC8C1D2}" sibTransId="{8C32053C-2E03-4D09-8258-30B9857B13AD}"/>
    <dgm:cxn modelId="{1275BF1A-AEF6-476D-94DF-2B4299340BD7}" type="presOf" srcId="{85FA21E9-511C-4C5D-A1EA-D1B035D609D7}" destId="{3D9C0192-E7CE-40DA-9B02-86F12DB64E55}" srcOrd="0" destOrd="0" presId="urn:microsoft.com/office/officeart/2005/8/layout/pyramid2"/>
    <dgm:cxn modelId="{21C6C560-FE89-48C7-8A05-155F3CB3A435}" type="presOf" srcId="{7040A740-F958-4D5E-BD0A-11E266C70E93}" destId="{B327F27B-B1E3-4088-BAED-907DACF37845}" srcOrd="0" destOrd="0" presId="urn:microsoft.com/office/officeart/2005/8/layout/pyramid2"/>
    <dgm:cxn modelId="{EE65E36C-281D-42C5-A9E9-88F2A9BB2E12}" srcId="{7F514F75-C070-4491-82FB-A4E93768F8F2}" destId="{09AC1D8A-99DD-43EE-B374-8BAF788642A3}" srcOrd="3" destOrd="0" parTransId="{529F6211-7955-413A-AC12-4A51D447464A}" sibTransId="{F6DDA6B2-9830-4DB6-A56E-658E4B7BDAE7}"/>
    <dgm:cxn modelId="{9EE5B171-0B0A-4408-B701-5CDF6281D49D}" type="presOf" srcId="{3E77BC46-C939-4A95-BEAC-F9B581F8DDB7}" destId="{97CA2156-5B55-4C03-B084-2FB1B08DAB8F}" srcOrd="0" destOrd="0" presId="urn:microsoft.com/office/officeart/2005/8/layout/pyramid2"/>
    <dgm:cxn modelId="{A1493472-8147-4D63-A033-48ABBC0DC3FB}" type="presOf" srcId="{AAC809CA-D5FA-43F6-B53C-F9544067A026}" destId="{40C0EA31-3042-49CA-91B4-E458619459C7}" srcOrd="0" destOrd="0" presId="urn:microsoft.com/office/officeart/2005/8/layout/pyramid2"/>
    <dgm:cxn modelId="{C63AC580-30CE-4130-A583-09DA13FBBB44}" srcId="{7F514F75-C070-4491-82FB-A4E93768F8F2}" destId="{B388841C-62F4-4DFF-8F92-0D64FB105B76}" srcOrd="2" destOrd="0" parTransId="{D6EA3563-8E2C-49D4-BA3B-786C0A520193}" sibTransId="{4F81757E-829F-47B7-959D-323657D000C2}"/>
    <dgm:cxn modelId="{C484AD89-B15D-4948-9897-A5BAB0364A31}" type="presOf" srcId="{7F514F75-C070-4491-82FB-A4E93768F8F2}" destId="{A82DFE14-0C07-4199-A9B8-4E309DD59224}" srcOrd="0" destOrd="0" presId="urn:microsoft.com/office/officeart/2005/8/layout/pyramid2"/>
    <dgm:cxn modelId="{FE155F8C-8F18-4E98-8867-CFB009FE3497}" type="presOf" srcId="{B388841C-62F4-4DFF-8F92-0D64FB105B76}" destId="{9B1C236C-AC43-492E-BDF5-D3240E3BA554}" srcOrd="0" destOrd="0" presId="urn:microsoft.com/office/officeart/2005/8/layout/pyramid2"/>
    <dgm:cxn modelId="{9A9C159A-C136-4D6C-9C61-5B1B925B78DE}" srcId="{7F514F75-C070-4491-82FB-A4E93768F8F2}" destId="{85FA21E9-511C-4C5D-A1EA-D1B035D609D7}" srcOrd="1" destOrd="0" parTransId="{77C16437-1B96-4295-BD88-4B8CE61078C4}" sibTransId="{8C9C44CC-AF08-4404-AC00-06E1FE0C3532}"/>
    <dgm:cxn modelId="{A53634A1-640F-483E-97A6-48D84F1B59AC}" type="presOf" srcId="{09AC1D8A-99DD-43EE-B374-8BAF788642A3}" destId="{B8A6D351-356D-49A2-81A5-28FEC261D593}" srcOrd="0" destOrd="0" presId="urn:microsoft.com/office/officeart/2005/8/layout/pyramid2"/>
    <dgm:cxn modelId="{15F0F0CB-23B2-4EDA-9578-B4C866FFFD72}" srcId="{7F514F75-C070-4491-82FB-A4E93768F8F2}" destId="{7040A740-F958-4D5E-BD0A-11E266C70E93}" srcOrd="0" destOrd="0" parTransId="{FE168254-C57A-488D-873E-539CD0DBE769}" sibTransId="{47CDE923-1C17-45B8-A242-9D7AB6EACD08}"/>
    <dgm:cxn modelId="{FC9827E8-1FD8-4A25-94BC-9DE2BC8AFD58}" srcId="{7F514F75-C070-4491-82FB-A4E93768F8F2}" destId="{3E77BC46-C939-4A95-BEAC-F9B581F8DDB7}" srcOrd="4" destOrd="0" parTransId="{159C38F1-4789-47B7-B653-56D7A544442E}" sibTransId="{4915196C-CE93-46DA-8BE0-201CBB82D5AD}"/>
    <dgm:cxn modelId="{04F78B15-758A-4787-948E-F18A1AF76D66}" type="presParOf" srcId="{A82DFE14-0C07-4199-A9B8-4E309DD59224}" destId="{C5C035EA-5834-43AA-92D1-5369F775DCE5}" srcOrd="0" destOrd="0" presId="urn:microsoft.com/office/officeart/2005/8/layout/pyramid2"/>
    <dgm:cxn modelId="{03280D77-4BC7-42BC-A452-ED142869163C}" type="presParOf" srcId="{A82DFE14-0C07-4199-A9B8-4E309DD59224}" destId="{6ABF4596-9AAC-442C-A045-0E1A5439D71A}" srcOrd="1" destOrd="0" presId="urn:microsoft.com/office/officeart/2005/8/layout/pyramid2"/>
    <dgm:cxn modelId="{BE8F3014-A484-4F2E-B07E-30C9D96FC747}" type="presParOf" srcId="{6ABF4596-9AAC-442C-A045-0E1A5439D71A}" destId="{B327F27B-B1E3-4088-BAED-907DACF37845}" srcOrd="0" destOrd="0" presId="urn:microsoft.com/office/officeart/2005/8/layout/pyramid2"/>
    <dgm:cxn modelId="{2E9D4F25-4BD7-4187-A965-56CDF0AF9D07}" type="presParOf" srcId="{6ABF4596-9AAC-442C-A045-0E1A5439D71A}" destId="{F9F087C8-569F-484E-B69B-9D3A64ADED84}" srcOrd="1" destOrd="0" presId="urn:microsoft.com/office/officeart/2005/8/layout/pyramid2"/>
    <dgm:cxn modelId="{CFEEDC51-1C13-4C6F-A4E4-571B458A83BD}" type="presParOf" srcId="{6ABF4596-9AAC-442C-A045-0E1A5439D71A}" destId="{3D9C0192-E7CE-40DA-9B02-86F12DB64E55}" srcOrd="2" destOrd="0" presId="urn:microsoft.com/office/officeart/2005/8/layout/pyramid2"/>
    <dgm:cxn modelId="{2244FC6C-FF0C-467A-A7DF-158BEA14D959}" type="presParOf" srcId="{6ABF4596-9AAC-442C-A045-0E1A5439D71A}" destId="{64F4437D-9082-4BF7-A08C-2DFFBAA4766B}" srcOrd="3" destOrd="0" presId="urn:microsoft.com/office/officeart/2005/8/layout/pyramid2"/>
    <dgm:cxn modelId="{581A17F6-CFA2-434A-ABCD-C46E2083EA88}" type="presParOf" srcId="{6ABF4596-9AAC-442C-A045-0E1A5439D71A}" destId="{9B1C236C-AC43-492E-BDF5-D3240E3BA554}" srcOrd="4" destOrd="0" presId="urn:microsoft.com/office/officeart/2005/8/layout/pyramid2"/>
    <dgm:cxn modelId="{D8DFE7A7-CC6D-4AB0-8662-7C4B21CCAEAC}" type="presParOf" srcId="{6ABF4596-9AAC-442C-A045-0E1A5439D71A}" destId="{7286D66C-C535-4F10-8AD0-F45C678542DD}" srcOrd="5" destOrd="0" presId="urn:microsoft.com/office/officeart/2005/8/layout/pyramid2"/>
    <dgm:cxn modelId="{985ACB6F-C92C-4F31-90CC-69945338D1C0}" type="presParOf" srcId="{6ABF4596-9AAC-442C-A045-0E1A5439D71A}" destId="{B8A6D351-356D-49A2-81A5-28FEC261D593}" srcOrd="6" destOrd="0" presId="urn:microsoft.com/office/officeart/2005/8/layout/pyramid2"/>
    <dgm:cxn modelId="{960EC2D4-0FFE-4C4F-ACEB-9376745AD700}" type="presParOf" srcId="{6ABF4596-9AAC-442C-A045-0E1A5439D71A}" destId="{DB26B73F-0E35-498A-A59D-1A838084C43B}" srcOrd="7" destOrd="0" presId="urn:microsoft.com/office/officeart/2005/8/layout/pyramid2"/>
    <dgm:cxn modelId="{27EEF897-3F29-4F0C-A922-E7E2F46833AE}" type="presParOf" srcId="{6ABF4596-9AAC-442C-A045-0E1A5439D71A}" destId="{97CA2156-5B55-4C03-B084-2FB1B08DAB8F}" srcOrd="8" destOrd="0" presId="urn:microsoft.com/office/officeart/2005/8/layout/pyramid2"/>
    <dgm:cxn modelId="{5CC438E2-B81A-4E77-944B-4EA7EDA2DCB2}" type="presParOf" srcId="{6ABF4596-9AAC-442C-A045-0E1A5439D71A}" destId="{C1C395A6-7964-4E0B-9BE6-A4289ACE3826}" srcOrd="9" destOrd="0" presId="urn:microsoft.com/office/officeart/2005/8/layout/pyramid2"/>
    <dgm:cxn modelId="{35DC91C0-9409-4ADF-AEBE-F2B294564C49}" type="presParOf" srcId="{6ABF4596-9AAC-442C-A045-0E1A5439D71A}" destId="{40C0EA31-3042-49CA-91B4-E458619459C7}" srcOrd="10" destOrd="0" presId="urn:microsoft.com/office/officeart/2005/8/layout/pyramid2"/>
    <dgm:cxn modelId="{55998845-A8CE-4407-A6D5-32B2F7F16F94}" type="presParOf" srcId="{6ABF4596-9AAC-442C-A045-0E1A5439D71A}" destId="{BA17664C-DB61-4612-9A33-B989D3CBB240}"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47EC3A-C105-4CD1-8BC5-05888B48795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573AFCD-33BB-4F37-AB5A-53846BF8AC00}">
      <dgm:prSet phldrT="[Text]" custT="1"/>
      <dgm:spPr/>
      <dgm:t>
        <a:bodyPr/>
        <a:lstStyle/>
        <a:p>
          <a:r>
            <a:rPr lang="en-US" sz="1800" b="1" dirty="0"/>
            <a:t>Stakeholder mapping</a:t>
          </a:r>
        </a:p>
        <a:p>
          <a:r>
            <a:rPr lang="en-US" sz="1200" dirty="0"/>
            <a:t>- Gov officials, policy-makers, programme managers</a:t>
          </a:r>
        </a:p>
        <a:p>
          <a:r>
            <a:rPr lang="en-US" sz="1200" dirty="0"/>
            <a:t>- Researchers / academicians</a:t>
          </a:r>
        </a:p>
        <a:p>
          <a:r>
            <a:rPr lang="en-US" sz="1200" dirty="0"/>
            <a:t>- CSOs , international org, media,  private sector, ordinary citizens</a:t>
          </a:r>
        </a:p>
        <a:p>
          <a:r>
            <a:rPr lang="en-US" sz="1200" dirty="0"/>
            <a:t>- Statisticians</a:t>
          </a:r>
        </a:p>
      </dgm:t>
    </dgm:pt>
    <dgm:pt modelId="{F1792EA8-D63D-4F46-AF69-F403A19BB00E}" type="parTrans" cxnId="{85492DF4-FD11-4BD8-B08D-2EE28DAFA37D}">
      <dgm:prSet/>
      <dgm:spPr/>
      <dgm:t>
        <a:bodyPr/>
        <a:lstStyle/>
        <a:p>
          <a:endParaRPr lang="en-US" sz="1200"/>
        </a:p>
      </dgm:t>
    </dgm:pt>
    <dgm:pt modelId="{02F44320-FEFA-4E18-B0DB-80909CFE8841}" type="sibTrans" cxnId="{85492DF4-FD11-4BD8-B08D-2EE28DAFA37D}">
      <dgm:prSet custT="1"/>
      <dgm:spPr/>
      <dgm:t>
        <a:bodyPr/>
        <a:lstStyle/>
        <a:p>
          <a:endParaRPr lang="en-US" sz="1200"/>
        </a:p>
      </dgm:t>
    </dgm:pt>
    <dgm:pt modelId="{19090A0D-769D-4F0A-8A93-C845BFCB7308}">
      <dgm:prSet phldrT="[Text]" custT="1"/>
      <dgm:spPr/>
      <dgm:t>
        <a:bodyPr/>
        <a:lstStyle/>
        <a:p>
          <a:r>
            <a:rPr lang="en-US" sz="1800" b="1" dirty="0"/>
            <a:t>Communication</a:t>
          </a:r>
        </a:p>
        <a:p>
          <a:r>
            <a:rPr lang="en-US" sz="1200" dirty="0"/>
            <a:t>- Producers communicate what they offer</a:t>
          </a:r>
        </a:p>
        <a:p>
          <a:r>
            <a:rPr lang="en-US" sz="1200" dirty="0"/>
            <a:t>- Users communicate what they need for policy-making, etc.</a:t>
          </a:r>
        </a:p>
        <a:p>
          <a:r>
            <a:rPr lang="en-US" sz="1200" dirty="0"/>
            <a:t>- Further conversations to assess constraints &amp; bridge gaps</a:t>
          </a:r>
        </a:p>
      </dgm:t>
    </dgm:pt>
    <dgm:pt modelId="{DFBE88AE-B991-4A37-A105-66B92449B314}" type="parTrans" cxnId="{181268A6-4A32-44F6-9C33-DBE999F4B67C}">
      <dgm:prSet/>
      <dgm:spPr/>
      <dgm:t>
        <a:bodyPr/>
        <a:lstStyle/>
        <a:p>
          <a:endParaRPr lang="en-US" sz="1200"/>
        </a:p>
      </dgm:t>
    </dgm:pt>
    <dgm:pt modelId="{81A4B337-BD62-4D5E-B2FF-3467A0AFE62D}" type="sibTrans" cxnId="{181268A6-4A32-44F6-9C33-DBE999F4B67C}">
      <dgm:prSet custT="1"/>
      <dgm:spPr/>
      <dgm:t>
        <a:bodyPr/>
        <a:lstStyle/>
        <a:p>
          <a:endParaRPr lang="en-US" sz="1200"/>
        </a:p>
      </dgm:t>
    </dgm:pt>
    <dgm:pt modelId="{C4A166DA-CECD-4D88-8C3A-D086716ECC71}">
      <dgm:prSet phldrT="[Text]" custT="1"/>
      <dgm:spPr/>
      <dgm:t>
        <a:bodyPr/>
        <a:lstStyle/>
        <a:p>
          <a:endParaRPr lang="en-US" sz="1200" dirty="0"/>
        </a:p>
        <a:p>
          <a:r>
            <a:rPr lang="en-US" sz="1800" b="1" dirty="0"/>
            <a:t>Collaborative agreements</a:t>
          </a:r>
        </a:p>
        <a:p>
          <a:r>
            <a:rPr lang="en-US" sz="1200" dirty="0"/>
            <a:t>- Governance and operational arrangements</a:t>
          </a:r>
        </a:p>
        <a:p>
          <a:r>
            <a:rPr lang="en-US" sz="1200" dirty="0"/>
            <a:t>- Coordinate production of gender statistics</a:t>
          </a:r>
        </a:p>
        <a:p>
          <a:r>
            <a:rPr lang="en-US" sz="1200" dirty="0"/>
            <a:t>- Coordinate on analysis, dissemination &amp; use of gender statistics </a:t>
          </a:r>
        </a:p>
        <a:p>
          <a:endParaRPr lang="en-US" sz="1200" dirty="0"/>
        </a:p>
      </dgm:t>
    </dgm:pt>
    <dgm:pt modelId="{329DE3F3-B2CF-4145-8F3B-74C94BCCC2A5}" type="parTrans" cxnId="{4919F116-2309-4EF0-B24B-F11D0940F316}">
      <dgm:prSet/>
      <dgm:spPr/>
      <dgm:t>
        <a:bodyPr/>
        <a:lstStyle/>
        <a:p>
          <a:endParaRPr lang="en-US" sz="1200"/>
        </a:p>
      </dgm:t>
    </dgm:pt>
    <dgm:pt modelId="{39BF863F-F344-4A3E-AAED-904861D39BB6}" type="sibTrans" cxnId="{4919F116-2309-4EF0-B24B-F11D0940F316}">
      <dgm:prSet/>
      <dgm:spPr/>
      <dgm:t>
        <a:bodyPr/>
        <a:lstStyle/>
        <a:p>
          <a:endParaRPr lang="en-US" sz="1200"/>
        </a:p>
      </dgm:t>
    </dgm:pt>
    <dgm:pt modelId="{3758CFB8-5C28-410F-A827-6D478D67BF34}" type="pres">
      <dgm:prSet presAssocID="{F247EC3A-C105-4CD1-8BC5-05888B487954}" presName="outerComposite" presStyleCnt="0">
        <dgm:presLayoutVars>
          <dgm:chMax val="5"/>
          <dgm:dir/>
          <dgm:resizeHandles val="exact"/>
        </dgm:presLayoutVars>
      </dgm:prSet>
      <dgm:spPr/>
    </dgm:pt>
    <dgm:pt modelId="{071632C9-3D13-4191-B1C6-62698306C5BE}" type="pres">
      <dgm:prSet presAssocID="{F247EC3A-C105-4CD1-8BC5-05888B487954}" presName="dummyMaxCanvas" presStyleCnt="0">
        <dgm:presLayoutVars/>
      </dgm:prSet>
      <dgm:spPr/>
    </dgm:pt>
    <dgm:pt modelId="{1D6948D1-095A-4D6D-911D-EB0766C0D3D6}" type="pres">
      <dgm:prSet presAssocID="{F247EC3A-C105-4CD1-8BC5-05888B487954}" presName="ThreeNodes_1" presStyleLbl="node1" presStyleIdx="0" presStyleCnt="3" custScaleY="115385">
        <dgm:presLayoutVars>
          <dgm:bulletEnabled val="1"/>
        </dgm:presLayoutVars>
      </dgm:prSet>
      <dgm:spPr/>
    </dgm:pt>
    <dgm:pt modelId="{05DD5A47-0C80-46BF-A8D6-3616D58C8D3A}" type="pres">
      <dgm:prSet presAssocID="{F247EC3A-C105-4CD1-8BC5-05888B487954}" presName="ThreeNodes_2" presStyleLbl="node1" presStyleIdx="1" presStyleCnt="3">
        <dgm:presLayoutVars>
          <dgm:bulletEnabled val="1"/>
        </dgm:presLayoutVars>
      </dgm:prSet>
      <dgm:spPr/>
    </dgm:pt>
    <dgm:pt modelId="{6DF2F8E6-DD75-486C-BAFD-AA01608B6F2A}" type="pres">
      <dgm:prSet presAssocID="{F247EC3A-C105-4CD1-8BC5-05888B487954}" presName="ThreeNodes_3" presStyleLbl="node1" presStyleIdx="2" presStyleCnt="3" custLinFactNeighborX="0" custLinFactNeighborY="-6452">
        <dgm:presLayoutVars>
          <dgm:bulletEnabled val="1"/>
        </dgm:presLayoutVars>
      </dgm:prSet>
      <dgm:spPr/>
    </dgm:pt>
    <dgm:pt modelId="{F7BEFD71-F758-43AA-8E0B-EED0B6704BF0}" type="pres">
      <dgm:prSet presAssocID="{F247EC3A-C105-4CD1-8BC5-05888B487954}" presName="ThreeConn_1-2" presStyleLbl="fgAccFollowNode1" presStyleIdx="0" presStyleCnt="2">
        <dgm:presLayoutVars>
          <dgm:bulletEnabled val="1"/>
        </dgm:presLayoutVars>
      </dgm:prSet>
      <dgm:spPr/>
    </dgm:pt>
    <dgm:pt modelId="{E5A567D7-71FC-49D0-BD94-A2BCA47DF4FB}" type="pres">
      <dgm:prSet presAssocID="{F247EC3A-C105-4CD1-8BC5-05888B487954}" presName="ThreeConn_2-3" presStyleLbl="fgAccFollowNode1" presStyleIdx="1" presStyleCnt="2">
        <dgm:presLayoutVars>
          <dgm:bulletEnabled val="1"/>
        </dgm:presLayoutVars>
      </dgm:prSet>
      <dgm:spPr/>
    </dgm:pt>
    <dgm:pt modelId="{BC7F3D4B-907E-4004-9CE4-859FC1B33ED9}" type="pres">
      <dgm:prSet presAssocID="{F247EC3A-C105-4CD1-8BC5-05888B487954}" presName="ThreeNodes_1_text" presStyleLbl="node1" presStyleIdx="2" presStyleCnt="3">
        <dgm:presLayoutVars>
          <dgm:bulletEnabled val="1"/>
        </dgm:presLayoutVars>
      </dgm:prSet>
      <dgm:spPr/>
    </dgm:pt>
    <dgm:pt modelId="{14EE723A-0447-4609-AE36-2ED040F60E96}" type="pres">
      <dgm:prSet presAssocID="{F247EC3A-C105-4CD1-8BC5-05888B487954}" presName="ThreeNodes_2_text" presStyleLbl="node1" presStyleIdx="2" presStyleCnt="3">
        <dgm:presLayoutVars>
          <dgm:bulletEnabled val="1"/>
        </dgm:presLayoutVars>
      </dgm:prSet>
      <dgm:spPr/>
    </dgm:pt>
    <dgm:pt modelId="{D3BA13C0-49D1-482B-90E2-5BDA7C7FD23C}" type="pres">
      <dgm:prSet presAssocID="{F247EC3A-C105-4CD1-8BC5-05888B487954}" presName="ThreeNodes_3_text" presStyleLbl="node1" presStyleIdx="2" presStyleCnt="3">
        <dgm:presLayoutVars>
          <dgm:bulletEnabled val="1"/>
        </dgm:presLayoutVars>
      </dgm:prSet>
      <dgm:spPr/>
    </dgm:pt>
  </dgm:ptLst>
  <dgm:cxnLst>
    <dgm:cxn modelId="{4919F116-2309-4EF0-B24B-F11D0940F316}" srcId="{F247EC3A-C105-4CD1-8BC5-05888B487954}" destId="{C4A166DA-CECD-4D88-8C3A-D086716ECC71}" srcOrd="2" destOrd="0" parTransId="{329DE3F3-B2CF-4145-8F3B-74C94BCCC2A5}" sibTransId="{39BF863F-F344-4A3E-AAED-904861D39BB6}"/>
    <dgm:cxn modelId="{C7322E65-B6D1-44C0-A33F-1A68A690DACB}" type="presOf" srcId="{F247EC3A-C105-4CD1-8BC5-05888B487954}" destId="{3758CFB8-5C28-410F-A827-6D478D67BF34}" srcOrd="0" destOrd="0" presId="urn:microsoft.com/office/officeart/2005/8/layout/vProcess5"/>
    <dgm:cxn modelId="{72673067-0F61-44BF-B24D-E80A4598B956}" type="presOf" srcId="{02F44320-FEFA-4E18-B0DB-80909CFE8841}" destId="{F7BEFD71-F758-43AA-8E0B-EED0B6704BF0}" srcOrd="0" destOrd="0" presId="urn:microsoft.com/office/officeart/2005/8/layout/vProcess5"/>
    <dgm:cxn modelId="{CDC2A288-C7E6-4089-A3F9-6B33EE560F1A}" type="presOf" srcId="{81A4B337-BD62-4D5E-B2FF-3467A0AFE62D}" destId="{E5A567D7-71FC-49D0-BD94-A2BCA47DF4FB}" srcOrd="0" destOrd="0" presId="urn:microsoft.com/office/officeart/2005/8/layout/vProcess5"/>
    <dgm:cxn modelId="{6F155A92-244C-4C4D-9877-B26A68FD9797}" type="presOf" srcId="{4573AFCD-33BB-4F37-AB5A-53846BF8AC00}" destId="{1D6948D1-095A-4D6D-911D-EB0766C0D3D6}" srcOrd="0" destOrd="0" presId="urn:microsoft.com/office/officeart/2005/8/layout/vProcess5"/>
    <dgm:cxn modelId="{9197D094-5097-4ACB-AAD3-8F8E0193DD7E}" type="presOf" srcId="{19090A0D-769D-4F0A-8A93-C845BFCB7308}" destId="{14EE723A-0447-4609-AE36-2ED040F60E96}" srcOrd="1" destOrd="0" presId="urn:microsoft.com/office/officeart/2005/8/layout/vProcess5"/>
    <dgm:cxn modelId="{F8D35B9B-A34F-49E4-965E-26DCE4A2C231}" type="presOf" srcId="{19090A0D-769D-4F0A-8A93-C845BFCB7308}" destId="{05DD5A47-0C80-46BF-A8D6-3616D58C8D3A}" srcOrd="0" destOrd="0" presId="urn:microsoft.com/office/officeart/2005/8/layout/vProcess5"/>
    <dgm:cxn modelId="{181268A6-4A32-44F6-9C33-DBE999F4B67C}" srcId="{F247EC3A-C105-4CD1-8BC5-05888B487954}" destId="{19090A0D-769D-4F0A-8A93-C845BFCB7308}" srcOrd="1" destOrd="0" parTransId="{DFBE88AE-B991-4A37-A105-66B92449B314}" sibTransId="{81A4B337-BD62-4D5E-B2FF-3467A0AFE62D}"/>
    <dgm:cxn modelId="{58E091A8-90D8-4198-BDE5-2D2314C642AC}" type="presOf" srcId="{C4A166DA-CECD-4D88-8C3A-D086716ECC71}" destId="{6DF2F8E6-DD75-486C-BAFD-AA01608B6F2A}" srcOrd="0" destOrd="0" presId="urn:microsoft.com/office/officeart/2005/8/layout/vProcess5"/>
    <dgm:cxn modelId="{A09A6EBA-11DC-4FC2-B310-E5B24B675EDE}" type="presOf" srcId="{4573AFCD-33BB-4F37-AB5A-53846BF8AC00}" destId="{BC7F3D4B-907E-4004-9CE4-859FC1B33ED9}" srcOrd="1" destOrd="0" presId="urn:microsoft.com/office/officeart/2005/8/layout/vProcess5"/>
    <dgm:cxn modelId="{67DFACDF-6BAB-4C81-91B2-52A6D0E54B1A}" type="presOf" srcId="{C4A166DA-CECD-4D88-8C3A-D086716ECC71}" destId="{D3BA13C0-49D1-482B-90E2-5BDA7C7FD23C}" srcOrd="1" destOrd="0" presId="urn:microsoft.com/office/officeart/2005/8/layout/vProcess5"/>
    <dgm:cxn modelId="{85492DF4-FD11-4BD8-B08D-2EE28DAFA37D}" srcId="{F247EC3A-C105-4CD1-8BC5-05888B487954}" destId="{4573AFCD-33BB-4F37-AB5A-53846BF8AC00}" srcOrd="0" destOrd="0" parTransId="{F1792EA8-D63D-4F46-AF69-F403A19BB00E}" sibTransId="{02F44320-FEFA-4E18-B0DB-80909CFE8841}"/>
    <dgm:cxn modelId="{913E9FD6-4096-4A84-96AF-6B919F31219F}" type="presParOf" srcId="{3758CFB8-5C28-410F-A827-6D478D67BF34}" destId="{071632C9-3D13-4191-B1C6-62698306C5BE}" srcOrd="0" destOrd="0" presId="urn:microsoft.com/office/officeart/2005/8/layout/vProcess5"/>
    <dgm:cxn modelId="{BF0749C0-31F9-4644-9F1E-67033670DF26}" type="presParOf" srcId="{3758CFB8-5C28-410F-A827-6D478D67BF34}" destId="{1D6948D1-095A-4D6D-911D-EB0766C0D3D6}" srcOrd="1" destOrd="0" presId="urn:microsoft.com/office/officeart/2005/8/layout/vProcess5"/>
    <dgm:cxn modelId="{15015B89-0F10-4BC2-8575-34C3ED98FF47}" type="presParOf" srcId="{3758CFB8-5C28-410F-A827-6D478D67BF34}" destId="{05DD5A47-0C80-46BF-A8D6-3616D58C8D3A}" srcOrd="2" destOrd="0" presId="urn:microsoft.com/office/officeart/2005/8/layout/vProcess5"/>
    <dgm:cxn modelId="{2BC7552C-499E-44BD-8960-A9D3CA264BF9}" type="presParOf" srcId="{3758CFB8-5C28-410F-A827-6D478D67BF34}" destId="{6DF2F8E6-DD75-486C-BAFD-AA01608B6F2A}" srcOrd="3" destOrd="0" presId="urn:microsoft.com/office/officeart/2005/8/layout/vProcess5"/>
    <dgm:cxn modelId="{45E3FBBD-0ECA-47BD-9086-72233D2F810F}" type="presParOf" srcId="{3758CFB8-5C28-410F-A827-6D478D67BF34}" destId="{F7BEFD71-F758-43AA-8E0B-EED0B6704BF0}" srcOrd="4" destOrd="0" presId="urn:microsoft.com/office/officeart/2005/8/layout/vProcess5"/>
    <dgm:cxn modelId="{D1773856-85A0-4535-88DE-8D1C10690C16}" type="presParOf" srcId="{3758CFB8-5C28-410F-A827-6D478D67BF34}" destId="{E5A567D7-71FC-49D0-BD94-A2BCA47DF4FB}" srcOrd="5" destOrd="0" presId="urn:microsoft.com/office/officeart/2005/8/layout/vProcess5"/>
    <dgm:cxn modelId="{F8977DBE-AE95-4558-A2D8-0431C9EF16BA}" type="presParOf" srcId="{3758CFB8-5C28-410F-A827-6D478D67BF34}" destId="{BC7F3D4B-907E-4004-9CE4-859FC1B33ED9}" srcOrd="6" destOrd="0" presId="urn:microsoft.com/office/officeart/2005/8/layout/vProcess5"/>
    <dgm:cxn modelId="{2A364EEF-3C61-41DD-873F-7499BB479A2D}" type="presParOf" srcId="{3758CFB8-5C28-410F-A827-6D478D67BF34}" destId="{14EE723A-0447-4609-AE36-2ED040F60E96}" srcOrd="7" destOrd="0" presId="urn:microsoft.com/office/officeart/2005/8/layout/vProcess5"/>
    <dgm:cxn modelId="{D66EB39B-3110-46CA-BB3E-B652E7E9F87D}" type="presParOf" srcId="{3758CFB8-5C28-410F-A827-6D478D67BF34}" destId="{D3BA13C0-49D1-482B-90E2-5BDA7C7FD23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6677C4-D719-4ED2-9688-289AF1C8D12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9A5C273-7737-48E5-9001-21E96C6A95F0}">
      <dgm:prSet phldrT="[Text]" custT="1"/>
      <dgm:spPr/>
      <dgm:t>
        <a:bodyPr/>
        <a:lstStyle/>
        <a:p>
          <a:r>
            <a:rPr lang="en-US" sz="1600" dirty="0"/>
            <a:t>MEET UP</a:t>
          </a:r>
        </a:p>
      </dgm:t>
    </dgm:pt>
    <dgm:pt modelId="{F3AEC320-EDA1-4115-A2AF-29FA7C165503}" type="parTrans" cxnId="{A7F316B7-CA4B-410D-B221-C3FA3355D147}">
      <dgm:prSet/>
      <dgm:spPr/>
      <dgm:t>
        <a:bodyPr/>
        <a:lstStyle/>
        <a:p>
          <a:endParaRPr lang="en-US" sz="1600"/>
        </a:p>
      </dgm:t>
    </dgm:pt>
    <dgm:pt modelId="{6CEFCEC1-8F9F-41E8-8DA6-C41C18D7598D}" type="sibTrans" cxnId="{A7F316B7-CA4B-410D-B221-C3FA3355D147}">
      <dgm:prSet/>
      <dgm:spPr/>
      <dgm:t>
        <a:bodyPr/>
        <a:lstStyle/>
        <a:p>
          <a:endParaRPr lang="en-US" sz="1600"/>
        </a:p>
      </dgm:t>
    </dgm:pt>
    <dgm:pt modelId="{4185CCEA-5617-42CC-B769-0AE869B4ABF7}">
      <dgm:prSet phldrT="[Text]" custT="1"/>
      <dgm:spPr/>
      <dgm:t>
        <a:bodyPr/>
        <a:lstStyle/>
        <a:p>
          <a:r>
            <a:rPr lang="en-US" sz="1600" dirty="0"/>
            <a:t>Call a meeting among NSO, Ministry of Women, relevant ministries that produce or use gender data, UN Women Country office, Civil Society Organizations, Journalists and any researchers that might be interested on the topic -- </a:t>
          </a:r>
          <a:r>
            <a:rPr lang="en-US" sz="1600" dirty="0">
              <a:solidFill>
                <a:srgbClr val="00B5FE"/>
              </a:solidFill>
            </a:rPr>
            <a:t>identify the needs and level of skills </a:t>
          </a:r>
          <a:r>
            <a:rPr lang="en-US" sz="1600" dirty="0"/>
            <a:t>of each of these stakeholders.</a:t>
          </a:r>
        </a:p>
      </dgm:t>
    </dgm:pt>
    <dgm:pt modelId="{F89DE373-9008-485D-BFA1-1D3361B4E302}" type="parTrans" cxnId="{AA8E702E-5D1D-4018-B462-9D73971D59D2}">
      <dgm:prSet/>
      <dgm:spPr/>
      <dgm:t>
        <a:bodyPr/>
        <a:lstStyle/>
        <a:p>
          <a:endParaRPr lang="en-US" sz="1600"/>
        </a:p>
      </dgm:t>
    </dgm:pt>
    <dgm:pt modelId="{0AFD2726-B1A6-4D70-9330-9B0301B4F8B3}" type="sibTrans" cxnId="{AA8E702E-5D1D-4018-B462-9D73971D59D2}">
      <dgm:prSet/>
      <dgm:spPr/>
      <dgm:t>
        <a:bodyPr/>
        <a:lstStyle/>
        <a:p>
          <a:endParaRPr lang="en-US" sz="1600"/>
        </a:p>
      </dgm:t>
    </dgm:pt>
    <dgm:pt modelId="{24FDC507-4D6D-44F1-B4EB-DECA7C879F25}">
      <dgm:prSet phldrT="[Text]" custT="1"/>
      <dgm:spPr/>
      <dgm:t>
        <a:bodyPr/>
        <a:lstStyle/>
        <a:p>
          <a:r>
            <a:rPr lang="en-US" sz="1600" dirty="0"/>
            <a:t>Discuss </a:t>
          </a:r>
          <a:r>
            <a:rPr lang="en-US" sz="1600" dirty="0">
              <a:solidFill>
                <a:srgbClr val="00B5FE"/>
              </a:solidFill>
            </a:rPr>
            <a:t>pressing issues/outputs needed </a:t>
          </a:r>
          <a:r>
            <a:rPr lang="en-US" sz="1600" dirty="0"/>
            <a:t>for a gender picture (e.g. a publication, priority indicators, etc.)</a:t>
          </a:r>
        </a:p>
      </dgm:t>
    </dgm:pt>
    <dgm:pt modelId="{08B7A733-5D52-49B4-BC56-0507765FE8A9}" type="parTrans" cxnId="{2FD4B988-8CFC-4959-AD99-C73B57C6D9F5}">
      <dgm:prSet/>
      <dgm:spPr/>
      <dgm:t>
        <a:bodyPr/>
        <a:lstStyle/>
        <a:p>
          <a:endParaRPr lang="en-US" sz="1600"/>
        </a:p>
      </dgm:t>
    </dgm:pt>
    <dgm:pt modelId="{B54F2B1A-4328-4004-9899-B9BEF66C7971}" type="sibTrans" cxnId="{2FD4B988-8CFC-4959-AD99-C73B57C6D9F5}">
      <dgm:prSet/>
      <dgm:spPr/>
      <dgm:t>
        <a:bodyPr/>
        <a:lstStyle/>
        <a:p>
          <a:endParaRPr lang="en-US" sz="1600"/>
        </a:p>
      </dgm:t>
    </dgm:pt>
    <dgm:pt modelId="{B3CED934-F73E-41EC-B191-155AEE71E063}">
      <dgm:prSet phldrT="[Text]" custT="1"/>
      <dgm:spPr/>
      <dgm:t>
        <a:bodyPr/>
        <a:lstStyle/>
        <a:p>
          <a:r>
            <a:rPr lang="en-US" sz="1600" dirty="0"/>
            <a:t>REVIEW </a:t>
          </a:r>
        </a:p>
      </dgm:t>
    </dgm:pt>
    <dgm:pt modelId="{7DCDBBDB-2C74-41A6-9CC3-1A63B37D5630}" type="parTrans" cxnId="{67BCE448-31B5-4106-9E67-F0D243FE801B}">
      <dgm:prSet/>
      <dgm:spPr/>
      <dgm:t>
        <a:bodyPr/>
        <a:lstStyle/>
        <a:p>
          <a:endParaRPr lang="en-US" sz="1600"/>
        </a:p>
      </dgm:t>
    </dgm:pt>
    <dgm:pt modelId="{3173CC72-F430-44CC-84DA-C38C238FA29B}" type="sibTrans" cxnId="{67BCE448-31B5-4106-9E67-F0D243FE801B}">
      <dgm:prSet/>
      <dgm:spPr/>
      <dgm:t>
        <a:bodyPr/>
        <a:lstStyle/>
        <a:p>
          <a:endParaRPr lang="en-US" sz="1600"/>
        </a:p>
      </dgm:t>
    </dgm:pt>
    <dgm:pt modelId="{0AF40679-0361-43EA-B856-36271F43ADC0}">
      <dgm:prSet phldrT="[Text]" custT="1"/>
      <dgm:spPr/>
      <dgm:t>
        <a:bodyPr/>
        <a:lstStyle/>
        <a:p>
          <a:r>
            <a:rPr lang="en-US" sz="1600" dirty="0">
              <a:solidFill>
                <a:srgbClr val="00B5FE"/>
              </a:solidFill>
            </a:rPr>
            <a:t>Review existing statistical activity in connection to gender data </a:t>
          </a:r>
          <a:r>
            <a:rPr lang="en-US" sz="1600" dirty="0"/>
            <a:t>and how well it meets user's needs</a:t>
          </a:r>
        </a:p>
      </dgm:t>
    </dgm:pt>
    <dgm:pt modelId="{E85BBAB2-F08A-4013-9D45-FFF5769B1378}" type="parTrans" cxnId="{EB0A03AC-C749-4707-986C-DC0922D8B43E}">
      <dgm:prSet/>
      <dgm:spPr/>
      <dgm:t>
        <a:bodyPr/>
        <a:lstStyle/>
        <a:p>
          <a:endParaRPr lang="en-US" sz="1600"/>
        </a:p>
      </dgm:t>
    </dgm:pt>
    <dgm:pt modelId="{FEC14718-B0FF-4103-BE38-48CD616A6CF9}" type="sibTrans" cxnId="{EB0A03AC-C749-4707-986C-DC0922D8B43E}">
      <dgm:prSet/>
      <dgm:spPr/>
      <dgm:t>
        <a:bodyPr/>
        <a:lstStyle/>
        <a:p>
          <a:endParaRPr lang="en-US" sz="1600"/>
        </a:p>
      </dgm:t>
    </dgm:pt>
    <dgm:pt modelId="{63A481C4-8C0B-4294-B65E-6C8554A0F945}">
      <dgm:prSet phldrT="[Text]" custT="1"/>
      <dgm:spPr/>
      <dgm:t>
        <a:bodyPr/>
        <a:lstStyle/>
        <a:p>
          <a:r>
            <a:rPr lang="en-US" sz="1600" dirty="0"/>
            <a:t>Identify information needs and gaps to deliver on these commitments and on related user's requests</a:t>
          </a:r>
        </a:p>
      </dgm:t>
    </dgm:pt>
    <dgm:pt modelId="{56E5C973-3085-4AA2-972A-F5732712DD9B}" type="parTrans" cxnId="{82996DFC-52E7-4B03-A62D-DD57B83F473B}">
      <dgm:prSet/>
      <dgm:spPr/>
      <dgm:t>
        <a:bodyPr/>
        <a:lstStyle/>
        <a:p>
          <a:endParaRPr lang="en-US" sz="1600"/>
        </a:p>
      </dgm:t>
    </dgm:pt>
    <dgm:pt modelId="{4658B50B-D155-4F8A-840C-83C64BF7CB66}" type="sibTrans" cxnId="{82996DFC-52E7-4B03-A62D-DD57B83F473B}">
      <dgm:prSet/>
      <dgm:spPr/>
      <dgm:t>
        <a:bodyPr/>
        <a:lstStyle/>
        <a:p>
          <a:endParaRPr lang="en-US" sz="1600"/>
        </a:p>
      </dgm:t>
    </dgm:pt>
    <dgm:pt modelId="{F64F134D-E421-4FF4-B810-59EEBEDC7A8C}">
      <dgm:prSet phldrT="[Text]" custT="1"/>
      <dgm:spPr/>
      <dgm:t>
        <a:bodyPr/>
        <a:lstStyle/>
        <a:p>
          <a:r>
            <a:rPr lang="en-US" sz="1600" dirty="0"/>
            <a:t>MEET AGAIN</a:t>
          </a:r>
        </a:p>
      </dgm:t>
    </dgm:pt>
    <dgm:pt modelId="{69E1E057-5980-44C3-8757-522CA891408A}" type="parTrans" cxnId="{0DB6F79C-9961-49B1-AF6A-39DDB857DFEA}">
      <dgm:prSet/>
      <dgm:spPr/>
      <dgm:t>
        <a:bodyPr/>
        <a:lstStyle/>
        <a:p>
          <a:endParaRPr lang="en-US" sz="1600"/>
        </a:p>
      </dgm:t>
    </dgm:pt>
    <dgm:pt modelId="{6E8C6337-909F-4DF1-9A35-9700A080CE8B}" type="sibTrans" cxnId="{0DB6F79C-9961-49B1-AF6A-39DDB857DFEA}">
      <dgm:prSet/>
      <dgm:spPr/>
      <dgm:t>
        <a:bodyPr/>
        <a:lstStyle/>
        <a:p>
          <a:endParaRPr lang="en-US" sz="1600"/>
        </a:p>
      </dgm:t>
    </dgm:pt>
    <dgm:pt modelId="{F5E3E5CF-139B-4334-9AC0-841AFCEB1641}">
      <dgm:prSet phldrT="[Text]" custT="1"/>
      <dgm:spPr/>
      <dgm:t>
        <a:bodyPr/>
        <a:lstStyle/>
        <a:p>
          <a:r>
            <a:rPr lang="en-US" sz="1600" dirty="0"/>
            <a:t>Discuss the results from the review </a:t>
          </a:r>
          <a:r>
            <a:rPr lang="en-US" sz="1600" dirty="0">
              <a:solidFill>
                <a:srgbClr val="00B5FE"/>
              </a:solidFill>
            </a:rPr>
            <a:t>and identify potential solutions</a:t>
          </a:r>
        </a:p>
      </dgm:t>
    </dgm:pt>
    <dgm:pt modelId="{EB12EE39-7A1E-4684-BBB9-AE3C1FA89A54}" type="parTrans" cxnId="{3F582DBC-84DC-4453-8F55-C07835570338}">
      <dgm:prSet/>
      <dgm:spPr/>
      <dgm:t>
        <a:bodyPr/>
        <a:lstStyle/>
        <a:p>
          <a:endParaRPr lang="en-US" sz="1600"/>
        </a:p>
      </dgm:t>
    </dgm:pt>
    <dgm:pt modelId="{F4368D57-F94C-4BF1-A2FE-540B8BA70743}" type="sibTrans" cxnId="{3F582DBC-84DC-4453-8F55-C07835570338}">
      <dgm:prSet/>
      <dgm:spPr/>
      <dgm:t>
        <a:bodyPr/>
        <a:lstStyle/>
        <a:p>
          <a:endParaRPr lang="en-US" sz="1600"/>
        </a:p>
      </dgm:t>
    </dgm:pt>
    <dgm:pt modelId="{95B0E5F2-4925-4453-85DA-60590BF8567C}">
      <dgm:prSet phldrT="[Text]" custT="1"/>
      <dgm:spPr/>
      <dgm:t>
        <a:bodyPr/>
        <a:lstStyle/>
        <a:p>
          <a:r>
            <a:rPr lang="en-US" sz="1600" dirty="0"/>
            <a:t>Two-way communication on how to address the gaps, what is most useful and what is possible</a:t>
          </a:r>
        </a:p>
      </dgm:t>
    </dgm:pt>
    <dgm:pt modelId="{96B7CB78-1F04-4A59-A5A9-88C9FB0F3557}" type="parTrans" cxnId="{7FF85D68-6425-4713-94DF-5A0C70576C9D}">
      <dgm:prSet/>
      <dgm:spPr/>
      <dgm:t>
        <a:bodyPr/>
        <a:lstStyle/>
        <a:p>
          <a:endParaRPr lang="en-US" sz="1600"/>
        </a:p>
      </dgm:t>
    </dgm:pt>
    <dgm:pt modelId="{8442DE48-76D4-48D9-A81D-925ADE31A611}" type="sibTrans" cxnId="{7FF85D68-6425-4713-94DF-5A0C70576C9D}">
      <dgm:prSet/>
      <dgm:spPr/>
      <dgm:t>
        <a:bodyPr/>
        <a:lstStyle/>
        <a:p>
          <a:endParaRPr lang="en-US" sz="1600"/>
        </a:p>
      </dgm:t>
    </dgm:pt>
    <dgm:pt modelId="{498002DE-7397-4EF7-B2D1-AC8C15F24837}">
      <dgm:prSet phldrT="[Text]" custT="1"/>
      <dgm:spPr/>
      <dgm:t>
        <a:bodyPr/>
        <a:lstStyle/>
        <a:p>
          <a:r>
            <a:rPr lang="en-US" sz="1600" dirty="0"/>
            <a:t>Review commitments (statistical act, policy priorities, national development strategiey, gneder equality strategy, National SDG roadmap, commitments to report) </a:t>
          </a:r>
        </a:p>
      </dgm:t>
    </dgm:pt>
    <dgm:pt modelId="{1A8706D8-D3D4-4179-B077-3050BC6DE859}" type="parTrans" cxnId="{EA320DAF-C4D0-4861-BE48-AECEC2626378}">
      <dgm:prSet/>
      <dgm:spPr/>
      <dgm:t>
        <a:bodyPr/>
        <a:lstStyle/>
        <a:p>
          <a:endParaRPr lang="en-US" sz="1600"/>
        </a:p>
      </dgm:t>
    </dgm:pt>
    <dgm:pt modelId="{14325416-52E7-4E1E-A6E3-8F594E8945B0}" type="sibTrans" cxnId="{EA320DAF-C4D0-4861-BE48-AECEC2626378}">
      <dgm:prSet/>
      <dgm:spPr/>
      <dgm:t>
        <a:bodyPr/>
        <a:lstStyle/>
        <a:p>
          <a:endParaRPr lang="en-US" sz="1600"/>
        </a:p>
      </dgm:t>
    </dgm:pt>
    <dgm:pt modelId="{68486822-66FF-4DA7-9D58-53CAB40ECF22}">
      <dgm:prSet phldrT="[Text]" custT="1"/>
      <dgm:spPr/>
      <dgm:t>
        <a:bodyPr/>
        <a:lstStyle/>
        <a:p>
          <a:r>
            <a:rPr lang="en-US" sz="1600" dirty="0">
              <a:solidFill>
                <a:srgbClr val="00B5FE"/>
              </a:solidFill>
            </a:rPr>
            <a:t>Document the results </a:t>
          </a:r>
          <a:r>
            <a:rPr lang="en-US" sz="1600" dirty="0"/>
            <a:t>of the review process</a:t>
          </a:r>
        </a:p>
      </dgm:t>
    </dgm:pt>
    <dgm:pt modelId="{79C6C53A-74C0-42CC-AE92-2433152FA353}" type="parTrans" cxnId="{07449900-6D76-483E-9924-2F0FBF282263}">
      <dgm:prSet/>
      <dgm:spPr/>
      <dgm:t>
        <a:bodyPr/>
        <a:lstStyle/>
        <a:p>
          <a:endParaRPr lang="en-US" sz="1600"/>
        </a:p>
      </dgm:t>
    </dgm:pt>
    <dgm:pt modelId="{6B4C3371-AE56-423C-91D2-D6214CDF43A1}" type="sibTrans" cxnId="{07449900-6D76-483E-9924-2F0FBF282263}">
      <dgm:prSet/>
      <dgm:spPr/>
      <dgm:t>
        <a:bodyPr/>
        <a:lstStyle/>
        <a:p>
          <a:endParaRPr lang="en-US" sz="1600"/>
        </a:p>
      </dgm:t>
    </dgm:pt>
    <dgm:pt modelId="{B201C1FE-7361-4A02-AD03-3E38C3EAB971}" type="pres">
      <dgm:prSet presAssocID="{2F6677C4-D719-4ED2-9688-289AF1C8D125}" presName="linearFlow" presStyleCnt="0">
        <dgm:presLayoutVars>
          <dgm:dir/>
          <dgm:animLvl val="lvl"/>
          <dgm:resizeHandles val="exact"/>
        </dgm:presLayoutVars>
      </dgm:prSet>
      <dgm:spPr/>
    </dgm:pt>
    <dgm:pt modelId="{D250FEFB-529B-4BFE-BF77-831C35BE3591}" type="pres">
      <dgm:prSet presAssocID="{09A5C273-7737-48E5-9001-21E96C6A95F0}" presName="composite" presStyleCnt="0"/>
      <dgm:spPr/>
    </dgm:pt>
    <dgm:pt modelId="{B7FD07E5-BED4-4E69-A9D1-22F3CBB49544}" type="pres">
      <dgm:prSet presAssocID="{09A5C273-7737-48E5-9001-21E96C6A95F0}" presName="parentText" presStyleLbl="alignNode1" presStyleIdx="0" presStyleCnt="3">
        <dgm:presLayoutVars>
          <dgm:chMax val="1"/>
          <dgm:bulletEnabled val="1"/>
        </dgm:presLayoutVars>
      </dgm:prSet>
      <dgm:spPr/>
    </dgm:pt>
    <dgm:pt modelId="{637A8A04-1D33-4DD1-8992-A10CC0FB6FE6}" type="pres">
      <dgm:prSet presAssocID="{09A5C273-7737-48E5-9001-21E96C6A95F0}" presName="descendantText" presStyleLbl="alignAcc1" presStyleIdx="0" presStyleCnt="3">
        <dgm:presLayoutVars>
          <dgm:bulletEnabled val="1"/>
        </dgm:presLayoutVars>
      </dgm:prSet>
      <dgm:spPr/>
    </dgm:pt>
    <dgm:pt modelId="{E993F209-9381-45F1-9345-7BB10DAE4114}" type="pres">
      <dgm:prSet presAssocID="{6CEFCEC1-8F9F-41E8-8DA6-C41C18D7598D}" presName="sp" presStyleCnt="0"/>
      <dgm:spPr/>
    </dgm:pt>
    <dgm:pt modelId="{18FEA1EF-774D-4D66-A133-E4FDA206E480}" type="pres">
      <dgm:prSet presAssocID="{B3CED934-F73E-41EC-B191-155AEE71E063}" presName="composite" presStyleCnt="0"/>
      <dgm:spPr/>
    </dgm:pt>
    <dgm:pt modelId="{FA4D3590-C3E2-402D-9AF6-0E87395E36C6}" type="pres">
      <dgm:prSet presAssocID="{B3CED934-F73E-41EC-B191-155AEE71E063}" presName="parentText" presStyleLbl="alignNode1" presStyleIdx="1" presStyleCnt="3">
        <dgm:presLayoutVars>
          <dgm:chMax val="1"/>
          <dgm:bulletEnabled val="1"/>
        </dgm:presLayoutVars>
      </dgm:prSet>
      <dgm:spPr/>
    </dgm:pt>
    <dgm:pt modelId="{560C8CB5-1B9B-44D4-844A-7B23E8CE3EF9}" type="pres">
      <dgm:prSet presAssocID="{B3CED934-F73E-41EC-B191-155AEE71E063}" presName="descendantText" presStyleLbl="alignAcc1" presStyleIdx="1" presStyleCnt="3">
        <dgm:presLayoutVars>
          <dgm:bulletEnabled val="1"/>
        </dgm:presLayoutVars>
      </dgm:prSet>
      <dgm:spPr/>
    </dgm:pt>
    <dgm:pt modelId="{B391BD37-6271-440C-8682-829B88A14A8E}" type="pres">
      <dgm:prSet presAssocID="{3173CC72-F430-44CC-84DA-C38C238FA29B}" presName="sp" presStyleCnt="0"/>
      <dgm:spPr/>
    </dgm:pt>
    <dgm:pt modelId="{763590A1-3700-42A8-A53C-A443C529BC91}" type="pres">
      <dgm:prSet presAssocID="{F64F134D-E421-4FF4-B810-59EEBEDC7A8C}" presName="composite" presStyleCnt="0"/>
      <dgm:spPr/>
    </dgm:pt>
    <dgm:pt modelId="{F6A6DF7C-7211-4731-BE65-7BDE5336356B}" type="pres">
      <dgm:prSet presAssocID="{F64F134D-E421-4FF4-B810-59EEBEDC7A8C}" presName="parentText" presStyleLbl="alignNode1" presStyleIdx="2" presStyleCnt="3">
        <dgm:presLayoutVars>
          <dgm:chMax val="1"/>
          <dgm:bulletEnabled val="1"/>
        </dgm:presLayoutVars>
      </dgm:prSet>
      <dgm:spPr/>
    </dgm:pt>
    <dgm:pt modelId="{15BE6630-EEA5-4996-9444-589853696DC9}" type="pres">
      <dgm:prSet presAssocID="{F64F134D-E421-4FF4-B810-59EEBEDC7A8C}" presName="descendantText" presStyleLbl="alignAcc1" presStyleIdx="2" presStyleCnt="3">
        <dgm:presLayoutVars>
          <dgm:bulletEnabled val="1"/>
        </dgm:presLayoutVars>
      </dgm:prSet>
      <dgm:spPr/>
    </dgm:pt>
  </dgm:ptLst>
  <dgm:cxnLst>
    <dgm:cxn modelId="{07449900-6D76-483E-9924-2F0FBF282263}" srcId="{F64F134D-E421-4FF4-B810-59EEBEDC7A8C}" destId="{68486822-66FF-4DA7-9D58-53CAB40ECF22}" srcOrd="0" destOrd="0" parTransId="{79C6C53A-74C0-42CC-AE92-2433152FA353}" sibTransId="{6B4C3371-AE56-423C-91D2-D6214CDF43A1}"/>
    <dgm:cxn modelId="{B4095A17-8BA6-410A-867E-DCA6B07B5663}" type="presOf" srcId="{09A5C273-7737-48E5-9001-21E96C6A95F0}" destId="{B7FD07E5-BED4-4E69-A9D1-22F3CBB49544}" srcOrd="0" destOrd="0" presId="urn:microsoft.com/office/officeart/2005/8/layout/chevron2"/>
    <dgm:cxn modelId="{8C6A0C1E-BBE7-4946-AC34-75AFCF19B94D}" type="presOf" srcId="{95B0E5F2-4925-4453-85DA-60590BF8567C}" destId="{15BE6630-EEA5-4996-9444-589853696DC9}" srcOrd="0" destOrd="2" presId="urn:microsoft.com/office/officeart/2005/8/layout/chevron2"/>
    <dgm:cxn modelId="{567C781E-8BEE-48ED-9C87-0D70D82F5058}" type="presOf" srcId="{68486822-66FF-4DA7-9D58-53CAB40ECF22}" destId="{15BE6630-EEA5-4996-9444-589853696DC9}" srcOrd="0" destOrd="0" presId="urn:microsoft.com/office/officeart/2005/8/layout/chevron2"/>
    <dgm:cxn modelId="{6B25E721-A836-4054-8427-948E624B03B3}" type="presOf" srcId="{4185CCEA-5617-42CC-B769-0AE869B4ABF7}" destId="{637A8A04-1D33-4DD1-8992-A10CC0FB6FE6}" srcOrd="0" destOrd="0" presId="urn:microsoft.com/office/officeart/2005/8/layout/chevron2"/>
    <dgm:cxn modelId="{AA8E702E-5D1D-4018-B462-9D73971D59D2}" srcId="{09A5C273-7737-48E5-9001-21E96C6A95F0}" destId="{4185CCEA-5617-42CC-B769-0AE869B4ABF7}" srcOrd="0" destOrd="0" parTransId="{F89DE373-9008-485D-BFA1-1D3361B4E302}" sibTransId="{0AFD2726-B1A6-4D70-9330-9B0301B4F8B3}"/>
    <dgm:cxn modelId="{3EAD5232-7265-4743-A7D7-FB7B7CB3BDDC}" type="presOf" srcId="{F5E3E5CF-139B-4334-9AC0-841AFCEB1641}" destId="{15BE6630-EEA5-4996-9444-589853696DC9}" srcOrd="0" destOrd="1" presId="urn:microsoft.com/office/officeart/2005/8/layout/chevron2"/>
    <dgm:cxn modelId="{9208A43D-1EA1-4CE1-8F69-02C1A34A2E7C}" type="presOf" srcId="{24FDC507-4D6D-44F1-B4EB-DECA7C879F25}" destId="{637A8A04-1D33-4DD1-8992-A10CC0FB6FE6}" srcOrd="0" destOrd="1" presId="urn:microsoft.com/office/officeart/2005/8/layout/chevron2"/>
    <dgm:cxn modelId="{BC2A6967-040F-4BB3-B325-7EEF82F9308C}" type="presOf" srcId="{2F6677C4-D719-4ED2-9688-289AF1C8D125}" destId="{B201C1FE-7361-4A02-AD03-3E38C3EAB971}" srcOrd="0" destOrd="0" presId="urn:microsoft.com/office/officeart/2005/8/layout/chevron2"/>
    <dgm:cxn modelId="{2EE1B647-FFD2-4F0A-BDD3-4D67922C88EA}" type="presOf" srcId="{B3CED934-F73E-41EC-B191-155AEE71E063}" destId="{FA4D3590-C3E2-402D-9AF6-0E87395E36C6}" srcOrd="0" destOrd="0" presId="urn:microsoft.com/office/officeart/2005/8/layout/chevron2"/>
    <dgm:cxn modelId="{7FF85D68-6425-4713-94DF-5A0C70576C9D}" srcId="{F64F134D-E421-4FF4-B810-59EEBEDC7A8C}" destId="{95B0E5F2-4925-4453-85DA-60590BF8567C}" srcOrd="2" destOrd="0" parTransId="{96B7CB78-1F04-4A59-A5A9-88C9FB0F3557}" sibTransId="{8442DE48-76D4-48D9-A81D-925ADE31A611}"/>
    <dgm:cxn modelId="{67BCE448-31B5-4106-9E67-F0D243FE801B}" srcId="{2F6677C4-D719-4ED2-9688-289AF1C8D125}" destId="{B3CED934-F73E-41EC-B191-155AEE71E063}" srcOrd="1" destOrd="0" parTransId="{7DCDBBDB-2C74-41A6-9CC3-1A63B37D5630}" sibTransId="{3173CC72-F430-44CC-84DA-C38C238FA29B}"/>
    <dgm:cxn modelId="{24570469-ECDD-4AAB-BFE1-D8B092205B64}" type="presOf" srcId="{0AF40679-0361-43EA-B856-36271F43ADC0}" destId="{560C8CB5-1B9B-44D4-844A-7B23E8CE3EF9}" srcOrd="0" destOrd="0" presId="urn:microsoft.com/office/officeart/2005/8/layout/chevron2"/>
    <dgm:cxn modelId="{2FD4B988-8CFC-4959-AD99-C73B57C6D9F5}" srcId="{09A5C273-7737-48E5-9001-21E96C6A95F0}" destId="{24FDC507-4D6D-44F1-B4EB-DECA7C879F25}" srcOrd="1" destOrd="0" parTransId="{08B7A733-5D52-49B4-BC56-0507765FE8A9}" sibTransId="{B54F2B1A-4328-4004-9899-B9BEF66C7971}"/>
    <dgm:cxn modelId="{0DB6F79C-9961-49B1-AF6A-39DDB857DFEA}" srcId="{2F6677C4-D719-4ED2-9688-289AF1C8D125}" destId="{F64F134D-E421-4FF4-B810-59EEBEDC7A8C}" srcOrd="2" destOrd="0" parTransId="{69E1E057-5980-44C3-8757-522CA891408A}" sibTransId="{6E8C6337-909F-4DF1-9A35-9700A080CE8B}"/>
    <dgm:cxn modelId="{1C97B0A7-AAC9-412F-9625-1DED120E3F78}" type="presOf" srcId="{63A481C4-8C0B-4294-B65E-6C8554A0F945}" destId="{560C8CB5-1B9B-44D4-844A-7B23E8CE3EF9}" srcOrd="0" destOrd="2" presId="urn:microsoft.com/office/officeart/2005/8/layout/chevron2"/>
    <dgm:cxn modelId="{EB0A03AC-C749-4707-986C-DC0922D8B43E}" srcId="{B3CED934-F73E-41EC-B191-155AEE71E063}" destId="{0AF40679-0361-43EA-B856-36271F43ADC0}" srcOrd="0" destOrd="0" parTransId="{E85BBAB2-F08A-4013-9D45-FFF5769B1378}" sibTransId="{FEC14718-B0FF-4103-BE38-48CD616A6CF9}"/>
    <dgm:cxn modelId="{EA320DAF-C4D0-4861-BE48-AECEC2626378}" srcId="{B3CED934-F73E-41EC-B191-155AEE71E063}" destId="{498002DE-7397-4EF7-B2D1-AC8C15F24837}" srcOrd="1" destOrd="0" parTransId="{1A8706D8-D3D4-4179-B077-3050BC6DE859}" sibTransId="{14325416-52E7-4E1E-A6E3-8F594E8945B0}"/>
    <dgm:cxn modelId="{A7F316B7-CA4B-410D-B221-C3FA3355D147}" srcId="{2F6677C4-D719-4ED2-9688-289AF1C8D125}" destId="{09A5C273-7737-48E5-9001-21E96C6A95F0}" srcOrd="0" destOrd="0" parTransId="{F3AEC320-EDA1-4115-A2AF-29FA7C165503}" sibTransId="{6CEFCEC1-8F9F-41E8-8DA6-C41C18D7598D}"/>
    <dgm:cxn modelId="{3F582DBC-84DC-4453-8F55-C07835570338}" srcId="{F64F134D-E421-4FF4-B810-59EEBEDC7A8C}" destId="{F5E3E5CF-139B-4334-9AC0-841AFCEB1641}" srcOrd="1" destOrd="0" parTransId="{EB12EE39-7A1E-4684-BBB9-AE3C1FA89A54}" sibTransId="{F4368D57-F94C-4BF1-A2FE-540B8BA70743}"/>
    <dgm:cxn modelId="{4A0D97C8-68B6-47DA-B926-BF9DF7776C8B}" type="presOf" srcId="{F64F134D-E421-4FF4-B810-59EEBEDC7A8C}" destId="{F6A6DF7C-7211-4731-BE65-7BDE5336356B}" srcOrd="0" destOrd="0" presId="urn:microsoft.com/office/officeart/2005/8/layout/chevron2"/>
    <dgm:cxn modelId="{E81A03D1-0EA8-4C0D-AACF-71BE15552F71}" type="presOf" srcId="{498002DE-7397-4EF7-B2D1-AC8C15F24837}" destId="{560C8CB5-1B9B-44D4-844A-7B23E8CE3EF9}" srcOrd="0" destOrd="1" presId="urn:microsoft.com/office/officeart/2005/8/layout/chevron2"/>
    <dgm:cxn modelId="{82996DFC-52E7-4B03-A62D-DD57B83F473B}" srcId="{B3CED934-F73E-41EC-B191-155AEE71E063}" destId="{63A481C4-8C0B-4294-B65E-6C8554A0F945}" srcOrd="2" destOrd="0" parTransId="{56E5C973-3085-4AA2-972A-F5732712DD9B}" sibTransId="{4658B50B-D155-4F8A-840C-83C64BF7CB66}"/>
    <dgm:cxn modelId="{04F92BB6-2CC7-4D97-B717-6FC2F2B828A6}" type="presParOf" srcId="{B201C1FE-7361-4A02-AD03-3E38C3EAB971}" destId="{D250FEFB-529B-4BFE-BF77-831C35BE3591}" srcOrd="0" destOrd="0" presId="urn:microsoft.com/office/officeart/2005/8/layout/chevron2"/>
    <dgm:cxn modelId="{F054606D-4F2F-4F33-8B4E-5A3160043F98}" type="presParOf" srcId="{D250FEFB-529B-4BFE-BF77-831C35BE3591}" destId="{B7FD07E5-BED4-4E69-A9D1-22F3CBB49544}" srcOrd="0" destOrd="0" presId="urn:microsoft.com/office/officeart/2005/8/layout/chevron2"/>
    <dgm:cxn modelId="{992A9528-4303-49B2-A6EE-BE4C61CF7F04}" type="presParOf" srcId="{D250FEFB-529B-4BFE-BF77-831C35BE3591}" destId="{637A8A04-1D33-4DD1-8992-A10CC0FB6FE6}" srcOrd="1" destOrd="0" presId="urn:microsoft.com/office/officeart/2005/8/layout/chevron2"/>
    <dgm:cxn modelId="{5E8D97BD-3DBD-4455-84E3-9678407C6A84}" type="presParOf" srcId="{B201C1FE-7361-4A02-AD03-3E38C3EAB971}" destId="{E993F209-9381-45F1-9345-7BB10DAE4114}" srcOrd="1" destOrd="0" presId="urn:microsoft.com/office/officeart/2005/8/layout/chevron2"/>
    <dgm:cxn modelId="{B210D6ED-BBCF-47B1-9847-AC117D6BDB31}" type="presParOf" srcId="{B201C1FE-7361-4A02-AD03-3E38C3EAB971}" destId="{18FEA1EF-774D-4D66-A133-E4FDA206E480}" srcOrd="2" destOrd="0" presId="urn:microsoft.com/office/officeart/2005/8/layout/chevron2"/>
    <dgm:cxn modelId="{75BF8BE9-94C8-4BB0-A389-17B8C61C9392}" type="presParOf" srcId="{18FEA1EF-774D-4D66-A133-E4FDA206E480}" destId="{FA4D3590-C3E2-402D-9AF6-0E87395E36C6}" srcOrd="0" destOrd="0" presId="urn:microsoft.com/office/officeart/2005/8/layout/chevron2"/>
    <dgm:cxn modelId="{9BD59BE2-60D3-41F1-9442-6B72C7DD69C7}" type="presParOf" srcId="{18FEA1EF-774D-4D66-A133-E4FDA206E480}" destId="{560C8CB5-1B9B-44D4-844A-7B23E8CE3EF9}" srcOrd="1" destOrd="0" presId="urn:microsoft.com/office/officeart/2005/8/layout/chevron2"/>
    <dgm:cxn modelId="{C31ABBC3-D362-4781-A25A-A8E8F9AE3B8B}" type="presParOf" srcId="{B201C1FE-7361-4A02-AD03-3E38C3EAB971}" destId="{B391BD37-6271-440C-8682-829B88A14A8E}" srcOrd="3" destOrd="0" presId="urn:microsoft.com/office/officeart/2005/8/layout/chevron2"/>
    <dgm:cxn modelId="{C5D692B3-849D-4005-A7DB-D57ACB545D2E}" type="presParOf" srcId="{B201C1FE-7361-4A02-AD03-3E38C3EAB971}" destId="{763590A1-3700-42A8-A53C-A443C529BC91}" srcOrd="4" destOrd="0" presId="urn:microsoft.com/office/officeart/2005/8/layout/chevron2"/>
    <dgm:cxn modelId="{425D6016-68F7-4907-8C96-93C707C7825D}" type="presParOf" srcId="{763590A1-3700-42A8-A53C-A443C529BC91}" destId="{F6A6DF7C-7211-4731-BE65-7BDE5336356B}" srcOrd="0" destOrd="0" presId="urn:microsoft.com/office/officeart/2005/8/layout/chevron2"/>
    <dgm:cxn modelId="{9B938594-875B-4766-ABA1-4C8C801D2A9A}" type="presParOf" srcId="{763590A1-3700-42A8-A53C-A443C529BC91}" destId="{15BE6630-EEA5-4996-9444-589853696DC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6677C4-D719-4ED2-9688-289AF1C8D12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9A5C273-7737-48E5-9001-21E96C6A95F0}">
      <dgm:prSet phldrT="[Text]" custT="1"/>
      <dgm:spPr/>
      <dgm:t>
        <a:bodyPr/>
        <a:lstStyle/>
        <a:p>
          <a:r>
            <a:rPr lang="en-US" sz="1600" dirty="0"/>
            <a:t>DEBRIEF</a:t>
          </a:r>
        </a:p>
      </dgm:t>
    </dgm:pt>
    <dgm:pt modelId="{F3AEC320-EDA1-4115-A2AF-29FA7C165503}" type="parTrans" cxnId="{A7F316B7-CA4B-410D-B221-C3FA3355D147}">
      <dgm:prSet/>
      <dgm:spPr/>
      <dgm:t>
        <a:bodyPr/>
        <a:lstStyle/>
        <a:p>
          <a:endParaRPr lang="en-US" sz="1600"/>
        </a:p>
      </dgm:t>
    </dgm:pt>
    <dgm:pt modelId="{6CEFCEC1-8F9F-41E8-8DA6-C41C18D7598D}" type="sibTrans" cxnId="{A7F316B7-CA4B-410D-B221-C3FA3355D147}">
      <dgm:prSet/>
      <dgm:spPr/>
      <dgm:t>
        <a:bodyPr/>
        <a:lstStyle/>
        <a:p>
          <a:endParaRPr lang="en-US" sz="1600"/>
        </a:p>
      </dgm:t>
    </dgm:pt>
    <dgm:pt modelId="{4185CCEA-5617-42CC-B769-0AE869B4ABF7}">
      <dgm:prSet phldrT="[Text]" custT="1"/>
      <dgm:spPr/>
      <dgm:t>
        <a:bodyPr/>
        <a:lstStyle/>
        <a:p>
          <a:r>
            <a:rPr lang="en-US" sz="1600" dirty="0"/>
            <a:t>Identify </a:t>
          </a:r>
          <a:r>
            <a:rPr lang="en-US" sz="1600" dirty="0">
              <a:solidFill>
                <a:srgbClr val="00B5FE"/>
              </a:solidFill>
            </a:rPr>
            <a:t>immediate next steps </a:t>
          </a:r>
          <a:r>
            <a:rPr lang="en-US" sz="1600" dirty="0"/>
            <a:t>based on the dialogue, including responsible parties and resource needs</a:t>
          </a:r>
        </a:p>
      </dgm:t>
    </dgm:pt>
    <dgm:pt modelId="{F89DE373-9008-485D-BFA1-1D3361B4E302}" type="parTrans" cxnId="{AA8E702E-5D1D-4018-B462-9D73971D59D2}">
      <dgm:prSet/>
      <dgm:spPr/>
      <dgm:t>
        <a:bodyPr/>
        <a:lstStyle/>
        <a:p>
          <a:endParaRPr lang="en-US" sz="1600"/>
        </a:p>
      </dgm:t>
    </dgm:pt>
    <dgm:pt modelId="{0AFD2726-B1A6-4D70-9330-9B0301B4F8B3}" type="sibTrans" cxnId="{AA8E702E-5D1D-4018-B462-9D73971D59D2}">
      <dgm:prSet/>
      <dgm:spPr/>
      <dgm:t>
        <a:bodyPr/>
        <a:lstStyle/>
        <a:p>
          <a:endParaRPr lang="en-US" sz="1600"/>
        </a:p>
      </dgm:t>
    </dgm:pt>
    <dgm:pt modelId="{B3CED934-F73E-41EC-B191-155AEE71E063}">
      <dgm:prSet phldrT="[Text]" custT="1"/>
      <dgm:spPr/>
      <dgm:t>
        <a:bodyPr/>
        <a:lstStyle/>
        <a:p>
          <a:r>
            <a:rPr lang="en-US" sz="1600" dirty="0"/>
            <a:t>REPORTING </a:t>
          </a:r>
        </a:p>
      </dgm:t>
    </dgm:pt>
    <dgm:pt modelId="{7DCDBBDB-2C74-41A6-9CC3-1A63B37D5630}" type="parTrans" cxnId="{67BCE448-31B5-4106-9E67-F0D243FE801B}">
      <dgm:prSet/>
      <dgm:spPr/>
      <dgm:t>
        <a:bodyPr/>
        <a:lstStyle/>
        <a:p>
          <a:endParaRPr lang="en-US" sz="1600"/>
        </a:p>
      </dgm:t>
    </dgm:pt>
    <dgm:pt modelId="{3173CC72-F430-44CC-84DA-C38C238FA29B}" type="sibTrans" cxnId="{67BCE448-31B5-4106-9E67-F0D243FE801B}">
      <dgm:prSet/>
      <dgm:spPr/>
      <dgm:t>
        <a:bodyPr/>
        <a:lstStyle/>
        <a:p>
          <a:endParaRPr lang="en-US" sz="1600"/>
        </a:p>
      </dgm:t>
    </dgm:pt>
    <dgm:pt modelId="{0AF40679-0361-43EA-B856-36271F43ADC0}">
      <dgm:prSet phldrT="[Text]" custT="1"/>
      <dgm:spPr/>
      <dgm:t>
        <a:bodyPr/>
        <a:lstStyle/>
        <a:p>
          <a:r>
            <a:rPr lang="en-US" sz="1600" dirty="0">
              <a:solidFill>
                <a:srgbClr val="00B5FE"/>
              </a:solidFill>
            </a:rPr>
            <a:t>Produce a report </a:t>
          </a:r>
          <a:r>
            <a:rPr lang="en-US" sz="1600" dirty="0"/>
            <a:t>capturing the main conclusions from the discussion</a:t>
          </a:r>
        </a:p>
      </dgm:t>
    </dgm:pt>
    <dgm:pt modelId="{E85BBAB2-F08A-4013-9D45-FFF5769B1378}" type="parTrans" cxnId="{EB0A03AC-C749-4707-986C-DC0922D8B43E}">
      <dgm:prSet/>
      <dgm:spPr/>
      <dgm:t>
        <a:bodyPr/>
        <a:lstStyle/>
        <a:p>
          <a:endParaRPr lang="en-US" sz="1600"/>
        </a:p>
      </dgm:t>
    </dgm:pt>
    <dgm:pt modelId="{FEC14718-B0FF-4103-BE38-48CD616A6CF9}" type="sibTrans" cxnId="{EB0A03AC-C749-4707-986C-DC0922D8B43E}">
      <dgm:prSet/>
      <dgm:spPr/>
      <dgm:t>
        <a:bodyPr/>
        <a:lstStyle/>
        <a:p>
          <a:endParaRPr lang="en-US" sz="1600"/>
        </a:p>
      </dgm:t>
    </dgm:pt>
    <dgm:pt modelId="{F64F134D-E421-4FF4-B810-59EEBEDC7A8C}">
      <dgm:prSet phldrT="[Text]" custT="1"/>
      <dgm:spPr/>
      <dgm:t>
        <a:bodyPr/>
        <a:lstStyle/>
        <a:p>
          <a:r>
            <a:rPr lang="en-US" sz="1600" dirty="0"/>
            <a:t>MEET AGAIN</a:t>
          </a:r>
        </a:p>
      </dgm:t>
    </dgm:pt>
    <dgm:pt modelId="{69E1E057-5980-44C3-8757-522CA891408A}" type="parTrans" cxnId="{0DB6F79C-9961-49B1-AF6A-39DDB857DFEA}">
      <dgm:prSet/>
      <dgm:spPr/>
      <dgm:t>
        <a:bodyPr/>
        <a:lstStyle/>
        <a:p>
          <a:endParaRPr lang="en-US" sz="1600"/>
        </a:p>
      </dgm:t>
    </dgm:pt>
    <dgm:pt modelId="{6E8C6337-909F-4DF1-9A35-9700A080CE8B}" type="sibTrans" cxnId="{0DB6F79C-9961-49B1-AF6A-39DDB857DFEA}">
      <dgm:prSet/>
      <dgm:spPr/>
      <dgm:t>
        <a:bodyPr/>
        <a:lstStyle/>
        <a:p>
          <a:endParaRPr lang="en-US" sz="1600"/>
        </a:p>
      </dgm:t>
    </dgm:pt>
    <dgm:pt modelId="{F5E3E5CF-139B-4334-9AC0-841AFCEB1641}">
      <dgm:prSet phldrT="[Text]" custT="1"/>
      <dgm:spPr/>
      <dgm:t>
        <a:bodyPr/>
        <a:lstStyle/>
        <a:p>
          <a:r>
            <a:rPr lang="en-US" sz="1600" dirty="0"/>
            <a:t>Ensure the two-way </a:t>
          </a:r>
          <a:r>
            <a:rPr lang="en-US" sz="1600" dirty="0">
              <a:solidFill>
                <a:srgbClr val="00B5FE"/>
              </a:solidFill>
            </a:rPr>
            <a:t>communication continues </a:t>
          </a:r>
          <a:r>
            <a:rPr lang="en-US" sz="1600" dirty="0"/>
            <a:t>periodically in the future</a:t>
          </a:r>
        </a:p>
      </dgm:t>
    </dgm:pt>
    <dgm:pt modelId="{EB12EE39-7A1E-4684-BBB9-AE3C1FA89A54}" type="parTrans" cxnId="{3F582DBC-84DC-4453-8F55-C07835570338}">
      <dgm:prSet/>
      <dgm:spPr/>
      <dgm:t>
        <a:bodyPr/>
        <a:lstStyle/>
        <a:p>
          <a:endParaRPr lang="en-US" sz="1600"/>
        </a:p>
      </dgm:t>
    </dgm:pt>
    <dgm:pt modelId="{F4368D57-F94C-4BF1-A2FE-540B8BA70743}" type="sibTrans" cxnId="{3F582DBC-84DC-4453-8F55-C07835570338}">
      <dgm:prSet/>
      <dgm:spPr/>
      <dgm:t>
        <a:bodyPr/>
        <a:lstStyle/>
        <a:p>
          <a:endParaRPr lang="en-US" sz="1600"/>
        </a:p>
      </dgm:t>
    </dgm:pt>
    <dgm:pt modelId="{A36A9952-7975-407C-8F91-98B5C8BB2392}">
      <dgm:prSet phldrT="[Text]" custT="1"/>
      <dgm:spPr/>
      <dgm:t>
        <a:bodyPr/>
        <a:lstStyle/>
        <a:p>
          <a:r>
            <a:rPr lang="en-US" sz="1600" dirty="0"/>
            <a:t>Discuss strategies towards </a:t>
          </a:r>
          <a:r>
            <a:rPr lang="en-US" sz="1600" dirty="0">
              <a:solidFill>
                <a:srgbClr val="00B5FE"/>
              </a:solidFill>
            </a:rPr>
            <a:t>institutionalizing systematic dialogue </a:t>
          </a:r>
          <a:r>
            <a:rPr lang="en-US" sz="1600" dirty="0"/>
            <a:t>between users and producers</a:t>
          </a:r>
        </a:p>
      </dgm:t>
    </dgm:pt>
    <dgm:pt modelId="{08FC440C-DA6A-4F85-837B-7F04C448E832}" type="parTrans" cxnId="{823E0967-51DE-450A-8CE8-99A092370C2F}">
      <dgm:prSet/>
      <dgm:spPr/>
      <dgm:t>
        <a:bodyPr/>
        <a:lstStyle/>
        <a:p>
          <a:endParaRPr lang="en-US" sz="1600"/>
        </a:p>
      </dgm:t>
    </dgm:pt>
    <dgm:pt modelId="{F4EE90DA-2FD3-4D5A-BB78-C4B48C291CED}" type="sibTrans" cxnId="{823E0967-51DE-450A-8CE8-99A092370C2F}">
      <dgm:prSet/>
      <dgm:spPr/>
      <dgm:t>
        <a:bodyPr/>
        <a:lstStyle/>
        <a:p>
          <a:endParaRPr lang="en-US" sz="1600"/>
        </a:p>
      </dgm:t>
    </dgm:pt>
    <dgm:pt modelId="{0E6A88CB-F1C0-494D-9908-D01BCEEEE897}">
      <dgm:prSet phldrT="[Text]" custT="1"/>
      <dgm:spPr/>
      <dgm:t>
        <a:bodyPr/>
        <a:lstStyle/>
        <a:p>
          <a:r>
            <a:rPr lang="en-US" sz="1600" dirty="0"/>
            <a:t>NSO, Ministry of Women and UN Women Country Office meet again (all other actors may also be invited based on needs)</a:t>
          </a:r>
        </a:p>
      </dgm:t>
    </dgm:pt>
    <dgm:pt modelId="{D03814A2-9C82-4C5A-B584-9036C7330395}" type="parTrans" cxnId="{93D0643D-8F26-4310-8378-9631BE5FF18F}">
      <dgm:prSet/>
      <dgm:spPr/>
      <dgm:t>
        <a:bodyPr/>
        <a:lstStyle/>
        <a:p>
          <a:endParaRPr lang="en-US" sz="1600"/>
        </a:p>
      </dgm:t>
    </dgm:pt>
    <dgm:pt modelId="{C741930C-84F7-4EE3-920D-D96F961E4135}" type="sibTrans" cxnId="{93D0643D-8F26-4310-8378-9631BE5FF18F}">
      <dgm:prSet/>
      <dgm:spPr/>
      <dgm:t>
        <a:bodyPr/>
        <a:lstStyle/>
        <a:p>
          <a:endParaRPr lang="en-US" sz="1600"/>
        </a:p>
      </dgm:t>
    </dgm:pt>
    <dgm:pt modelId="{06C8E606-67AD-4140-8495-71DF0A7BE04A}">
      <dgm:prSet phldrT="[Text]" custT="1"/>
      <dgm:spPr/>
      <dgm:t>
        <a:bodyPr/>
        <a:lstStyle/>
        <a:p>
          <a:r>
            <a:rPr lang="en-US" sz="1600" dirty="0"/>
            <a:t>Feature next steps prominently, which must include reporting processes for each of the responsible parties</a:t>
          </a:r>
        </a:p>
      </dgm:t>
    </dgm:pt>
    <dgm:pt modelId="{8BDF5BC5-04C9-456B-A8B4-88A90968C18B}" type="parTrans" cxnId="{58AE25DF-0782-4DD9-A840-0FBEB7BB7049}">
      <dgm:prSet/>
      <dgm:spPr/>
      <dgm:t>
        <a:bodyPr/>
        <a:lstStyle/>
        <a:p>
          <a:endParaRPr lang="en-US" sz="1600"/>
        </a:p>
      </dgm:t>
    </dgm:pt>
    <dgm:pt modelId="{64682573-2C87-499E-9260-E544D127553A}" type="sibTrans" cxnId="{58AE25DF-0782-4DD9-A840-0FBEB7BB7049}">
      <dgm:prSet/>
      <dgm:spPr/>
      <dgm:t>
        <a:bodyPr/>
        <a:lstStyle/>
        <a:p>
          <a:endParaRPr lang="en-US" sz="1600"/>
        </a:p>
      </dgm:t>
    </dgm:pt>
    <dgm:pt modelId="{0591DD1E-6319-4555-B811-B7CB481AD47C}">
      <dgm:prSet phldrT="[Text]" custT="1"/>
      <dgm:spPr/>
      <dgm:t>
        <a:bodyPr/>
        <a:lstStyle/>
        <a:p>
          <a:r>
            <a:rPr lang="en-US" sz="1600" dirty="0"/>
            <a:t>Share the report with all actors involved for comments and uptake </a:t>
          </a:r>
        </a:p>
      </dgm:t>
    </dgm:pt>
    <dgm:pt modelId="{AA93FA43-9AD8-4D1A-BE6C-DCA49D336010}" type="parTrans" cxnId="{E710A4A8-9278-4699-A292-40A20C93AEDA}">
      <dgm:prSet/>
      <dgm:spPr/>
      <dgm:t>
        <a:bodyPr/>
        <a:lstStyle/>
        <a:p>
          <a:endParaRPr lang="en-US" sz="1600"/>
        </a:p>
      </dgm:t>
    </dgm:pt>
    <dgm:pt modelId="{05635ED3-E093-49D4-AC08-D28B2E876C99}" type="sibTrans" cxnId="{E710A4A8-9278-4699-A292-40A20C93AEDA}">
      <dgm:prSet/>
      <dgm:spPr/>
      <dgm:t>
        <a:bodyPr/>
        <a:lstStyle/>
        <a:p>
          <a:endParaRPr lang="en-US" sz="1600"/>
        </a:p>
      </dgm:t>
    </dgm:pt>
    <dgm:pt modelId="{BBECFA16-F211-491C-8D4C-1B1418E9AFF7}">
      <dgm:prSet phldrT="[Text]" custT="1"/>
      <dgm:spPr/>
      <dgm:t>
        <a:bodyPr/>
        <a:lstStyle/>
        <a:p>
          <a:r>
            <a:rPr lang="en-US" sz="1600" dirty="0"/>
            <a:t>Future meetings could include </a:t>
          </a:r>
          <a:r>
            <a:rPr lang="en-US" sz="1600" dirty="0">
              <a:solidFill>
                <a:srgbClr val="00B5FE"/>
              </a:solidFill>
            </a:rPr>
            <a:t>time for reporting </a:t>
          </a:r>
          <a:r>
            <a:rPr lang="en-US" sz="1600" dirty="0"/>
            <a:t>of progress to assess whether objectives are being met</a:t>
          </a:r>
        </a:p>
      </dgm:t>
    </dgm:pt>
    <dgm:pt modelId="{9831E01E-3AD1-4057-9478-DD932F3B7EEE}" type="parTrans" cxnId="{83B09562-1A7F-40EF-AA67-4ADAE4BE06A9}">
      <dgm:prSet/>
      <dgm:spPr/>
      <dgm:t>
        <a:bodyPr/>
        <a:lstStyle/>
        <a:p>
          <a:endParaRPr lang="en-US" sz="1600"/>
        </a:p>
      </dgm:t>
    </dgm:pt>
    <dgm:pt modelId="{296B5B77-3565-47B6-9D21-D856419A346C}" type="sibTrans" cxnId="{83B09562-1A7F-40EF-AA67-4ADAE4BE06A9}">
      <dgm:prSet/>
      <dgm:spPr/>
      <dgm:t>
        <a:bodyPr/>
        <a:lstStyle/>
        <a:p>
          <a:endParaRPr lang="en-US" sz="1600"/>
        </a:p>
      </dgm:t>
    </dgm:pt>
    <dgm:pt modelId="{A470DA3F-F5EC-4CE0-8AB7-648350E2E43C}">
      <dgm:prSet phldrT="[Text]" custT="1"/>
      <dgm:spPr/>
      <dgm:t>
        <a:bodyPr/>
        <a:lstStyle/>
        <a:p>
          <a:r>
            <a:rPr lang="en-US" sz="1600" dirty="0"/>
            <a:t>Re-evaluate in case of changing needs</a:t>
          </a:r>
        </a:p>
      </dgm:t>
    </dgm:pt>
    <dgm:pt modelId="{15A3DD8D-A3F3-468B-8DE5-C6B0C579598E}" type="parTrans" cxnId="{AB3A202B-4026-4CD5-A1E2-9199BC9247B9}">
      <dgm:prSet/>
      <dgm:spPr/>
      <dgm:t>
        <a:bodyPr/>
        <a:lstStyle/>
        <a:p>
          <a:endParaRPr lang="en-US" sz="1600"/>
        </a:p>
      </dgm:t>
    </dgm:pt>
    <dgm:pt modelId="{CE27CEFC-DEBB-4D42-A39F-69B9B47E8668}" type="sibTrans" cxnId="{AB3A202B-4026-4CD5-A1E2-9199BC9247B9}">
      <dgm:prSet/>
      <dgm:spPr/>
      <dgm:t>
        <a:bodyPr/>
        <a:lstStyle/>
        <a:p>
          <a:endParaRPr lang="en-US" sz="1600"/>
        </a:p>
      </dgm:t>
    </dgm:pt>
    <dgm:pt modelId="{B201C1FE-7361-4A02-AD03-3E38C3EAB971}" type="pres">
      <dgm:prSet presAssocID="{2F6677C4-D719-4ED2-9688-289AF1C8D125}" presName="linearFlow" presStyleCnt="0">
        <dgm:presLayoutVars>
          <dgm:dir/>
          <dgm:animLvl val="lvl"/>
          <dgm:resizeHandles val="exact"/>
        </dgm:presLayoutVars>
      </dgm:prSet>
      <dgm:spPr/>
    </dgm:pt>
    <dgm:pt modelId="{D250FEFB-529B-4BFE-BF77-831C35BE3591}" type="pres">
      <dgm:prSet presAssocID="{09A5C273-7737-48E5-9001-21E96C6A95F0}" presName="composite" presStyleCnt="0"/>
      <dgm:spPr/>
    </dgm:pt>
    <dgm:pt modelId="{B7FD07E5-BED4-4E69-A9D1-22F3CBB49544}" type="pres">
      <dgm:prSet presAssocID="{09A5C273-7737-48E5-9001-21E96C6A95F0}" presName="parentText" presStyleLbl="alignNode1" presStyleIdx="0" presStyleCnt="3">
        <dgm:presLayoutVars>
          <dgm:chMax val="1"/>
          <dgm:bulletEnabled val="1"/>
        </dgm:presLayoutVars>
      </dgm:prSet>
      <dgm:spPr/>
    </dgm:pt>
    <dgm:pt modelId="{637A8A04-1D33-4DD1-8992-A10CC0FB6FE6}" type="pres">
      <dgm:prSet presAssocID="{09A5C273-7737-48E5-9001-21E96C6A95F0}" presName="descendantText" presStyleLbl="alignAcc1" presStyleIdx="0" presStyleCnt="3">
        <dgm:presLayoutVars>
          <dgm:bulletEnabled val="1"/>
        </dgm:presLayoutVars>
      </dgm:prSet>
      <dgm:spPr/>
    </dgm:pt>
    <dgm:pt modelId="{E993F209-9381-45F1-9345-7BB10DAE4114}" type="pres">
      <dgm:prSet presAssocID="{6CEFCEC1-8F9F-41E8-8DA6-C41C18D7598D}" presName="sp" presStyleCnt="0"/>
      <dgm:spPr/>
    </dgm:pt>
    <dgm:pt modelId="{18FEA1EF-774D-4D66-A133-E4FDA206E480}" type="pres">
      <dgm:prSet presAssocID="{B3CED934-F73E-41EC-B191-155AEE71E063}" presName="composite" presStyleCnt="0"/>
      <dgm:spPr/>
    </dgm:pt>
    <dgm:pt modelId="{FA4D3590-C3E2-402D-9AF6-0E87395E36C6}" type="pres">
      <dgm:prSet presAssocID="{B3CED934-F73E-41EC-B191-155AEE71E063}" presName="parentText" presStyleLbl="alignNode1" presStyleIdx="1" presStyleCnt="3">
        <dgm:presLayoutVars>
          <dgm:chMax val="1"/>
          <dgm:bulletEnabled val="1"/>
        </dgm:presLayoutVars>
      </dgm:prSet>
      <dgm:spPr/>
    </dgm:pt>
    <dgm:pt modelId="{560C8CB5-1B9B-44D4-844A-7B23E8CE3EF9}" type="pres">
      <dgm:prSet presAssocID="{B3CED934-F73E-41EC-B191-155AEE71E063}" presName="descendantText" presStyleLbl="alignAcc1" presStyleIdx="1" presStyleCnt="3">
        <dgm:presLayoutVars>
          <dgm:bulletEnabled val="1"/>
        </dgm:presLayoutVars>
      </dgm:prSet>
      <dgm:spPr/>
    </dgm:pt>
    <dgm:pt modelId="{B391BD37-6271-440C-8682-829B88A14A8E}" type="pres">
      <dgm:prSet presAssocID="{3173CC72-F430-44CC-84DA-C38C238FA29B}" presName="sp" presStyleCnt="0"/>
      <dgm:spPr/>
    </dgm:pt>
    <dgm:pt modelId="{763590A1-3700-42A8-A53C-A443C529BC91}" type="pres">
      <dgm:prSet presAssocID="{F64F134D-E421-4FF4-B810-59EEBEDC7A8C}" presName="composite" presStyleCnt="0"/>
      <dgm:spPr/>
    </dgm:pt>
    <dgm:pt modelId="{F6A6DF7C-7211-4731-BE65-7BDE5336356B}" type="pres">
      <dgm:prSet presAssocID="{F64F134D-E421-4FF4-B810-59EEBEDC7A8C}" presName="parentText" presStyleLbl="alignNode1" presStyleIdx="2" presStyleCnt="3">
        <dgm:presLayoutVars>
          <dgm:chMax val="1"/>
          <dgm:bulletEnabled val="1"/>
        </dgm:presLayoutVars>
      </dgm:prSet>
      <dgm:spPr/>
    </dgm:pt>
    <dgm:pt modelId="{15BE6630-EEA5-4996-9444-589853696DC9}" type="pres">
      <dgm:prSet presAssocID="{F64F134D-E421-4FF4-B810-59EEBEDC7A8C}" presName="descendantText" presStyleLbl="alignAcc1" presStyleIdx="2" presStyleCnt="3">
        <dgm:presLayoutVars>
          <dgm:bulletEnabled val="1"/>
        </dgm:presLayoutVars>
      </dgm:prSet>
      <dgm:spPr/>
    </dgm:pt>
  </dgm:ptLst>
  <dgm:cxnLst>
    <dgm:cxn modelId="{B4095A17-8BA6-410A-867E-DCA6B07B5663}" type="presOf" srcId="{09A5C273-7737-48E5-9001-21E96C6A95F0}" destId="{B7FD07E5-BED4-4E69-A9D1-22F3CBB49544}" srcOrd="0" destOrd="0" presId="urn:microsoft.com/office/officeart/2005/8/layout/chevron2"/>
    <dgm:cxn modelId="{6B25E721-A836-4054-8427-948E624B03B3}" type="presOf" srcId="{4185CCEA-5617-42CC-B769-0AE869B4ABF7}" destId="{637A8A04-1D33-4DD1-8992-A10CC0FB6FE6}" srcOrd="0" destOrd="1" presId="urn:microsoft.com/office/officeart/2005/8/layout/chevron2"/>
    <dgm:cxn modelId="{AB3A202B-4026-4CD5-A1E2-9199BC9247B9}" srcId="{F64F134D-E421-4FF4-B810-59EEBEDC7A8C}" destId="{A470DA3F-F5EC-4CE0-8AB7-648350E2E43C}" srcOrd="2" destOrd="0" parTransId="{15A3DD8D-A3F3-468B-8DE5-C6B0C579598E}" sibTransId="{CE27CEFC-DEBB-4D42-A39F-69B9B47E8668}"/>
    <dgm:cxn modelId="{AA8E702E-5D1D-4018-B462-9D73971D59D2}" srcId="{09A5C273-7737-48E5-9001-21E96C6A95F0}" destId="{4185CCEA-5617-42CC-B769-0AE869B4ABF7}" srcOrd="1" destOrd="0" parTransId="{F89DE373-9008-485D-BFA1-1D3361B4E302}" sibTransId="{0AFD2726-B1A6-4D70-9330-9B0301B4F8B3}"/>
    <dgm:cxn modelId="{5D403331-898A-48E5-815F-73F2013E3839}" type="presOf" srcId="{A36A9952-7975-407C-8F91-98B5C8BB2392}" destId="{637A8A04-1D33-4DD1-8992-A10CC0FB6FE6}" srcOrd="0" destOrd="2" presId="urn:microsoft.com/office/officeart/2005/8/layout/chevron2"/>
    <dgm:cxn modelId="{3EAD5232-7265-4743-A7D7-FB7B7CB3BDDC}" type="presOf" srcId="{F5E3E5CF-139B-4334-9AC0-841AFCEB1641}" destId="{15BE6630-EEA5-4996-9444-589853696DC9}" srcOrd="0" destOrd="0" presId="urn:microsoft.com/office/officeart/2005/8/layout/chevron2"/>
    <dgm:cxn modelId="{BE7FE033-9875-4A31-95D8-99CBE85F4C8B}" type="presOf" srcId="{0E6A88CB-F1C0-494D-9908-D01BCEEEE897}" destId="{637A8A04-1D33-4DD1-8992-A10CC0FB6FE6}" srcOrd="0" destOrd="0" presId="urn:microsoft.com/office/officeart/2005/8/layout/chevron2"/>
    <dgm:cxn modelId="{93D0643D-8F26-4310-8378-9631BE5FF18F}" srcId="{09A5C273-7737-48E5-9001-21E96C6A95F0}" destId="{0E6A88CB-F1C0-494D-9908-D01BCEEEE897}" srcOrd="0" destOrd="0" parTransId="{D03814A2-9C82-4C5A-B584-9036C7330395}" sibTransId="{C741930C-84F7-4EE3-920D-D96F961E4135}"/>
    <dgm:cxn modelId="{83B09562-1A7F-40EF-AA67-4ADAE4BE06A9}" srcId="{F64F134D-E421-4FF4-B810-59EEBEDC7A8C}" destId="{BBECFA16-F211-491C-8D4C-1B1418E9AFF7}" srcOrd="1" destOrd="0" parTransId="{9831E01E-3AD1-4057-9478-DD932F3B7EEE}" sibTransId="{296B5B77-3565-47B6-9D21-D856419A346C}"/>
    <dgm:cxn modelId="{823E0967-51DE-450A-8CE8-99A092370C2F}" srcId="{09A5C273-7737-48E5-9001-21E96C6A95F0}" destId="{A36A9952-7975-407C-8F91-98B5C8BB2392}" srcOrd="2" destOrd="0" parTransId="{08FC440C-DA6A-4F85-837B-7F04C448E832}" sibTransId="{F4EE90DA-2FD3-4D5A-BB78-C4B48C291CED}"/>
    <dgm:cxn modelId="{BC2A6967-040F-4BB3-B325-7EEF82F9308C}" type="presOf" srcId="{2F6677C4-D719-4ED2-9688-289AF1C8D125}" destId="{B201C1FE-7361-4A02-AD03-3E38C3EAB971}" srcOrd="0" destOrd="0" presId="urn:microsoft.com/office/officeart/2005/8/layout/chevron2"/>
    <dgm:cxn modelId="{2EE1B647-FFD2-4F0A-BDD3-4D67922C88EA}" type="presOf" srcId="{B3CED934-F73E-41EC-B191-155AEE71E063}" destId="{FA4D3590-C3E2-402D-9AF6-0E87395E36C6}" srcOrd="0" destOrd="0" presId="urn:microsoft.com/office/officeart/2005/8/layout/chevron2"/>
    <dgm:cxn modelId="{67BCE448-31B5-4106-9E67-F0D243FE801B}" srcId="{2F6677C4-D719-4ED2-9688-289AF1C8D125}" destId="{B3CED934-F73E-41EC-B191-155AEE71E063}" srcOrd="1" destOrd="0" parTransId="{7DCDBBDB-2C74-41A6-9CC3-1A63B37D5630}" sibTransId="{3173CC72-F430-44CC-84DA-C38C238FA29B}"/>
    <dgm:cxn modelId="{24570469-ECDD-4AAB-BFE1-D8B092205B64}" type="presOf" srcId="{0AF40679-0361-43EA-B856-36271F43ADC0}" destId="{560C8CB5-1B9B-44D4-844A-7B23E8CE3EF9}" srcOrd="0" destOrd="0" presId="urn:microsoft.com/office/officeart/2005/8/layout/chevron2"/>
    <dgm:cxn modelId="{4880EF4A-4F6B-46D8-8F97-A4A597EF6888}" type="presOf" srcId="{06C8E606-67AD-4140-8495-71DF0A7BE04A}" destId="{560C8CB5-1B9B-44D4-844A-7B23E8CE3EF9}" srcOrd="0" destOrd="1" presId="urn:microsoft.com/office/officeart/2005/8/layout/chevron2"/>
    <dgm:cxn modelId="{BFFE8854-4B21-4F07-9C83-C98ED6C71CA7}" type="presOf" srcId="{BBECFA16-F211-491C-8D4C-1B1418E9AFF7}" destId="{15BE6630-EEA5-4996-9444-589853696DC9}" srcOrd="0" destOrd="1" presId="urn:microsoft.com/office/officeart/2005/8/layout/chevron2"/>
    <dgm:cxn modelId="{0DB6F79C-9961-49B1-AF6A-39DDB857DFEA}" srcId="{2F6677C4-D719-4ED2-9688-289AF1C8D125}" destId="{F64F134D-E421-4FF4-B810-59EEBEDC7A8C}" srcOrd="2" destOrd="0" parTransId="{69E1E057-5980-44C3-8757-522CA891408A}" sibTransId="{6E8C6337-909F-4DF1-9A35-9700A080CE8B}"/>
    <dgm:cxn modelId="{E710A4A8-9278-4699-A292-40A20C93AEDA}" srcId="{B3CED934-F73E-41EC-B191-155AEE71E063}" destId="{0591DD1E-6319-4555-B811-B7CB481AD47C}" srcOrd="2" destOrd="0" parTransId="{AA93FA43-9AD8-4D1A-BE6C-DCA49D336010}" sibTransId="{05635ED3-E093-49D4-AC08-D28B2E876C99}"/>
    <dgm:cxn modelId="{EB0A03AC-C749-4707-986C-DC0922D8B43E}" srcId="{B3CED934-F73E-41EC-B191-155AEE71E063}" destId="{0AF40679-0361-43EA-B856-36271F43ADC0}" srcOrd="0" destOrd="0" parTransId="{E85BBAB2-F08A-4013-9D45-FFF5769B1378}" sibTransId="{FEC14718-B0FF-4103-BE38-48CD616A6CF9}"/>
    <dgm:cxn modelId="{50C1D4B0-1204-48FD-87E1-7327E9E9752C}" type="presOf" srcId="{0591DD1E-6319-4555-B811-B7CB481AD47C}" destId="{560C8CB5-1B9B-44D4-844A-7B23E8CE3EF9}" srcOrd="0" destOrd="2" presId="urn:microsoft.com/office/officeart/2005/8/layout/chevron2"/>
    <dgm:cxn modelId="{A7F316B7-CA4B-410D-B221-C3FA3355D147}" srcId="{2F6677C4-D719-4ED2-9688-289AF1C8D125}" destId="{09A5C273-7737-48E5-9001-21E96C6A95F0}" srcOrd="0" destOrd="0" parTransId="{F3AEC320-EDA1-4115-A2AF-29FA7C165503}" sibTransId="{6CEFCEC1-8F9F-41E8-8DA6-C41C18D7598D}"/>
    <dgm:cxn modelId="{3F582DBC-84DC-4453-8F55-C07835570338}" srcId="{F64F134D-E421-4FF4-B810-59EEBEDC7A8C}" destId="{F5E3E5CF-139B-4334-9AC0-841AFCEB1641}" srcOrd="0" destOrd="0" parTransId="{EB12EE39-7A1E-4684-BBB9-AE3C1FA89A54}" sibTransId="{F4368D57-F94C-4BF1-A2FE-540B8BA70743}"/>
    <dgm:cxn modelId="{4A0D97C8-68B6-47DA-B926-BF9DF7776C8B}" type="presOf" srcId="{F64F134D-E421-4FF4-B810-59EEBEDC7A8C}" destId="{F6A6DF7C-7211-4731-BE65-7BDE5336356B}" srcOrd="0" destOrd="0" presId="urn:microsoft.com/office/officeart/2005/8/layout/chevron2"/>
    <dgm:cxn modelId="{58AE25DF-0782-4DD9-A840-0FBEB7BB7049}" srcId="{B3CED934-F73E-41EC-B191-155AEE71E063}" destId="{06C8E606-67AD-4140-8495-71DF0A7BE04A}" srcOrd="1" destOrd="0" parTransId="{8BDF5BC5-04C9-456B-A8B4-88A90968C18B}" sibTransId="{64682573-2C87-499E-9260-E544D127553A}"/>
    <dgm:cxn modelId="{AD1D39E8-E53E-4218-9C61-1B3EC140E0B9}" type="presOf" srcId="{A470DA3F-F5EC-4CE0-8AB7-648350E2E43C}" destId="{15BE6630-EEA5-4996-9444-589853696DC9}" srcOrd="0" destOrd="2" presId="urn:microsoft.com/office/officeart/2005/8/layout/chevron2"/>
    <dgm:cxn modelId="{04F92BB6-2CC7-4D97-B717-6FC2F2B828A6}" type="presParOf" srcId="{B201C1FE-7361-4A02-AD03-3E38C3EAB971}" destId="{D250FEFB-529B-4BFE-BF77-831C35BE3591}" srcOrd="0" destOrd="0" presId="urn:microsoft.com/office/officeart/2005/8/layout/chevron2"/>
    <dgm:cxn modelId="{F054606D-4F2F-4F33-8B4E-5A3160043F98}" type="presParOf" srcId="{D250FEFB-529B-4BFE-BF77-831C35BE3591}" destId="{B7FD07E5-BED4-4E69-A9D1-22F3CBB49544}" srcOrd="0" destOrd="0" presId="urn:microsoft.com/office/officeart/2005/8/layout/chevron2"/>
    <dgm:cxn modelId="{992A9528-4303-49B2-A6EE-BE4C61CF7F04}" type="presParOf" srcId="{D250FEFB-529B-4BFE-BF77-831C35BE3591}" destId="{637A8A04-1D33-4DD1-8992-A10CC0FB6FE6}" srcOrd="1" destOrd="0" presId="urn:microsoft.com/office/officeart/2005/8/layout/chevron2"/>
    <dgm:cxn modelId="{5E8D97BD-3DBD-4455-84E3-9678407C6A84}" type="presParOf" srcId="{B201C1FE-7361-4A02-AD03-3E38C3EAB971}" destId="{E993F209-9381-45F1-9345-7BB10DAE4114}" srcOrd="1" destOrd="0" presId="urn:microsoft.com/office/officeart/2005/8/layout/chevron2"/>
    <dgm:cxn modelId="{B210D6ED-BBCF-47B1-9847-AC117D6BDB31}" type="presParOf" srcId="{B201C1FE-7361-4A02-AD03-3E38C3EAB971}" destId="{18FEA1EF-774D-4D66-A133-E4FDA206E480}" srcOrd="2" destOrd="0" presId="urn:microsoft.com/office/officeart/2005/8/layout/chevron2"/>
    <dgm:cxn modelId="{75BF8BE9-94C8-4BB0-A389-17B8C61C9392}" type="presParOf" srcId="{18FEA1EF-774D-4D66-A133-E4FDA206E480}" destId="{FA4D3590-C3E2-402D-9AF6-0E87395E36C6}" srcOrd="0" destOrd="0" presId="urn:microsoft.com/office/officeart/2005/8/layout/chevron2"/>
    <dgm:cxn modelId="{9BD59BE2-60D3-41F1-9442-6B72C7DD69C7}" type="presParOf" srcId="{18FEA1EF-774D-4D66-A133-E4FDA206E480}" destId="{560C8CB5-1B9B-44D4-844A-7B23E8CE3EF9}" srcOrd="1" destOrd="0" presId="urn:microsoft.com/office/officeart/2005/8/layout/chevron2"/>
    <dgm:cxn modelId="{C31ABBC3-D362-4781-A25A-A8E8F9AE3B8B}" type="presParOf" srcId="{B201C1FE-7361-4A02-AD03-3E38C3EAB971}" destId="{B391BD37-6271-440C-8682-829B88A14A8E}" srcOrd="3" destOrd="0" presId="urn:microsoft.com/office/officeart/2005/8/layout/chevron2"/>
    <dgm:cxn modelId="{C5D692B3-849D-4005-A7DB-D57ACB545D2E}" type="presParOf" srcId="{B201C1FE-7361-4A02-AD03-3E38C3EAB971}" destId="{763590A1-3700-42A8-A53C-A443C529BC91}" srcOrd="4" destOrd="0" presId="urn:microsoft.com/office/officeart/2005/8/layout/chevron2"/>
    <dgm:cxn modelId="{425D6016-68F7-4907-8C96-93C707C7825D}" type="presParOf" srcId="{763590A1-3700-42A8-A53C-A443C529BC91}" destId="{F6A6DF7C-7211-4731-BE65-7BDE5336356B}" srcOrd="0" destOrd="0" presId="urn:microsoft.com/office/officeart/2005/8/layout/chevron2"/>
    <dgm:cxn modelId="{9B938594-875B-4766-ABA1-4C8C801D2A9A}" type="presParOf" srcId="{763590A1-3700-42A8-A53C-A443C529BC91}" destId="{15BE6630-EEA5-4996-9444-589853696DC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035EA-5834-43AA-92D1-5369F775DCE5}">
      <dsp:nvSpPr>
        <dsp:cNvPr id="0" name=""/>
        <dsp:cNvSpPr/>
      </dsp:nvSpPr>
      <dsp:spPr>
        <a:xfrm>
          <a:off x="941475" y="0"/>
          <a:ext cx="4017471" cy="401747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27F27B-B1E3-4088-BAED-907DACF37845}">
      <dsp:nvSpPr>
        <dsp:cNvPr id="0" name=""/>
        <dsp:cNvSpPr/>
      </dsp:nvSpPr>
      <dsp:spPr>
        <a:xfrm>
          <a:off x="2950210" y="403904"/>
          <a:ext cx="2611356" cy="475505"/>
        </a:xfrm>
        <a:prstGeom prst="round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INCREASED DATA USE</a:t>
          </a:r>
        </a:p>
      </dsp:txBody>
      <dsp:txXfrm>
        <a:off x="2973422" y="427116"/>
        <a:ext cx="2564932" cy="429081"/>
      </dsp:txXfrm>
    </dsp:sp>
    <dsp:sp modelId="{3D9C0192-E7CE-40DA-9B02-86F12DB64E55}">
      <dsp:nvSpPr>
        <dsp:cNvPr id="0" name=""/>
        <dsp:cNvSpPr/>
      </dsp:nvSpPr>
      <dsp:spPr>
        <a:xfrm>
          <a:off x="2950210" y="938848"/>
          <a:ext cx="2611356" cy="47550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1. Official statistics meet user's needs</a:t>
          </a:r>
        </a:p>
      </dsp:txBody>
      <dsp:txXfrm>
        <a:off x="2973422" y="962060"/>
        <a:ext cx="2564932" cy="429081"/>
      </dsp:txXfrm>
    </dsp:sp>
    <dsp:sp modelId="{9B1C236C-AC43-492E-BDF5-D3240E3BA554}">
      <dsp:nvSpPr>
        <dsp:cNvPr id="0" name=""/>
        <dsp:cNvSpPr/>
      </dsp:nvSpPr>
      <dsp:spPr>
        <a:xfrm>
          <a:off x="2950210" y="1473791"/>
          <a:ext cx="2611356" cy="47550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Trust</a:t>
          </a:r>
        </a:p>
      </dsp:txBody>
      <dsp:txXfrm>
        <a:off x="2973422" y="1497003"/>
        <a:ext cx="2564932" cy="429081"/>
      </dsp:txXfrm>
    </dsp:sp>
    <dsp:sp modelId="{B8A6D351-356D-49A2-81A5-28FEC261D593}">
      <dsp:nvSpPr>
        <dsp:cNvPr id="0" name=""/>
        <dsp:cNvSpPr/>
      </dsp:nvSpPr>
      <dsp:spPr>
        <a:xfrm>
          <a:off x="2950210" y="2008735"/>
          <a:ext cx="2611356" cy="47550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3. Enhanced data quality</a:t>
          </a:r>
        </a:p>
      </dsp:txBody>
      <dsp:txXfrm>
        <a:off x="2973422" y="2031947"/>
        <a:ext cx="2564932" cy="429081"/>
      </dsp:txXfrm>
    </dsp:sp>
    <dsp:sp modelId="{97CA2156-5B55-4C03-B084-2FB1B08DAB8F}">
      <dsp:nvSpPr>
        <dsp:cNvPr id="0" name=""/>
        <dsp:cNvSpPr/>
      </dsp:nvSpPr>
      <dsp:spPr>
        <a:xfrm>
          <a:off x="2950210" y="2543679"/>
          <a:ext cx="2611356" cy="47550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4. Users able to find and understand the data</a:t>
          </a:r>
        </a:p>
      </dsp:txBody>
      <dsp:txXfrm>
        <a:off x="2973422" y="2566891"/>
        <a:ext cx="2564932" cy="429081"/>
      </dsp:txXfrm>
    </dsp:sp>
    <dsp:sp modelId="{40C0EA31-3042-49CA-91B4-E458619459C7}">
      <dsp:nvSpPr>
        <dsp:cNvPr id="0" name=""/>
        <dsp:cNvSpPr/>
      </dsp:nvSpPr>
      <dsp:spPr>
        <a:xfrm>
          <a:off x="2950210" y="3078622"/>
          <a:ext cx="2611356" cy="47550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5. Upgrade of the NSS coordination mechanisms</a:t>
          </a:r>
        </a:p>
      </dsp:txBody>
      <dsp:txXfrm>
        <a:off x="2973422" y="3101834"/>
        <a:ext cx="2564932" cy="429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948D1-095A-4D6D-911D-EB0766C0D3D6}">
      <dsp:nvSpPr>
        <dsp:cNvPr id="0" name=""/>
        <dsp:cNvSpPr/>
      </dsp:nvSpPr>
      <dsp:spPr>
        <a:xfrm>
          <a:off x="0" y="-44390"/>
          <a:ext cx="6048902" cy="1331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Stakeholder mapping</a:t>
          </a:r>
        </a:p>
        <a:p>
          <a:pPr marL="0" lvl="0" indent="0" algn="l" defTabSz="800100">
            <a:lnSpc>
              <a:spcPct val="90000"/>
            </a:lnSpc>
            <a:spcBef>
              <a:spcPct val="0"/>
            </a:spcBef>
            <a:spcAft>
              <a:spcPct val="35000"/>
            </a:spcAft>
            <a:buNone/>
          </a:pPr>
          <a:r>
            <a:rPr lang="en-US" sz="1200" kern="1200" dirty="0"/>
            <a:t>- Gov officials, policy-makers, programme managers</a:t>
          </a:r>
        </a:p>
        <a:p>
          <a:pPr marL="0" lvl="0" indent="0" algn="l" defTabSz="800100">
            <a:lnSpc>
              <a:spcPct val="90000"/>
            </a:lnSpc>
            <a:spcBef>
              <a:spcPct val="0"/>
            </a:spcBef>
            <a:spcAft>
              <a:spcPct val="35000"/>
            </a:spcAft>
            <a:buNone/>
          </a:pPr>
          <a:r>
            <a:rPr lang="en-US" sz="1200" kern="1200" dirty="0"/>
            <a:t>- Researchers / academicians</a:t>
          </a:r>
        </a:p>
        <a:p>
          <a:pPr marL="0" lvl="0" indent="0" algn="l" defTabSz="800100">
            <a:lnSpc>
              <a:spcPct val="90000"/>
            </a:lnSpc>
            <a:spcBef>
              <a:spcPct val="0"/>
            </a:spcBef>
            <a:spcAft>
              <a:spcPct val="35000"/>
            </a:spcAft>
            <a:buNone/>
          </a:pPr>
          <a:r>
            <a:rPr lang="en-US" sz="1200" kern="1200" dirty="0"/>
            <a:t>- CSOs , international org, media,  private sector, ordinary citizens</a:t>
          </a:r>
        </a:p>
        <a:p>
          <a:pPr marL="0" lvl="0" indent="0" algn="l" defTabSz="800100">
            <a:lnSpc>
              <a:spcPct val="90000"/>
            </a:lnSpc>
            <a:spcBef>
              <a:spcPct val="0"/>
            </a:spcBef>
            <a:spcAft>
              <a:spcPct val="35000"/>
            </a:spcAft>
            <a:buNone/>
          </a:pPr>
          <a:r>
            <a:rPr lang="en-US" sz="1200" kern="1200" dirty="0"/>
            <a:t>- Statisticians</a:t>
          </a:r>
        </a:p>
      </dsp:txBody>
      <dsp:txXfrm>
        <a:off x="39004" y="-5386"/>
        <a:ext cx="4793107" cy="1253681"/>
      </dsp:txXfrm>
    </dsp:sp>
    <dsp:sp modelId="{05DD5A47-0C80-46BF-A8D6-3616D58C8D3A}">
      <dsp:nvSpPr>
        <dsp:cNvPr id="0" name=""/>
        <dsp:cNvSpPr/>
      </dsp:nvSpPr>
      <dsp:spPr>
        <a:xfrm>
          <a:off x="533726" y="1390872"/>
          <a:ext cx="6048902" cy="11541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Communication</a:t>
          </a:r>
        </a:p>
        <a:p>
          <a:pPr marL="0" lvl="0" indent="0" algn="l" defTabSz="800100">
            <a:lnSpc>
              <a:spcPct val="90000"/>
            </a:lnSpc>
            <a:spcBef>
              <a:spcPct val="0"/>
            </a:spcBef>
            <a:spcAft>
              <a:spcPct val="35000"/>
            </a:spcAft>
            <a:buNone/>
          </a:pPr>
          <a:r>
            <a:rPr lang="en-US" sz="1200" kern="1200" dirty="0"/>
            <a:t>- Producers communicate what they offer</a:t>
          </a:r>
        </a:p>
        <a:p>
          <a:pPr marL="0" lvl="0" indent="0" algn="l" defTabSz="800100">
            <a:lnSpc>
              <a:spcPct val="90000"/>
            </a:lnSpc>
            <a:spcBef>
              <a:spcPct val="0"/>
            </a:spcBef>
            <a:spcAft>
              <a:spcPct val="35000"/>
            </a:spcAft>
            <a:buNone/>
          </a:pPr>
          <a:r>
            <a:rPr lang="en-US" sz="1200" kern="1200" dirty="0"/>
            <a:t>- Users communicate what they need for policy-making, etc.</a:t>
          </a:r>
        </a:p>
        <a:p>
          <a:pPr marL="0" lvl="0" indent="0" algn="l" defTabSz="800100">
            <a:lnSpc>
              <a:spcPct val="90000"/>
            </a:lnSpc>
            <a:spcBef>
              <a:spcPct val="0"/>
            </a:spcBef>
            <a:spcAft>
              <a:spcPct val="35000"/>
            </a:spcAft>
            <a:buNone/>
          </a:pPr>
          <a:r>
            <a:rPr lang="en-US" sz="1200" kern="1200" dirty="0"/>
            <a:t>- Further conversations to assess constraints &amp; bridge gaps</a:t>
          </a:r>
        </a:p>
      </dsp:txBody>
      <dsp:txXfrm>
        <a:off x="567529" y="1424675"/>
        <a:ext cx="4697387" cy="1086521"/>
      </dsp:txXfrm>
    </dsp:sp>
    <dsp:sp modelId="{6DF2F8E6-DD75-486C-BAFD-AA01608B6F2A}">
      <dsp:nvSpPr>
        <dsp:cNvPr id="0" name=""/>
        <dsp:cNvSpPr/>
      </dsp:nvSpPr>
      <dsp:spPr>
        <a:xfrm>
          <a:off x="1067453" y="2662889"/>
          <a:ext cx="6048902" cy="11541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800" b="1" kern="1200" dirty="0"/>
            <a:t>Collaborative agreements</a:t>
          </a:r>
        </a:p>
        <a:p>
          <a:pPr marL="0" lvl="0" indent="0" algn="l" defTabSz="533400">
            <a:lnSpc>
              <a:spcPct val="90000"/>
            </a:lnSpc>
            <a:spcBef>
              <a:spcPct val="0"/>
            </a:spcBef>
            <a:spcAft>
              <a:spcPct val="35000"/>
            </a:spcAft>
            <a:buNone/>
          </a:pPr>
          <a:r>
            <a:rPr lang="en-US" sz="1200" kern="1200" dirty="0"/>
            <a:t>- Governance and operational arrangements</a:t>
          </a:r>
        </a:p>
        <a:p>
          <a:pPr marL="0" lvl="0" indent="0" algn="l" defTabSz="533400">
            <a:lnSpc>
              <a:spcPct val="90000"/>
            </a:lnSpc>
            <a:spcBef>
              <a:spcPct val="0"/>
            </a:spcBef>
            <a:spcAft>
              <a:spcPct val="35000"/>
            </a:spcAft>
            <a:buNone/>
          </a:pPr>
          <a:r>
            <a:rPr lang="en-US" sz="1200" kern="1200" dirty="0"/>
            <a:t>- Coordinate production of gender statistics</a:t>
          </a:r>
        </a:p>
        <a:p>
          <a:pPr marL="0" lvl="0" indent="0" algn="l" defTabSz="533400">
            <a:lnSpc>
              <a:spcPct val="90000"/>
            </a:lnSpc>
            <a:spcBef>
              <a:spcPct val="0"/>
            </a:spcBef>
            <a:spcAft>
              <a:spcPct val="35000"/>
            </a:spcAft>
            <a:buNone/>
          </a:pPr>
          <a:r>
            <a:rPr lang="en-US" sz="1200" kern="1200" dirty="0"/>
            <a:t>- Coordinate on analysis, dissemination &amp; use of gender statistics </a:t>
          </a:r>
        </a:p>
        <a:p>
          <a:pPr marL="0" lvl="0" indent="0" algn="l" defTabSz="533400">
            <a:lnSpc>
              <a:spcPct val="90000"/>
            </a:lnSpc>
            <a:spcBef>
              <a:spcPct val="0"/>
            </a:spcBef>
            <a:spcAft>
              <a:spcPct val="35000"/>
            </a:spcAft>
            <a:buNone/>
          </a:pPr>
          <a:endParaRPr lang="en-US" sz="1200" kern="1200" dirty="0"/>
        </a:p>
      </dsp:txBody>
      <dsp:txXfrm>
        <a:off x="1101256" y="2696692"/>
        <a:ext cx="4697387" cy="1086521"/>
      </dsp:txXfrm>
    </dsp:sp>
    <dsp:sp modelId="{F7BEFD71-F758-43AA-8E0B-EED0B6704BF0}">
      <dsp:nvSpPr>
        <dsp:cNvPr id="0" name=""/>
        <dsp:cNvSpPr/>
      </dsp:nvSpPr>
      <dsp:spPr>
        <a:xfrm>
          <a:off x="5298720" y="919603"/>
          <a:ext cx="750182" cy="75018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467511" y="919603"/>
        <a:ext cx="412600" cy="564512"/>
      </dsp:txXfrm>
    </dsp:sp>
    <dsp:sp modelId="{E5A567D7-71FC-49D0-BD94-A2BCA47DF4FB}">
      <dsp:nvSpPr>
        <dsp:cNvPr id="0" name=""/>
        <dsp:cNvSpPr/>
      </dsp:nvSpPr>
      <dsp:spPr>
        <a:xfrm>
          <a:off x="5832446" y="2258390"/>
          <a:ext cx="750182" cy="75018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01237" y="2258390"/>
        <a:ext cx="412600" cy="564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D07E5-BED4-4E69-A9D1-22F3CBB49544}">
      <dsp:nvSpPr>
        <dsp:cNvPr id="0" name=""/>
        <dsp:cNvSpPr/>
      </dsp:nvSpPr>
      <dsp:spPr>
        <a:xfrm rot="5400000">
          <a:off x="-252673" y="253357"/>
          <a:ext cx="1684488" cy="11791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MEET UP</a:t>
          </a:r>
        </a:p>
      </dsp:txBody>
      <dsp:txXfrm rot="-5400000">
        <a:off x="1" y="590255"/>
        <a:ext cx="1179141" cy="505347"/>
      </dsp:txXfrm>
    </dsp:sp>
    <dsp:sp modelId="{637A8A04-1D33-4DD1-8992-A10CC0FB6FE6}">
      <dsp:nvSpPr>
        <dsp:cNvPr id="0" name=""/>
        <dsp:cNvSpPr/>
      </dsp:nvSpPr>
      <dsp:spPr>
        <a:xfrm rot="5400000">
          <a:off x="5350599" y="-4170773"/>
          <a:ext cx="1094917" cy="94378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Call a meeting among NSO, Ministry of Women, relevant ministries that produce or use gender data, UN Women Country office, Civil Society Organizations, Journalists and any researchers that might be interested on the topic -- </a:t>
          </a:r>
          <a:r>
            <a:rPr lang="en-US" sz="1600" kern="1200" dirty="0">
              <a:solidFill>
                <a:srgbClr val="00B5FE"/>
              </a:solidFill>
            </a:rPr>
            <a:t>identify the needs and level of skills </a:t>
          </a:r>
          <a:r>
            <a:rPr lang="en-US" sz="1600" kern="1200" dirty="0"/>
            <a:t>of each of these stakeholders.</a:t>
          </a:r>
        </a:p>
        <a:p>
          <a:pPr marL="171450" lvl="1" indent="-171450" algn="l" defTabSz="711200">
            <a:lnSpc>
              <a:spcPct val="90000"/>
            </a:lnSpc>
            <a:spcBef>
              <a:spcPct val="0"/>
            </a:spcBef>
            <a:spcAft>
              <a:spcPct val="15000"/>
            </a:spcAft>
            <a:buChar char="•"/>
          </a:pPr>
          <a:r>
            <a:rPr lang="en-US" sz="1600" kern="1200" dirty="0"/>
            <a:t>Discuss </a:t>
          </a:r>
          <a:r>
            <a:rPr lang="en-US" sz="1600" kern="1200" dirty="0">
              <a:solidFill>
                <a:srgbClr val="00B5FE"/>
              </a:solidFill>
            </a:rPr>
            <a:t>pressing issues/outputs needed </a:t>
          </a:r>
          <a:r>
            <a:rPr lang="en-US" sz="1600" kern="1200" dirty="0"/>
            <a:t>for a gender picture (e.g. a publication, priority indicators, etc.)</a:t>
          </a:r>
        </a:p>
      </dsp:txBody>
      <dsp:txXfrm rot="-5400000">
        <a:off x="1179142" y="54133"/>
        <a:ext cx="9384384" cy="988019"/>
      </dsp:txXfrm>
    </dsp:sp>
    <dsp:sp modelId="{FA4D3590-C3E2-402D-9AF6-0E87395E36C6}">
      <dsp:nvSpPr>
        <dsp:cNvPr id="0" name=""/>
        <dsp:cNvSpPr/>
      </dsp:nvSpPr>
      <dsp:spPr>
        <a:xfrm rot="5400000">
          <a:off x="-252673" y="1744550"/>
          <a:ext cx="1684488" cy="11791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REVIEW </a:t>
          </a:r>
        </a:p>
      </dsp:txBody>
      <dsp:txXfrm rot="-5400000">
        <a:off x="1" y="2081448"/>
        <a:ext cx="1179141" cy="505347"/>
      </dsp:txXfrm>
    </dsp:sp>
    <dsp:sp modelId="{560C8CB5-1B9B-44D4-844A-7B23E8CE3EF9}">
      <dsp:nvSpPr>
        <dsp:cNvPr id="0" name=""/>
        <dsp:cNvSpPr/>
      </dsp:nvSpPr>
      <dsp:spPr>
        <a:xfrm rot="5400000">
          <a:off x="5350599" y="-2679580"/>
          <a:ext cx="1094917" cy="94378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B5FE"/>
              </a:solidFill>
            </a:rPr>
            <a:t>Review existing statistical activity in connection to gender data </a:t>
          </a:r>
          <a:r>
            <a:rPr lang="en-US" sz="1600" kern="1200" dirty="0"/>
            <a:t>and how well it meets user's needs</a:t>
          </a:r>
        </a:p>
        <a:p>
          <a:pPr marL="171450" lvl="1" indent="-171450" algn="l" defTabSz="711200">
            <a:lnSpc>
              <a:spcPct val="90000"/>
            </a:lnSpc>
            <a:spcBef>
              <a:spcPct val="0"/>
            </a:spcBef>
            <a:spcAft>
              <a:spcPct val="15000"/>
            </a:spcAft>
            <a:buChar char="•"/>
          </a:pPr>
          <a:r>
            <a:rPr lang="en-US" sz="1600" kern="1200" dirty="0"/>
            <a:t>Review commitments (statistical act, policy priorities, national development strategiey, gneder equality strategy, National SDG roadmap, commitments to report) </a:t>
          </a:r>
        </a:p>
        <a:p>
          <a:pPr marL="171450" lvl="1" indent="-171450" algn="l" defTabSz="711200">
            <a:lnSpc>
              <a:spcPct val="90000"/>
            </a:lnSpc>
            <a:spcBef>
              <a:spcPct val="0"/>
            </a:spcBef>
            <a:spcAft>
              <a:spcPct val="15000"/>
            </a:spcAft>
            <a:buChar char="•"/>
          </a:pPr>
          <a:r>
            <a:rPr lang="en-US" sz="1600" kern="1200" dirty="0"/>
            <a:t>Identify information needs and gaps to deliver on these commitments and on related user's requests</a:t>
          </a:r>
        </a:p>
      </dsp:txBody>
      <dsp:txXfrm rot="-5400000">
        <a:off x="1179142" y="1545326"/>
        <a:ext cx="9384384" cy="988019"/>
      </dsp:txXfrm>
    </dsp:sp>
    <dsp:sp modelId="{F6A6DF7C-7211-4731-BE65-7BDE5336356B}">
      <dsp:nvSpPr>
        <dsp:cNvPr id="0" name=""/>
        <dsp:cNvSpPr/>
      </dsp:nvSpPr>
      <dsp:spPr>
        <a:xfrm rot="5400000">
          <a:off x="-252673" y="3235744"/>
          <a:ext cx="1684488" cy="11791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MEET AGAIN</a:t>
          </a:r>
        </a:p>
      </dsp:txBody>
      <dsp:txXfrm rot="-5400000">
        <a:off x="1" y="3572642"/>
        <a:ext cx="1179141" cy="505347"/>
      </dsp:txXfrm>
    </dsp:sp>
    <dsp:sp modelId="{15BE6630-EEA5-4996-9444-589853696DC9}">
      <dsp:nvSpPr>
        <dsp:cNvPr id="0" name=""/>
        <dsp:cNvSpPr/>
      </dsp:nvSpPr>
      <dsp:spPr>
        <a:xfrm rot="5400000">
          <a:off x="5350599" y="-1188387"/>
          <a:ext cx="1094917" cy="94378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B5FE"/>
              </a:solidFill>
            </a:rPr>
            <a:t>Document the results </a:t>
          </a:r>
          <a:r>
            <a:rPr lang="en-US" sz="1600" kern="1200" dirty="0"/>
            <a:t>of the review process</a:t>
          </a:r>
        </a:p>
        <a:p>
          <a:pPr marL="171450" lvl="1" indent="-171450" algn="l" defTabSz="711200">
            <a:lnSpc>
              <a:spcPct val="90000"/>
            </a:lnSpc>
            <a:spcBef>
              <a:spcPct val="0"/>
            </a:spcBef>
            <a:spcAft>
              <a:spcPct val="15000"/>
            </a:spcAft>
            <a:buChar char="•"/>
          </a:pPr>
          <a:r>
            <a:rPr lang="en-US" sz="1600" kern="1200" dirty="0"/>
            <a:t>Discuss the results from the review </a:t>
          </a:r>
          <a:r>
            <a:rPr lang="en-US" sz="1600" kern="1200" dirty="0">
              <a:solidFill>
                <a:srgbClr val="00B5FE"/>
              </a:solidFill>
            </a:rPr>
            <a:t>and identify potential solutions</a:t>
          </a:r>
        </a:p>
        <a:p>
          <a:pPr marL="171450" lvl="1" indent="-171450" algn="l" defTabSz="711200">
            <a:lnSpc>
              <a:spcPct val="90000"/>
            </a:lnSpc>
            <a:spcBef>
              <a:spcPct val="0"/>
            </a:spcBef>
            <a:spcAft>
              <a:spcPct val="15000"/>
            </a:spcAft>
            <a:buChar char="•"/>
          </a:pPr>
          <a:r>
            <a:rPr lang="en-US" sz="1600" kern="1200" dirty="0"/>
            <a:t>Two-way communication on how to address the gaps, what is most useful and what is possible</a:t>
          </a:r>
        </a:p>
      </dsp:txBody>
      <dsp:txXfrm rot="-5400000">
        <a:off x="1179142" y="3036519"/>
        <a:ext cx="9384384" cy="9880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D07E5-BED4-4E69-A9D1-22F3CBB49544}">
      <dsp:nvSpPr>
        <dsp:cNvPr id="0" name=""/>
        <dsp:cNvSpPr/>
      </dsp:nvSpPr>
      <dsp:spPr>
        <a:xfrm rot="5400000">
          <a:off x="-246882" y="251197"/>
          <a:ext cx="1645882" cy="11521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DEBRIEF</a:t>
          </a:r>
        </a:p>
      </dsp:txBody>
      <dsp:txXfrm rot="-5400000">
        <a:off x="0" y="580374"/>
        <a:ext cx="1152118" cy="493764"/>
      </dsp:txXfrm>
    </dsp:sp>
    <dsp:sp modelId="{637A8A04-1D33-4DD1-8992-A10CC0FB6FE6}">
      <dsp:nvSpPr>
        <dsp:cNvPr id="0" name=""/>
        <dsp:cNvSpPr/>
      </dsp:nvSpPr>
      <dsp:spPr>
        <a:xfrm rot="5400000">
          <a:off x="5349634" y="-4193201"/>
          <a:ext cx="1069823" cy="94648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NSO, Ministry of Women and UN Women Country Office meet again (all other actors may also be invited based on needs)</a:t>
          </a:r>
        </a:p>
        <a:p>
          <a:pPr marL="171450" lvl="1" indent="-171450" algn="l" defTabSz="711200">
            <a:lnSpc>
              <a:spcPct val="90000"/>
            </a:lnSpc>
            <a:spcBef>
              <a:spcPct val="0"/>
            </a:spcBef>
            <a:spcAft>
              <a:spcPct val="15000"/>
            </a:spcAft>
            <a:buChar char="•"/>
          </a:pPr>
          <a:r>
            <a:rPr lang="en-US" sz="1600" kern="1200" dirty="0"/>
            <a:t>Identify </a:t>
          </a:r>
          <a:r>
            <a:rPr lang="en-US" sz="1600" kern="1200" dirty="0">
              <a:solidFill>
                <a:srgbClr val="00B5FE"/>
              </a:solidFill>
            </a:rPr>
            <a:t>immediate next steps </a:t>
          </a:r>
          <a:r>
            <a:rPr lang="en-US" sz="1600" kern="1200" dirty="0"/>
            <a:t>based on the dialogue, including responsible parties and resource needs</a:t>
          </a:r>
        </a:p>
        <a:p>
          <a:pPr marL="171450" lvl="1" indent="-171450" algn="l" defTabSz="711200">
            <a:lnSpc>
              <a:spcPct val="90000"/>
            </a:lnSpc>
            <a:spcBef>
              <a:spcPct val="0"/>
            </a:spcBef>
            <a:spcAft>
              <a:spcPct val="15000"/>
            </a:spcAft>
            <a:buChar char="•"/>
          </a:pPr>
          <a:r>
            <a:rPr lang="en-US" sz="1600" kern="1200" dirty="0"/>
            <a:t>Discuss strategies towards </a:t>
          </a:r>
          <a:r>
            <a:rPr lang="en-US" sz="1600" kern="1200" dirty="0">
              <a:solidFill>
                <a:srgbClr val="00B5FE"/>
              </a:solidFill>
            </a:rPr>
            <a:t>institutionalizing systematic dialogue </a:t>
          </a:r>
          <a:r>
            <a:rPr lang="en-US" sz="1600" kern="1200" dirty="0"/>
            <a:t>between users and producers</a:t>
          </a:r>
        </a:p>
      </dsp:txBody>
      <dsp:txXfrm rot="-5400000">
        <a:off x="1152118" y="56539"/>
        <a:ext cx="9412632" cy="965375"/>
      </dsp:txXfrm>
    </dsp:sp>
    <dsp:sp modelId="{FA4D3590-C3E2-402D-9AF6-0E87395E36C6}">
      <dsp:nvSpPr>
        <dsp:cNvPr id="0" name=""/>
        <dsp:cNvSpPr/>
      </dsp:nvSpPr>
      <dsp:spPr>
        <a:xfrm rot="5400000">
          <a:off x="-246882" y="1703713"/>
          <a:ext cx="1645882" cy="11521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REPORTING </a:t>
          </a:r>
        </a:p>
      </dsp:txBody>
      <dsp:txXfrm rot="-5400000">
        <a:off x="0" y="2032890"/>
        <a:ext cx="1152118" cy="493764"/>
      </dsp:txXfrm>
    </dsp:sp>
    <dsp:sp modelId="{560C8CB5-1B9B-44D4-844A-7B23E8CE3EF9}">
      <dsp:nvSpPr>
        <dsp:cNvPr id="0" name=""/>
        <dsp:cNvSpPr/>
      </dsp:nvSpPr>
      <dsp:spPr>
        <a:xfrm rot="5400000">
          <a:off x="5349634" y="-2740685"/>
          <a:ext cx="1069823" cy="94648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B5FE"/>
              </a:solidFill>
            </a:rPr>
            <a:t>Produce a report </a:t>
          </a:r>
          <a:r>
            <a:rPr lang="en-US" sz="1600" kern="1200" dirty="0"/>
            <a:t>capturing the main conclusions from the discussion</a:t>
          </a:r>
        </a:p>
        <a:p>
          <a:pPr marL="171450" lvl="1" indent="-171450" algn="l" defTabSz="711200">
            <a:lnSpc>
              <a:spcPct val="90000"/>
            </a:lnSpc>
            <a:spcBef>
              <a:spcPct val="0"/>
            </a:spcBef>
            <a:spcAft>
              <a:spcPct val="15000"/>
            </a:spcAft>
            <a:buChar char="•"/>
          </a:pPr>
          <a:r>
            <a:rPr lang="en-US" sz="1600" kern="1200" dirty="0"/>
            <a:t>Feature next steps prominently, which must include reporting processes for each of the responsible parties</a:t>
          </a:r>
        </a:p>
        <a:p>
          <a:pPr marL="171450" lvl="1" indent="-171450" algn="l" defTabSz="711200">
            <a:lnSpc>
              <a:spcPct val="90000"/>
            </a:lnSpc>
            <a:spcBef>
              <a:spcPct val="0"/>
            </a:spcBef>
            <a:spcAft>
              <a:spcPct val="15000"/>
            </a:spcAft>
            <a:buChar char="•"/>
          </a:pPr>
          <a:r>
            <a:rPr lang="en-US" sz="1600" kern="1200" dirty="0"/>
            <a:t>Share the report with all actors involved for comments and uptake </a:t>
          </a:r>
        </a:p>
      </dsp:txBody>
      <dsp:txXfrm rot="-5400000">
        <a:off x="1152118" y="1509055"/>
        <a:ext cx="9412632" cy="965375"/>
      </dsp:txXfrm>
    </dsp:sp>
    <dsp:sp modelId="{F6A6DF7C-7211-4731-BE65-7BDE5336356B}">
      <dsp:nvSpPr>
        <dsp:cNvPr id="0" name=""/>
        <dsp:cNvSpPr/>
      </dsp:nvSpPr>
      <dsp:spPr>
        <a:xfrm rot="5400000">
          <a:off x="-246882" y="3156229"/>
          <a:ext cx="1645882" cy="11521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MEET AGAIN</a:t>
          </a:r>
        </a:p>
      </dsp:txBody>
      <dsp:txXfrm rot="-5400000">
        <a:off x="0" y="3485406"/>
        <a:ext cx="1152118" cy="493764"/>
      </dsp:txXfrm>
    </dsp:sp>
    <dsp:sp modelId="{15BE6630-EEA5-4996-9444-589853696DC9}">
      <dsp:nvSpPr>
        <dsp:cNvPr id="0" name=""/>
        <dsp:cNvSpPr/>
      </dsp:nvSpPr>
      <dsp:spPr>
        <a:xfrm rot="5400000">
          <a:off x="5349634" y="-1288169"/>
          <a:ext cx="1069823" cy="94648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the two-way </a:t>
          </a:r>
          <a:r>
            <a:rPr lang="en-US" sz="1600" kern="1200" dirty="0">
              <a:solidFill>
                <a:srgbClr val="00B5FE"/>
              </a:solidFill>
            </a:rPr>
            <a:t>communication continues </a:t>
          </a:r>
          <a:r>
            <a:rPr lang="en-US" sz="1600" kern="1200" dirty="0"/>
            <a:t>periodically in the future</a:t>
          </a:r>
        </a:p>
        <a:p>
          <a:pPr marL="171450" lvl="1" indent="-171450" algn="l" defTabSz="711200">
            <a:lnSpc>
              <a:spcPct val="90000"/>
            </a:lnSpc>
            <a:spcBef>
              <a:spcPct val="0"/>
            </a:spcBef>
            <a:spcAft>
              <a:spcPct val="15000"/>
            </a:spcAft>
            <a:buChar char="•"/>
          </a:pPr>
          <a:r>
            <a:rPr lang="en-US" sz="1600" kern="1200" dirty="0"/>
            <a:t>Future meetings could include </a:t>
          </a:r>
          <a:r>
            <a:rPr lang="en-US" sz="1600" kern="1200" dirty="0">
              <a:solidFill>
                <a:srgbClr val="00B5FE"/>
              </a:solidFill>
            </a:rPr>
            <a:t>time for reporting </a:t>
          </a:r>
          <a:r>
            <a:rPr lang="en-US" sz="1600" kern="1200" dirty="0"/>
            <a:t>of progress to assess whether objectives are being met</a:t>
          </a:r>
        </a:p>
        <a:p>
          <a:pPr marL="171450" lvl="1" indent="-171450" algn="l" defTabSz="711200">
            <a:lnSpc>
              <a:spcPct val="90000"/>
            </a:lnSpc>
            <a:spcBef>
              <a:spcPct val="0"/>
            </a:spcBef>
            <a:spcAft>
              <a:spcPct val="15000"/>
            </a:spcAft>
            <a:buChar char="•"/>
          </a:pPr>
          <a:r>
            <a:rPr lang="en-US" sz="1600" kern="1200" dirty="0"/>
            <a:t>Re-evaluate in case of changing needs</a:t>
          </a:r>
        </a:p>
      </dsp:txBody>
      <dsp:txXfrm rot="-5400000">
        <a:off x="1152118" y="2961571"/>
        <a:ext cx="9412632" cy="9653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1" name="Freeform 80">
            <a:extLst>
              <a:ext uri="{FF2B5EF4-FFF2-40B4-BE49-F238E27FC236}">
                <a16:creationId xmlns:a16="http://schemas.microsoft.com/office/drawing/2014/main" id="{7448B7D5-8F75-F849-9548-6AE5A0208755}"/>
              </a:ext>
            </a:extLst>
          </p:cNvPr>
          <p:cNvSpPr/>
          <p:nvPr userDrawn="1"/>
        </p:nvSpPr>
        <p:spPr>
          <a:xfrm>
            <a:off x="-14767" y="-3688"/>
            <a:ext cx="5083355" cy="6861687"/>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Tree>
    <p:extLst>
      <p:ext uri="{BB962C8B-B14F-4D97-AF65-F5344CB8AC3E}">
        <p14:creationId xmlns:p14="http://schemas.microsoft.com/office/powerpoint/2010/main" val="808994775"/>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800100" y="3101554"/>
            <a:ext cx="4621926" cy="677109"/>
          </a:xfrm>
        </p:spPr>
        <p:txBody>
          <a:bodyPr anchor="ctr" anchorCtr="0"/>
          <a:lstStyle>
            <a:lvl1pPr>
              <a:defRPr sz="44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5638800"/>
            <a:ext cx="2141839" cy="643637"/>
          </a:xfrm>
          <a:prstGeom prst="rect">
            <a:avLst/>
          </a:prstGeom>
        </p:spPr>
      </p:pic>
    </p:spTree>
    <p:extLst>
      <p:ext uri="{BB962C8B-B14F-4D97-AF65-F5344CB8AC3E}">
        <p14:creationId xmlns:p14="http://schemas.microsoft.com/office/powerpoint/2010/main" val="373328993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13138"/>
            <a:ext cx="12192000" cy="6871138"/>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800100" y="3101554"/>
            <a:ext cx="4621926" cy="677109"/>
          </a:xfrm>
        </p:spPr>
        <p:txBody>
          <a:bodyPr anchor="ctr" anchorCtr="0"/>
          <a:lstStyle>
            <a:lvl1pPr>
              <a:defRPr sz="44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Tree>
    <p:extLst>
      <p:ext uri="{BB962C8B-B14F-4D97-AF65-F5344CB8AC3E}">
        <p14:creationId xmlns:p14="http://schemas.microsoft.com/office/powerpoint/2010/main" val="2275157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56">
                <a:solidFill>
                  <a:schemeClr val="accent3"/>
                </a:solidFill>
                <a:latin typeface="Arial" panose="020B0604020202020204" pitchFamily="34" charset="0"/>
                <a:cs typeface="Arial" panose="020B0604020202020204" pitchFamily="34" charset="0"/>
              </a:defRPr>
            </a:lvl1pPr>
            <a:lvl2pPr>
              <a:defRPr sz="1456">
                <a:solidFill>
                  <a:schemeClr val="accent3"/>
                </a:solidFill>
                <a:latin typeface="Arial" panose="020B0604020202020204" pitchFamily="34" charset="0"/>
                <a:cs typeface="Arial" panose="020B0604020202020204" pitchFamily="34" charset="0"/>
              </a:defRPr>
            </a:lvl2pPr>
            <a:lvl3pPr>
              <a:defRPr sz="1456">
                <a:solidFill>
                  <a:schemeClr val="accent3"/>
                </a:solidFill>
                <a:latin typeface="Arial" panose="020B0604020202020204" pitchFamily="34" charset="0"/>
                <a:cs typeface="Arial" panose="020B0604020202020204" pitchFamily="34" charset="0"/>
              </a:defRPr>
            </a:lvl3pPr>
            <a:lvl4pPr>
              <a:defRPr sz="1456">
                <a:solidFill>
                  <a:schemeClr val="accent3"/>
                </a:solidFill>
                <a:latin typeface="Arial" panose="020B0604020202020204" pitchFamily="34" charset="0"/>
                <a:cs typeface="Arial" panose="020B0604020202020204" pitchFamily="34" charset="0"/>
              </a:defRPr>
            </a:lvl4pPr>
            <a:lvl5pPr>
              <a:defRPr sz="1456">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93020386"/>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00">
                <a:solidFill>
                  <a:schemeClr val="accent3"/>
                </a:solidFill>
                <a:latin typeface="Arial" panose="020B0604020202020204" pitchFamily="34" charset="0"/>
                <a:cs typeface="Arial" panose="020B0604020202020204" pitchFamily="34" charset="0"/>
              </a:defRPr>
            </a:lvl1pPr>
            <a:lvl2pPr>
              <a:defRPr sz="1400">
                <a:solidFill>
                  <a:schemeClr val="accent3"/>
                </a:solidFill>
                <a:latin typeface="Arial" panose="020B0604020202020204" pitchFamily="34" charset="0"/>
                <a:cs typeface="Arial" panose="020B0604020202020204" pitchFamily="34" charset="0"/>
              </a:defRPr>
            </a:lvl2pPr>
            <a:lvl3pPr>
              <a:defRPr sz="1400">
                <a:solidFill>
                  <a:schemeClr val="accent3"/>
                </a:solidFill>
                <a:latin typeface="Arial" panose="020B0604020202020204" pitchFamily="34" charset="0"/>
                <a:cs typeface="Arial" panose="020B0604020202020204" pitchFamily="34" charset="0"/>
              </a:defRPr>
            </a:lvl3pPr>
            <a:lvl4pPr>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4279434679"/>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00">
                <a:solidFill>
                  <a:schemeClr val="accent3"/>
                </a:solidFill>
                <a:latin typeface="Arial" panose="020B0604020202020204" pitchFamily="34" charset="0"/>
                <a:cs typeface="Arial" panose="020B0604020202020204" pitchFamily="34" charset="0"/>
              </a:defRPr>
            </a:lvl1pPr>
            <a:lvl2pPr>
              <a:defRPr sz="1400">
                <a:solidFill>
                  <a:schemeClr val="accent3"/>
                </a:solidFill>
                <a:latin typeface="Arial" panose="020B0604020202020204" pitchFamily="34" charset="0"/>
                <a:cs typeface="Arial" panose="020B0604020202020204" pitchFamily="34" charset="0"/>
              </a:defRPr>
            </a:lvl2pPr>
            <a:lvl3pPr>
              <a:defRPr sz="1400">
                <a:solidFill>
                  <a:schemeClr val="accent3"/>
                </a:solidFill>
                <a:latin typeface="Arial" panose="020B0604020202020204" pitchFamily="34" charset="0"/>
                <a:cs typeface="Arial" panose="020B0604020202020204" pitchFamily="34" charset="0"/>
              </a:defRPr>
            </a:lvl3pPr>
            <a:lvl4pPr>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8838" y="6255886"/>
            <a:ext cx="2739262" cy="487814"/>
          </a:xfrm>
          <a:prstGeom prst="rect">
            <a:avLst/>
          </a:prstGeom>
        </p:spPr>
      </p:pic>
    </p:spTree>
    <p:extLst>
      <p:ext uri="{BB962C8B-B14F-4D97-AF65-F5344CB8AC3E}">
        <p14:creationId xmlns:p14="http://schemas.microsoft.com/office/powerpoint/2010/main" val="2872746413"/>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800100" y="1580357"/>
            <a:ext cx="5067301" cy="276999"/>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6266656" y="1580357"/>
            <a:ext cx="5143500" cy="276999"/>
          </a:xfrm>
        </p:spPr>
        <p:txBody>
          <a:bodyPr/>
          <a:lstStyle/>
          <a:p>
            <a:endParaRPr lang="en-US"/>
          </a:p>
        </p:txBody>
      </p:sp>
    </p:spTree>
    <p:extLst>
      <p:ext uri="{BB962C8B-B14F-4D97-AF65-F5344CB8AC3E}">
        <p14:creationId xmlns:p14="http://schemas.microsoft.com/office/powerpoint/2010/main" val="3069330376"/>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6266656" y="1580357"/>
            <a:ext cx="5143500" cy="276999"/>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792956" y="1580356"/>
            <a:ext cx="5226844" cy="1077218"/>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590798"/>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6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81" name="Freeform 80">
            <a:extLst>
              <a:ext uri="{FF2B5EF4-FFF2-40B4-BE49-F238E27FC236}">
                <a16:creationId xmlns:a16="http://schemas.microsoft.com/office/drawing/2014/main" id="{7448B7D5-8F75-F849-9548-6AE5A0208755}"/>
              </a:ext>
            </a:extLst>
          </p:cNvPr>
          <p:cNvSpPr/>
          <p:nvPr userDrawn="1"/>
        </p:nvSpPr>
        <p:spPr>
          <a:xfrm>
            <a:off x="-14767" y="-3688"/>
            <a:ext cx="5083355" cy="6861687"/>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4" name="Picture 3">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5284989"/>
            <a:ext cx="3848100" cy="685278"/>
          </a:xfrm>
          <a:prstGeom prst="rect">
            <a:avLst/>
          </a:prstGeom>
        </p:spPr>
      </p:pic>
    </p:spTree>
    <p:extLst>
      <p:ext uri="{BB962C8B-B14F-4D97-AF65-F5344CB8AC3E}">
        <p14:creationId xmlns:p14="http://schemas.microsoft.com/office/powerpoint/2010/main" val="262527686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8636794" y="1641987"/>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5068888"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14767" y="0"/>
            <a:ext cx="5083355" cy="6858000"/>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242" y="5753100"/>
            <a:ext cx="1947079" cy="862862"/>
          </a:xfrm>
          <a:prstGeom prst="rect">
            <a:avLst/>
          </a:prstGeom>
        </p:spPr>
      </p:pic>
    </p:spTree>
    <p:extLst>
      <p:ext uri="{BB962C8B-B14F-4D97-AF65-F5344CB8AC3E}">
        <p14:creationId xmlns:p14="http://schemas.microsoft.com/office/powerpoint/2010/main" val="3259920386"/>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p:spPr>
        <p:txBody>
          <a:bodyPr anchor="ctr" anchorCtr="0"/>
          <a:lstStyle>
            <a:lvl1pPr algn="r">
              <a:defRPr sz="44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157291754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5725080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3098095506"/>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9466" y="3088603"/>
            <a:ext cx="1168714" cy="677108"/>
          </a:xfrm>
          <a:noFill/>
        </p:spPr>
        <p:txBody>
          <a:bodyPr anchor="ctr" anchorCtr="0"/>
          <a:lstStyle>
            <a:lvl1pPr algn="r">
              <a:defRPr sz="44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623462612"/>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2942897"/>
            <a:ext cx="1168714" cy="972207"/>
          </a:xfrm>
          <a:noFill/>
        </p:spPr>
        <p:txBody>
          <a:bodyPr anchor="ctr" anchorCtr="0">
            <a:noAutofit/>
          </a:bodyPr>
          <a:lstStyle>
            <a:lvl1pPr algn="r">
              <a:defRPr sz="44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1396544305"/>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13138"/>
            <a:ext cx="12192000" cy="6871138"/>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317799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2999" y="590724"/>
            <a:ext cx="10606003"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792999" y="1577341"/>
            <a:ext cx="10606003" cy="276999"/>
          </a:xfrm>
          <a:prstGeom prst="rect">
            <a:avLst/>
          </a:prstGeom>
        </p:spPr>
        <p:txBody>
          <a:bodyPr wrap="square" lIns="0" tIns="0" rIns="0" bIns="0">
            <a:spAutoFit/>
          </a:bodyPr>
          <a:lstStyle>
            <a:lvl1pPr>
              <a:defRPr/>
            </a:lvl1pPr>
          </a:lstStyle>
          <a:p>
            <a:pPr marL="0" algn="l" rtl="0"/>
            <a:endParaRPr dirty="0"/>
          </a:p>
        </p:txBody>
      </p:sp>
    </p:spTree>
    <p:extLst>
      <p:ext uri="{BB962C8B-B14F-4D97-AF65-F5344CB8AC3E}">
        <p14:creationId xmlns:p14="http://schemas.microsoft.com/office/powerpoint/2010/main" val="3759706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p:txStyles>
    <p:titleStyle>
      <a:lvl1pPr>
        <a:defRPr sz="194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277274">
        <a:defRPr>
          <a:latin typeface="+mn-lt"/>
          <a:ea typeface="+mn-ea"/>
          <a:cs typeface="+mn-cs"/>
        </a:defRPr>
      </a:lvl2pPr>
      <a:lvl3pPr marL="554548">
        <a:defRPr>
          <a:latin typeface="+mn-lt"/>
          <a:ea typeface="+mn-ea"/>
          <a:cs typeface="+mn-cs"/>
        </a:defRPr>
      </a:lvl3pPr>
      <a:lvl4pPr marL="831821">
        <a:defRPr>
          <a:latin typeface="+mn-lt"/>
          <a:ea typeface="+mn-ea"/>
          <a:cs typeface="+mn-cs"/>
        </a:defRPr>
      </a:lvl4pPr>
      <a:lvl5pPr marL="1109096">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bodyStyle>
    <p:otherStyle>
      <a:lvl1pPr marL="0">
        <a:defRPr>
          <a:latin typeface="+mn-lt"/>
          <a:ea typeface="+mn-ea"/>
          <a:cs typeface="+mn-cs"/>
        </a:defRPr>
      </a:lvl1pPr>
      <a:lvl2pPr marL="277274">
        <a:defRPr>
          <a:latin typeface="+mn-lt"/>
          <a:ea typeface="+mn-ea"/>
          <a:cs typeface="+mn-cs"/>
        </a:defRPr>
      </a:lvl2pPr>
      <a:lvl3pPr marL="554548">
        <a:defRPr>
          <a:latin typeface="+mn-lt"/>
          <a:ea typeface="+mn-ea"/>
          <a:cs typeface="+mn-cs"/>
        </a:defRPr>
      </a:lvl3pPr>
      <a:lvl4pPr marL="831821">
        <a:defRPr>
          <a:latin typeface="+mn-lt"/>
          <a:ea typeface="+mn-ea"/>
          <a:cs typeface="+mn-cs"/>
        </a:defRPr>
      </a:lvl4pPr>
      <a:lvl5pPr marL="1109096">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10.jpeg"/><Relationship Id="rId2" Type="http://schemas.openxmlformats.org/officeDocument/2006/relationships/image" Target="../media/image11.png"/><Relationship Id="rId16" Type="http://schemas.openxmlformats.org/officeDocument/2006/relationships/image" Target="../media/image12.sv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8.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F0EA10-4022-7842-A487-2870278589AC}"/>
              </a:ext>
            </a:extLst>
          </p:cNvPr>
          <p:cNvSpPr>
            <a:spLocks noGrp="1"/>
          </p:cNvSpPr>
          <p:nvPr>
            <p:ph type="body" sz="quarter" idx="10"/>
          </p:nvPr>
        </p:nvSpPr>
        <p:spPr>
          <a:xfrm>
            <a:off x="304801" y="2438400"/>
            <a:ext cx="4457700" cy="461665"/>
          </a:xfrm>
        </p:spPr>
        <p:txBody>
          <a:bodyPr/>
          <a:lstStyle/>
          <a:p>
            <a:r>
              <a:rPr lang="en-US" sz="3000" dirty="0"/>
              <a:t>User-Producer Dialogue</a:t>
            </a:r>
            <a:endParaRPr lang="en-US" dirty="0"/>
          </a:p>
        </p:txBody>
      </p:sp>
      <p:sp>
        <p:nvSpPr>
          <p:cNvPr id="7" name="Text Placeholder 6">
            <a:extLst>
              <a:ext uri="{FF2B5EF4-FFF2-40B4-BE49-F238E27FC236}">
                <a16:creationId xmlns:a16="http://schemas.microsoft.com/office/drawing/2014/main" id="{350DD5C9-3673-6744-8293-0337B39C08F7}"/>
              </a:ext>
            </a:extLst>
          </p:cNvPr>
          <p:cNvSpPr>
            <a:spLocks noGrp="1"/>
          </p:cNvSpPr>
          <p:nvPr>
            <p:ph type="body" sz="quarter" idx="12"/>
          </p:nvPr>
        </p:nvSpPr>
        <p:spPr>
          <a:xfrm>
            <a:off x="304801" y="4572000"/>
            <a:ext cx="4343400" cy="646331"/>
          </a:xfrm>
        </p:spPr>
        <p:txBody>
          <a:bodyPr/>
          <a:lstStyle/>
          <a:p>
            <a:r>
              <a:rPr lang="en-US" sz="1400" dirty="0">
                <a:solidFill>
                  <a:schemeClr val="bg2"/>
                </a:solidFill>
                <a:latin typeface="Gill Sans MT" panose="020B0502020104020203" pitchFamily="34" charset="0"/>
              </a:rPr>
              <a:t>ASIA-PACIFIC TRAINING CURRICULUM ON GENDER STATISTICS</a:t>
            </a:r>
          </a:p>
          <a:p>
            <a:endParaRPr lang="en-US" sz="1400" dirty="0"/>
          </a:p>
        </p:txBody>
      </p:sp>
    </p:spTree>
    <p:extLst>
      <p:ext uri="{BB962C8B-B14F-4D97-AF65-F5344CB8AC3E}">
        <p14:creationId xmlns:p14="http://schemas.microsoft.com/office/powerpoint/2010/main" val="3438919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2974629"/>
            <a:ext cx="4621926" cy="923586"/>
          </a:xfrm>
        </p:spPr>
        <p:txBody>
          <a:bodyPr/>
          <a:lstStyle/>
          <a:p>
            <a:r>
              <a:rPr lang="en-US" dirty="0"/>
              <a:t>User-producer dialogue: step-by-step</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4</a:t>
            </a:r>
          </a:p>
        </p:txBody>
      </p:sp>
    </p:spTree>
    <p:extLst>
      <p:ext uri="{BB962C8B-B14F-4D97-AF65-F5344CB8AC3E}">
        <p14:creationId xmlns:p14="http://schemas.microsoft.com/office/powerpoint/2010/main" val="220343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106FA-6A9A-4CB4-82B8-8B9356BD5B1F}"/>
              </a:ext>
            </a:extLst>
          </p:cNvPr>
          <p:cNvSpPr>
            <a:spLocks noGrp="1"/>
          </p:cNvSpPr>
          <p:nvPr>
            <p:ph type="body" sz="quarter" idx="10"/>
          </p:nvPr>
        </p:nvSpPr>
        <p:spPr/>
        <p:txBody>
          <a:bodyPr/>
          <a:lstStyle/>
          <a:p>
            <a:r>
              <a:rPr lang="en-US" dirty="0"/>
              <a:t>User-producer dialogue: step-by-step</a:t>
            </a:r>
          </a:p>
        </p:txBody>
      </p:sp>
      <p:sp>
        <p:nvSpPr>
          <p:cNvPr id="3" name="Text Placeholder 2">
            <a:extLst>
              <a:ext uri="{FF2B5EF4-FFF2-40B4-BE49-F238E27FC236}">
                <a16:creationId xmlns:a16="http://schemas.microsoft.com/office/drawing/2014/main" id="{8170972F-579A-483F-9918-EA2A516A7BE7}"/>
              </a:ext>
            </a:extLst>
          </p:cNvPr>
          <p:cNvSpPr>
            <a:spLocks noGrp="1"/>
          </p:cNvSpPr>
          <p:nvPr>
            <p:ph type="body" sz="quarter" idx="11"/>
          </p:nvPr>
        </p:nvSpPr>
        <p:spPr>
          <a:xfrm>
            <a:off x="793289" y="1188460"/>
            <a:ext cx="10616976" cy="307777"/>
          </a:xfrm>
        </p:spPr>
        <p:txBody>
          <a:bodyPr/>
          <a:lstStyle/>
          <a:p>
            <a:r>
              <a:rPr lang="en-US" sz="2000" dirty="0"/>
              <a:t>U-P dialogue often includes the following steps: </a:t>
            </a:r>
          </a:p>
        </p:txBody>
      </p:sp>
      <p:sp>
        <p:nvSpPr>
          <p:cNvPr id="4" name="Date Placeholder 3">
            <a:extLst>
              <a:ext uri="{FF2B5EF4-FFF2-40B4-BE49-F238E27FC236}">
                <a16:creationId xmlns:a16="http://schemas.microsoft.com/office/drawing/2014/main" id="{8AF102E7-C153-43E3-9247-A478DDFFD183}"/>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graphicFrame>
        <p:nvGraphicFramePr>
          <p:cNvPr id="5" name="Diagram 4">
            <a:extLst>
              <a:ext uri="{FF2B5EF4-FFF2-40B4-BE49-F238E27FC236}">
                <a16:creationId xmlns:a16="http://schemas.microsoft.com/office/drawing/2014/main" id="{4538C4A0-9189-4C47-AF1B-771E85E60389}"/>
              </a:ext>
            </a:extLst>
          </p:cNvPr>
          <p:cNvGraphicFramePr/>
          <p:nvPr>
            <p:extLst>
              <p:ext uri="{D42A27DB-BD31-4B8C-83A1-F6EECF244321}">
                <p14:modId xmlns:p14="http://schemas.microsoft.com/office/powerpoint/2010/main" val="2552933515"/>
              </p:ext>
            </p:extLst>
          </p:nvPr>
        </p:nvGraphicFramePr>
        <p:xfrm>
          <a:off x="2771775" y="1821959"/>
          <a:ext cx="7116356" cy="3847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49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106FA-6A9A-4CB4-82B8-8B9356BD5B1F}"/>
              </a:ext>
            </a:extLst>
          </p:cNvPr>
          <p:cNvSpPr>
            <a:spLocks noGrp="1"/>
          </p:cNvSpPr>
          <p:nvPr>
            <p:ph type="body" sz="quarter" idx="10"/>
          </p:nvPr>
        </p:nvSpPr>
        <p:spPr/>
        <p:txBody>
          <a:bodyPr/>
          <a:lstStyle/>
          <a:p>
            <a:r>
              <a:rPr lang="en-US" dirty="0"/>
              <a:t>User-producer dialogue: step-by-step</a:t>
            </a:r>
          </a:p>
        </p:txBody>
      </p:sp>
      <p:sp>
        <p:nvSpPr>
          <p:cNvPr id="3" name="Text Placeholder 2">
            <a:extLst>
              <a:ext uri="{FF2B5EF4-FFF2-40B4-BE49-F238E27FC236}">
                <a16:creationId xmlns:a16="http://schemas.microsoft.com/office/drawing/2014/main" id="{8170972F-579A-483F-9918-EA2A516A7BE7}"/>
              </a:ext>
            </a:extLst>
          </p:cNvPr>
          <p:cNvSpPr>
            <a:spLocks noGrp="1"/>
          </p:cNvSpPr>
          <p:nvPr>
            <p:ph type="body" sz="quarter" idx="11"/>
          </p:nvPr>
        </p:nvSpPr>
        <p:spPr>
          <a:xfrm>
            <a:off x="787512" y="1229057"/>
            <a:ext cx="10616976" cy="984885"/>
          </a:xfrm>
        </p:spPr>
        <p:txBody>
          <a:bodyPr/>
          <a:lstStyle/>
          <a:p>
            <a:r>
              <a:rPr lang="en-US" sz="2400" dirty="0">
                <a:solidFill>
                  <a:schemeClr val="tx1"/>
                </a:solidFill>
              </a:rPr>
              <a:t>Stakeholder mapping</a:t>
            </a:r>
          </a:p>
          <a:p>
            <a:pPr marL="342900" indent="-342900">
              <a:buFontTx/>
              <a:buChar char="-"/>
            </a:pPr>
            <a:r>
              <a:rPr lang="en-US" sz="2000" dirty="0"/>
              <a:t>Users and producers should be fully engaged </a:t>
            </a:r>
          </a:p>
          <a:p>
            <a:pPr marL="342900" indent="-342900">
              <a:buFontTx/>
              <a:buChar char="-"/>
            </a:pPr>
            <a:r>
              <a:rPr lang="en-US" sz="2000" dirty="0"/>
              <a:t>Map all relevant stakeholders before U-P dialogue </a:t>
            </a:r>
          </a:p>
        </p:txBody>
      </p:sp>
      <p:sp>
        <p:nvSpPr>
          <p:cNvPr id="4" name="Date Placeholder 3">
            <a:extLst>
              <a:ext uri="{FF2B5EF4-FFF2-40B4-BE49-F238E27FC236}">
                <a16:creationId xmlns:a16="http://schemas.microsoft.com/office/drawing/2014/main" id="{8AF102E7-C153-43E3-9247-A478DDFFD183}"/>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6" name="Text Placeholder 2">
            <a:extLst>
              <a:ext uri="{FF2B5EF4-FFF2-40B4-BE49-F238E27FC236}">
                <a16:creationId xmlns:a16="http://schemas.microsoft.com/office/drawing/2014/main" id="{A758807F-B4DA-41ED-B972-29469DEAB500}"/>
              </a:ext>
            </a:extLst>
          </p:cNvPr>
          <p:cNvSpPr txBox="1">
            <a:spLocks/>
          </p:cNvSpPr>
          <p:nvPr/>
        </p:nvSpPr>
        <p:spPr>
          <a:xfrm>
            <a:off x="928761" y="2351782"/>
            <a:ext cx="4658521" cy="2154436"/>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solidFill>
                  <a:schemeClr val="tx1"/>
                </a:solidFill>
              </a:rPr>
              <a:t>Data producers</a:t>
            </a:r>
            <a:endParaRPr lang="en-US" sz="2000" kern="0" dirty="0"/>
          </a:p>
          <a:p>
            <a:pPr marL="342900" indent="-342900">
              <a:buFont typeface="Courier New" panose="02070309020205020404" pitchFamily="49" charset="0"/>
              <a:buChar char="o"/>
            </a:pPr>
            <a:r>
              <a:rPr lang="en-US" sz="2000" kern="0" dirty="0"/>
              <a:t>Representatives from NSOs</a:t>
            </a:r>
          </a:p>
          <a:p>
            <a:pPr marL="342900" indent="-342900">
              <a:buFont typeface="Courier New" panose="02070309020205020404" pitchFamily="49" charset="0"/>
              <a:buChar char="o"/>
            </a:pPr>
            <a:r>
              <a:rPr lang="en-US" sz="2000" kern="0" dirty="0"/>
              <a:t>Representatives from Line Ministries (education, labor, health, etc.)</a:t>
            </a:r>
          </a:p>
          <a:p>
            <a:pPr marL="342900" indent="-342900">
              <a:buFont typeface="Courier New" panose="02070309020205020404" pitchFamily="49" charset="0"/>
              <a:buChar char="o"/>
            </a:pPr>
            <a:r>
              <a:rPr lang="en-US" sz="2000" kern="0" dirty="0"/>
              <a:t>Civil registrars </a:t>
            </a:r>
          </a:p>
          <a:p>
            <a:pPr marL="342900" indent="-342900">
              <a:buFont typeface="Courier New" panose="02070309020205020404" pitchFamily="49" charset="0"/>
              <a:buChar char="o"/>
            </a:pPr>
            <a:r>
              <a:rPr lang="en-US" sz="2000" kern="0" dirty="0"/>
              <a:t>Representatives from national security institutions</a:t>
            </a:r>
          </a:p>
        </p:txBody>
      </p:sp>
      <p:sp>
        <p:nvSpPr>
          <p:cNvPr id="7" name="Text Placeholder 2">
            <a:extLst>
              <a:ext uri="{FF2B5EF4-FFF2-40B4-BE49-F238E27FC236}">
                <a16:creationId xmlns:a16="http://schemas.microsoft.com/office/drawing/2014/main" id="{3A942D20-E32D-4E87-B41C-D12B6C1C490A}"/>
              </a:ext>
            </a:extLst>
          </p:cNvPr>
          <p:cNvSpPr txBox="1">
            <a:spLocks/>
          </p:cNvSpPr>
          <p:nvPr/>
        </p:nvSpPr>
        <p:spPr>
          <a:xfrm>
            <a:off x="6745969" y="2351782"/>
            <a:ext cx="4658520" cy="3385542"/>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solidFill>
                  <a:schemeClr val="tx1"/>
                </a:solidFill>
              </a:rPr>
              <a:t>Data users </a:t>
            </a:r>
            <a:endParaRPr lang="en-US" sz="2000" kern="0" dirty="0"/>
          </a:p>
          <a:p>
            <a:pPr marL="342900" indent="-342900">
              <a:buFont typeface="Courier New" panose="02070309020205020404" pitchFamily="49" charset="0"/>
              <a:buChar char="o"/>
            </a:pPr>
            <a:r>
              <a:rPr lang="en-US" sz="2000" kern="0" dirty="0"/>
              <a:t>Policy makers</a:t>
            </a:r>
          </a:p>
          <a:p>
            <a:pPr marL="342900" indent="-342900">
              <a:buFont typeface="Courier New" panose="02070309020205020404" pitchFamily="49" charset="0"/>
              <a:buChar char="o"/>
            </a:pPr>
            <a:r>
              <a:rPr lang="en-US" sz="2000" kern="0" dirty="0"/>
              <a:t>Parliamentarians who want to make evidence-based decisions</a:t>
            </a:r>
          </a:p>
          <a:p>
            <a:pPr marL="342900" indent="-342900">
              <a:buFont typeface="Courier New" panose="02070309020205020404" pitchFamily="49" charset="0"/>
              <a:buChar char="o"/>
            </a:pPr>
            <a:r>
              <a:rPr lang="en-US" sz="2000" kern="0" dirty="0"/>
              <a:t>Civil society institutions </a:t>
            </a:r>
          </a:p>
          <a:p>
            <a:pPr marL="342900" indent="-342900">
              <a:buFont typeface="Courier New" panose="02070309020205020404" pitchFamily="49" charset="0"/>
              <a:buChar char="o"/>
            </a:pPr>
            <a:r>
              <a:rPr lang="en-US" sz="2000" kern="0" dirty="0"/>
              <a:t>Labor unions who might need gender data for advocacy purpose </a:t>
            </a:r>
          </a:p>
          <a:p>
            <a:pPr marL="342900" indent="-342900">
              <a:buFont typeface="Courier New" panose="02070309020205020404" pitchFamily="49" charset="0"/>
              <a:buChar char="o"/>
            </a:pPr>
            <a:r>
              <a:rPr lang="en-US" sz="2000" kern="0" dirty="0"/>
              <a:t>Academicians and Researchers </a:t>
            </a:r>
          </a:p>
          <a:p>
            <a:pPr marL="342900" indent="-342900">
              <a:buFont typeface="Courier New" panose="02070309020205020404" pitchFamily="49" charset="0"/>
              <a:buChar char="o"/>
            </a:pPr>
            <a:r>
              <a:rPr lang="en-US" sz="2000" kern="0" dirty="0"/>
              <a:t>Think-tanks</a:t>
            </a:r>
          </a:p>
          <a:p>
            <a:pPr marL="342900" indent="-342900">
              <a:buFont typeface="Courier New" panose="02070309020205020404" pitchFamily="49" charset="0"/>
              <a:buChar char="o"/>
            </a:pPr>
            <a:r>
              <a:rPr lang="en-US" sz="2000" kern="0" dirty="0"/>
              <a:t>Private sector entities using data for business processes or CSR</a:t>
            </a:r>
          </a:p>
        </p:txBody>
      </p:sp>
      <p:sp>
        <p:nvSpPr>
          <p:cNvPr id="8" name="Rectangle: Rounded Corners 7">
            <a:extLst>
              <a:ext uri="{FF2B5EF4-FFF2-40B4-BE49-F238E27FC236}">
                <a16:creationId xmlns:a16="http://schemas.microsoft.com/office/drawing/2014/main" id="{8AFC2AA3-B890-4F01-8FFC-990D33C493BB}"/>
              </a:ext>
            </a:extLst>
          </p:cNvPr>
          <p:cNvSpPr/>
          <p:nvPr/>
        </p:nvSpPr>
        <p:spPr>
          <a:xfrm>
            <a:off x="928761" y="4781897"/>
            <a:ext cx="3374913" cy="11228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Preferable if Users and Producers have decision-making power! </a:t>
            </a:r>
          </a:p>
        </p:txBody>
      </p:sp>
    </p:spTree>
    <p:extLst>
      <p:ext uri="{BB962C8B-B14F-4D97-AF65-F5344CB8AC3E}">
        <p14:creationId xmlns:p14="http://schemas.microsoft.com/office/powerpoint/2010/main" val="3802763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106FA-6A9A-4CB4-82B8-8B9356BD5B1F}"/>
              </a:ext>
            </a:extLst>
          </p:cNvPr>
          <p:cNvSpPr>
            <a:spLocks noGrp="1"/>
          </p:cNvSpPr>
          <p:nvPr>
            <p:ph type="body" sz="quarter" idx="10"/>
          </p:nvPr>
        </p:nvSpPr>
        <p:spPr/>
        <p:txBody>
          <a:bodyPr/>
          <a:lstStyle/>
          <a:p>
            <a:r>
              <a:rPr lang="en-US" dirty="0"/>
              <a:t>User-producer dialogue: step-by-step</a:t>
            </a:r>
          </a:p>
        </p:txBody>
      </p:sp>
      <p:sp>
        <p:nvSpPr>
          <p:cNvPr id="3" name="Text Placeholder 2">
            <a:extLst>
              <a:ext uri="{FF2B5EF4-FFF2-40B4-BE49-F238E27FC236}">
                <a16:creationId xmlns:a16="http://schemas.microsoft.com/office/drawing/2014/main" id="{8170972F-579A-483F-9918-EA2A516A7BE7}"/>
              </a:ext>
            </a:extLst>
          </p:cNvPr>
          <p:cNvSpPr>
            <a:spLocks noGrp="1"/>
          </p:cNvSpPr>
          <p:nvPr>
            <p:ph type="body" sz="quarter" idx="11"/>
          </p:nvPr>
        </p:nvSpPr>
        <p:spPr>
          <a:xfrm>
            <a:off x="787512" y="1333564"/>
            <a:ext cx="10616976" cy="473012"/>
          </a:xfrm>
        </p:spPr>
        <p:txBody>
          <a:bodyPr/>
          <a:lstStyle/>
          <a:p>
            <a:r>
              <a:rPr lang="en-US" sz="2400" dirty="0">
                <a:solidFill>
                  <a:schemeClr val="tx1"/>
                </a:solidFill>
              </a:rPr>
              <a:t>Communication </a:t>
            </a:r>
          </a:p>
          <a:p>
            <a:endParaRPr lang="en-US" sz="2000" dirty="0"/>
          </a:p>
        </p:txBody>
      </p:sp>
      <p:sp>
        <p:nvSpPr>
          <p:cNvPr id="4" name="Date Placeholder 3">
            <a:extLst>
              <a:ext uri="{FF2B5EF4-FFF2-40B4-BE49-F238E27FC236}">
                <a16:creationId xmlns:a16="http://schemas.microsoft.com/office/drawing/2014/main" id="{8AF102E7-C153-43E3-9247-A478DDFFD183}"/>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9" name="Text Box 2">
            <a:extLst>
              <a:ext uri="{FF2B5EF4-FFF2-40B4-BE49-F238E27FC236}">
                <a16:creationId xmlns:a16="http://schemas.microsoft.com/office/drawing/2014/main" id="{DC2D6F75-1E70-4EB4-910B-63E718D5E6EB}"/>
              </a:ext>
            </a:extLst>
          </p:cNvPr>
          <p:cNvSpPr txBox="1">
            <a:spLocks noChangeArrowheads="1"/>
          </p:cNvSpPr>
          <p:nvPr/>
        </p:nvSpPr>
        <p:spPr bwMode="auto">
          <a:xfrm>
            <a:off x="793289" y="2151824"/>
            <a:ext cx="10611199" cy="3706904"/>
          </a:xfrm>
          <a:prstGeom prst="rect">
            <a:avLst/>
          </a:prstGeom>
          <a:noFill/>
          <a:ln w="9525">
            <a:noFill/>
            <a:miter lim="800000"/>
            <a:headEnd/>
            <a:tailEnd/>
          </a:ln>
        </p:spPr>
        <p:txBody>
          <a:bodyPr rot="0" vert="horz" wrap="square" lIns="91440" tIns="45720" rIns="91440" bIns="45720" anchor="t" anchorCtr="0">
            <a:noAutofit/>
          </a:bodyPr>
          <a:lstStyle/>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Communication is at the core of user-producer dialogue </a:t>
            </a:r>
          </a:p>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Users communicate their needs, from a thematic and technical perspective</a:t>
            </a:r>
          </a:p>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P</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roducers</a:t>
            </a: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 communicate their</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capacity and limitations to respond to users’ needs</a:t>
            </a:r>
          </a:p>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 information about calendars of releases, available data, data sources</a:t>
            </a:r>
            <a:endPar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 concerns about statistical literacy and points of contact </a:t>
            </a:r>
          </a:p>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Discuss the need and scope for a formal mechanism for long term User-Producer engagement </a:t>
            </a:r>
            <a:endPar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latin typeface="Arial" panose="020B0604020202020204" pitchFamily="34" charset="0"/>
                <a:cs typeface="Arial" panose="020B0604020202020204" pitchFamily="34" charset="0"/>
              </a:rPr>
              <a:t>Dialogue can be organized alongside workshops and conferences </a:t>
            </a:r>
            <a:endParaRPr lang="en-US" sz="2000" dirty="0">
              <a:latin typeface="Arial" panose="020B0604020202020204" pitchFamily="34" charset="0"/>
              <a:cs typeface="Arial" panose="020B0604020202020204" pitchFamily="34" charset="0"/>
            </a:endParaRPr>
          </a:p>
          <a:p>
            <a:pPr marL="342900" indent="-342900" algn="just">
              <a:lnSpc>
                <a:spcPct val="107000"/>
              </a:lnSpc>
              <a:buFont typeface="Arial" panose="020B0604020202020204" pitchFamily="34" charset="0"/>
              <a:buChar char="-"/>
            </a:pPr>
            <a:r>
              <a:rPr lang="en-US" sz="2000" dirty="0">
                <a:solidFill>
                  <a:schemeClr val="accent3"/>
                </a:solidFill>
                <a:latin typeface="Arial" panose="020B0604020202020204" pitchFamily="34" charset="0"/>
                <a:cs typeface="Arial" panose="020B0604020202020204" pitchFamily="34" charset="0"/>
              </a:rPr>
              <a:t>Dialogue can be institutionalized (e.g. technical committees, focus groups)</a:t>
            </a:r>
          </a:p>
          <a:p>
            <a:pPr marR="0" algn="just">
              <a:lnSpc>
                <a:spcPct val="107000"/>
              </a:lnSpc>
              <a:spcBef>
                <a:spcPts val="0"/>
              </a:spcBef>
              <a:spcAft>
                <a:spcPts val="0"/>
              </a:spcAft>
            </a:pPr>
            <a:endPar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9402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98B48-C205-43D8-8FCA-C7C240A1E495}"/>
              </a:ext>
            </a:extLst>
          </p:cNvPr>
          <p:cNvSpPr>
            <a:spLocks noGrp="1"/>
          </p:cNvSpPr>
          <p:nvPr>
            <p:ph type="body" sz="quarter" idx="10"/>
          </p:nvPr>
        </p:nvSpPr>
        <p:spPr>
          <a:xfrm>
            <a:off x="793289" y="564120"/>
            <a:ext cx="10616976" cy="298672"/>
          </a:xfrm>
        </p:spPr>
        <p:txBody>
          <a:bodyPr/>
          <a:lstStyle/>
          <a:p>
            <a:r>
              <a:rPr lang="en-US" dirty="0"/>
              <a:t>User-producer dialogue: Communication</a:t>
            </a:r>
          </a:p>
        </p:txBody>
      </p:sp>
      <p:sp>
        <p:nvSpPr>
          <p:cNvPr id="4" name="Date Placeholder 3">
            <a:extLst>
              <a:ext uri="{FF2B5EF4-FFF2-40B4-BE49-F238E27FC236}">
                <a16:creationId xmlns:a16="http://schemas.microsoft.com/office/drawing/2014/main" id="{54A9C824-0DD3-44B0-9AB9-EEA4A23AB54F}"/>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7" name="Text Placeholder 6">
            <a:extLst>
              <a:ext uri="{FF2B5EF4-FFF2-40B4-BE49-F238E27FC236}">
                <a16:creationId xmlns:a16="http://schemas.microsoft.com/office/drawing/2014/main" id="{84E0E889-646D-420A-BECC-C37B14AAB1A1}"/>
              </a:ext>
            </a:extLst>
          </p:cNvPr>
          <p:cNvSpPr>
            <a:spLocks noGrp="1"/>
          </p:cNvSpPr>
          <p:nvPr>
            <p:ph type="body" sz="quarter" idx="11"/>
          </p:nvPr>
        </p:nvSpPr>
        <p:spPr>
          <a:xfrm>
            <a:off x="787512" y="1118734"/>
            <a:ext cx="10616976" cy="307777"/>
          </a:xfrm>
        </p:spPr>
        <p:txBody>
          <a:bodyPr/>
          <a:lstStyle/>
          <a:p>
            <a:r>
              <a:rPr lang="en-US" sz="2000" dirty="0">
                <a:solidFill>
                  <a:schemeClr val="tx1"/>
                </a:solidFill>
              </a:rPr>
              <a:t>User-Producer Dialogue: Maldives Case , 2019 </a:t>
            </a:r>
          </a:p>
        </p:txBody>
      </p:sp>
      <p:sp>
        <p:nvSpPr>
          <p:cNvPr id="8" name="Text Placeholder 6">
            <a:extLst>
              <a:ext uri="{FF2B5EF4-FFF2-40B4-BE49-F238E27FC236}">
                <a16:creationId xmlns:a16="http://schemas.microsoft.com/office/drawing/2014/main" id="{ED0A2134-72A2-4CA4-A204-C43AD0CAC808}"/>
              </a:ext>
            </a:extLst>
          </p:cNvPr>
          <p:cNvSpPr txBox="1">
            <a:spLocks/>
          </p:cNvSpPr>
          <p:nvPr/>
        </p:nvSpPr>
        <p:spPr>
          <a:xfrm>
            <a:off x="787513" y="1471284"/>
            <a:ext cx="10616976" cy="4708981"/>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pPr marL="342900" indent="-342900">
              <a:buFontTx/>
              <a:buChar char="-"/>
            </a:pPr>
            <a:r>
              <a:rPr lang="en-US" sz="1800" kern="0" dirty="0">
                <a:solidFill>
                  <a:schemeClr val="tx1"/>
                </a:solidFill>
              </a:rPr>
              <a:t>Communication exercise between users and producers </a:t>
            </a:r>
          </a:p>
          <a:p>
            <a:pPr marL="620174" lvl="1" indent="-342900">
              <a:buFont typeface="Courier New" panose="02070309020205020404" pitchFamily="49" charset="0"/>
              <a:buChar char="o"/>
            </a:pPr>
            <a:r>
              <a:rPr lang="en-US" sz="1800" kern="0" dirty="0"/>
              <a:t>On-line survey completed prior to the dialogue</a:t>
            </a:r>
          </a:p>
          <a:p>
            <a:pPr marL="620174" lvl="1" indent="-342900">
              <a:buFont typeface="Courier New" panose="02070309020205020404" pitchFamily="49" charset="0"/>
              <a:buChar char="o"/>
            </a:pPr>
            <a:r>
              <a:rPr lang="en-US" sz="1800" kern="0" dirty="0"/>
              <a:t>Users and producers rated indicators based on data availability, data needs and data use in their respective jobs</a:t>
            </a:r>
          </a:p>
          <a:p>
            <a:pPr marL="620174" lvl="1" indent="-342900">
              <a:buFont typeface="Courier New" panose="02070309020205020404" pitchFamily="49" charset="0"/>
              <a:buChar char="o"/>
            </a:pPr>
            <a:endParaRPr lang="en-US" sz="1800" kern="0" dirty="0">
              <a:latin typeface="+mj-lt"/>
            </a:endParaRPr>
          </a:p>
          <a:p>
            <a:pPr marL="342900" lvl="0" indent="-342900">
              <a:buFontTx/>
              <a:buChar char="-"/>
            </a:pPr>
            <a:r>
              <a:rPr lang="en-US" sz="1800" kern="0" dirty="0">
                <a:solidFill>
                  <a:schemeClr val="tx1"/>
                </a:solidFill>
              </a:rPr>
              <a:t>Key Findings</a:t>
            </a:r>
          </a:p>
          <a:p>
            <a:pPr marL="620174" lvl="1" indent="-342900">
              <a:buFont typeface="Courier New" panose="02070309020205020404" pitchFamily="49" charset="0"/>
              <a:buChar char="o"/>
            </a:pPr>
            <a:r>
              <a:rPr lang="en-US" sz="1800" kern="0" dirty="0"/>
              <a:t>Users are more aware of data for the more “traditional” indicators </a:t>
            </a:r>
          </a:p>
          <a:p>
            <a:pPr marL="620174" lvl="1" indent="-342900">
              <a:buFont typeface="Courier New" panose="02070309020205020404" pitchFamily="49" charset="0"/>
              <a:buChar char="o"/>
            </a:pPr>
            <a:r>
              <a:rPr lang="en-US" sz="1800" kern="0" dirty="0"/>
              <a:t>Clear need for data on some areas (e.g. environment, health) from a gender perspective </a:t>
            </a:r>
          </a:p>
          <a:p>
            <a:pPr marL="620174" lvl="1" indent="-342900">
              <a:buFont typeface="Courier New" panose="02070309020205020404" pitchFamily="49" charset="0"/>
              <a:buChar char="o"/>
            </a:pPr>
            <a:r>
              <a:rPr lang="en-US" sz="1800" kern="0" dirty="0"/>
              <a:t>There is some misinformation (e.g. some data is believed to exist when it doesn’t)</a:t>
            </a:r>
          </a:p>
          <a:p>
            <a:pPr lvl="1"/>
            <a:endParaRPr lang="en-US" sz="1800" kern="0" dirty="0"/>
          </a:p>
          <a:p>
            <a:pPr marL="342900" lvl="0" indent="-342900">
              <a:buFontTx/>
              <a:buChar char="-"/>
            </a:pPr>
            <a:r>
              <a:rPr lang="en-US" sz="1800" kern="0" dirty="0">
                <a:solidFill>
                  <a:schemeClr val="tx1"/>
                </a:solidFill>
              </a:rPr>
              <a:t>Key Solutions</a:t>
            </a:r>
          </a:p>
          <a:p>
            <a:pPr marL="620174" lvl="1" indent="-342900">
              <a:buFont typeface="Courier New" panose="02070309020205020404" pitchFamily="49" charset="0"/>
              <a:buChar char="o"/>
            </a:pPr>
            <a:r>
              <a:rPr lang="en-US" sz="1800" kern="0" dirty="0"/>
              <a:t>Need to centralize gender data into single data repository and enact national statistics law</a:t>
            </a:r>
          </a:p>
          <a:p>
            <a:pPr marL="620174" lvl="1" indent="-342900">
              <a:buFont typeface="Courier New" panose="02070309020205020404" pitchFamily="49" charset="0"/>
              <a:buChar char="o"/>
            </a:pPr>
            <a:r>
              <a:rPr lang="en-US" sz="1800" kern="0" dirty="0"/>
              <a:t>Need to institutionalize user-producer dialogues </a:t>
            </a:r>
          </a:p>
          <a:p>
            <a:pPr marL="620174" lvl="1" indent="-342900">
              <a:buFont typeface="Courier New" panose="02070309020205020404" pitchFamily="49" charset="0"/>
              <a:buChar char="o"/>
            </a:pPr>
            <a:r>
              <a:rPr lang="en-US" sz="1800" kern="0" dirty="0"/>
              <a:t>Need for better data communication strategies</a:t>
            </a:r>
          </a:p>
          <a:p>
            <a:pPr marL="620174" lvl="1" indent="-342900">
              <a:buFont typeface="Courier New" panose="02070309020205020404" pitchFamily="49" charset="0"/>
              <a:buChar char="o"/>
            </a:pPr>
            <a:r>
              <a:rPr lang="en-US" sz="1800" kern="0" dirty="0"/>
              <a:t>Urgent localization of SDG indicators to prioritize gender data production</a:t>
            </a:r>
          </a:p>
          <a:p>
            <a:pPr marL="620174" lvl="1" indent="-342900">
              <a:buFont typeface="Courier New" panose="02070309020205020404" pitchFamily="49" charset="0"/>
              <a:buChar char="o"/>
            </a:pPr>
            <a:r>
              <a:rPr lang="en-US" sz="1800" kern="0" dirty="0"/>
              <a:t>Need to organize data user trainings </a:t>
            </a:r>
          </a:p>
          <a:p>
            <a:pPr marL="1174721" lvl="3" indent="-342900">
              <a:buFont typeface="Arial" panose="020B0604020202020204" pitchFamily="34" charset="0"/>
              <a:buChar char="•"/>
            </a:pPr>
            <a:endParaRPr lang="en-US" sz="1800" kern="0" dirty="0"/>
          </a:p>
        </p:txBody>
      </p:sp>
    </p:spTree>
    <p:extLst>
      <p:ext uri="{BB962C8B-B14F-4D97-AF65-F5344CB8AC3E}">
        <p14:creationId xmlns:p14="http://schemas.microsoft.com/office/powerpoint/2010/main" val="330709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106FA-6A9A-4CB4-82B8-8B9356BD5B1F}"/>
              </a:ext>
            </a:extLst>
          </p:cNvPr>
          <p:cNvSpPr>
            <a:spLocks noGrp="1"/>
          </p:cNvSpPr>
          <p:nvPr>
            <p:ph type="body" sz="quarter" idx="10"/>
          </p:nvPr>
        </p:nvSpPr>
        <p:spPr/>
        <p:txBody>
          <a:bodyPr/>
          <a:lstStyle/>
          <a:p>
            <a:r>
              <a:rPr lang="en-US" dirty="0"/>
              <a:t>User-producer dialogue: step-by-step</a:t>
            </a:r>
          </a:p>
        </p:txBody>
      </p:sp>
      <p:sp>
        <p:nvSpPr>
          <p:cNvPr id="3" name="Text Placeholder 2">
            <a:extLst>
              <a:ext uri="{FF2B5EF4-FFF2-40B4-BE49-F238E27FC236}">
                <a16:creationId xmlns:a16="http://schemas.microsoft.com/office/drawing/2014/main" id="{8170972F-579A-483F-9918-EA2A516A7BE7}"/>
              </a:ext>
            </a:extLst>
          </p:cNvPr>
          <p:cNvSpPr>
            <a:spLocks noGrp="1"/>
          </p:cNvSpPr>
          <p:nvPr>
            <p:ph type="body" sz="quarter" idx="11"/>
          </p:nvPr>
        </p:nvSpPr>
        <p:spPr>
          <a:xfrm>
            <a:off x="780580" y="1196920"/>
            <a:ext cx="10616976" cy="677108"/>
          </a:xfrm>
        </p:spPr>
        <p:txBody>
          <a:bodyPr/>
          <a:lstStyle/>
          <a:p>
            <a:r>
              <a:rPr lang="en-US" sz="2400" dirty="0">
                <a:solidFill>
                  <a:schemeClr val="tx1"/>
                </a:solidFill>
              </a:rPr>
              <a:t>Collaborative agreements </a:t>
            </a:r>
          </a:p>
          <a:p>
            <a:endParaRPr lang="en-US" sz="2000" dirty="0"/>
          </a:p>
        </p:txBody>
      </p:sp>
      <p:sp>
        <p:nvSpPr>
          <p:cNvPr id="4" name="Date Placeholder 3">
            <a:extLst>
              <a:ext uri="{FF2B5EF4-FFF2-40B4-BE49-F238E27FC236}">
                <a16:creationId xmlns:a16="http://schemas.microsoft.com/office/drawing/2014/main" id="{8AF102E7-C153-43E3-9247-A478DDFFD183}"/>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9" name="Text Box 2">
            <a:extLst>
              <a:ext uri="{FF2B5EF4-FFF2-40B4-BE49-F238E27FC236}">
                <a16:creationId xmlns:a16="http://schemas.microsoft.com/office/drawing/2014/main" id="{DC2D6F75-1E70-4EB4-910B-63E718D5E6EB}"/>
              </a:ext>
            </a:extLst>
          </p:cNvPr>
          <p:cNvSpPr txBox="1">
            <a:spLocks noChangeArrowheads="1"/>
          </p:cNvSpPr>
          <p:nvPr/>
        </p:nvSpPr>
        <p:spPr bwMode="auto">
          <a:xfrm>
            <a:off x="780580" y="2008486"/>
            <a:ext cx="10629685" cy="3958984"/>
          </a:xfrm>
          <a:prstGeom prst="rect">
            <a:avLst/>
          </a:prstGeom>
          <a:noFill/>
          <a:ln w="9525">
            <a:noFill/>
            <a:miter lim="800000"/>
            <a:headEnd/>
            <a:tailEnd/>
          </a:ln>
        </p:spPr>
        <p:txBody>
          <a:bodyPr rot="0" vert="horz" wrap="square" lIns="91440" tIns="45720" rIns="91440" bIns="45720" anchor="t" anchorCtr="0">
            <a:noAutofit/>
          </a:bodyPr>
          <a:lstStyle/>
          <a:p>
            <a:pPr marL="342900" marR="0" indent="-342900" algn="just">
              <a:lnSpc>
                <a:spcPct val="107000"/>
              </a:lnSpc>
              <a:spcBef>
                <a:spcPts val="0"/>
              </a:spcBef>
              <a:spcAft>
                <a:spcPts val="0"/>
              </a:spcAft>
              <a:buFontTx/>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Dialogues might result in the establishment of coordination groups </a:t>
            </a:r>
          </a:p>
          <a:p>
            <a:pPr marL="342900" marR="0" indent="-342900" algn="just">
              <a:lnSpc>
                <a:spcPct val="107000"/>
              </a:lnSpc>
              <a:spcBef>
                <a:spcPts val="0"/>
              </a:spcBef>
              <a:spcAft>
                <a:spcPts val="0"/>
              </a:spcAft>
              <a:buFontTx/>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This can ensure dialogues take place more regularly </a:t>
            </a:r>
          </a:p>
          <a:p>
            <a:pPr marL="342900" marR="0" indent="-342900" algn="just">
              <a:lnSpc>
                <a:spcPct val="107000"/>
              </a:lnSpc>
              <a:spcBef>
                <a:spcPts val="0"/>
              </a:spcBef>
              <a:spcAft>
                <a:spcPts val="0"/>
              </a:spcAft>
              <a:buFontTx/>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To overcome the costs, dialogues can be held on-line</a:t>
            </a:r>
          </a:p>
          <a:p>
            <a:pPr marL="342900" marR="0" indent="-342900" algn="just">
              <a:lnSpc>
                <a:spcPct val="107000"/>
              </a:lnSpc>
              <a:spcBef>
                <a:spcPts val="0"/>
              </a:spcBef>
              <a:spcAft>
                <a:spcPts val="0"/>
              </a:spcAft>
              <a:buFontTx/>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 Resources must be allocated to user-producer conversations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Financial resources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Human resources </a:t>
            </a:r>
          </a:p>
          <a:p>
            <a:pPr lvl="1" algn="just">
              <a:lnSpc>
                <a:spcPct val="107000"/>
              </a:lnSpc>
            </a:pPr>
            <a:endPar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pPr marR="0" algn="just">
              <a:lnSpc>
                <a:spcPct val="107000"/>
              </a:lnSpc>
              <a:spcBef>
                <a:spcPts val="0"/>
              </a:spcBef>
              <a:spcAft>
                <a:spcPts val="0"/>
              </a:spcAft>
            </a:pPr>
            <a:endPar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pPr lvl="1" algn="just">
              <a:lnSpc>
                <a:spcPct val="107000"/>
              </a:lnSpc>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21276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D6DDC-905A-4E8D-81A1-6067143049DE}"/>
              </a:ext>
            </a:extLst>
          </p:cNvPr>
          <p:cNvSpPr>
            <a:spLocks noGrp="1"/>
          </p:cNvSpPr>
          <p:nvPr>
            <p:ph type="body" sz="quarter" idx="10"/>
          </p:nvPr>
        </p:nvSpPr>
        <p:spPr/>
        <p:txBody>
          <a:bodyPr/>
          <a:lstStyle/>
          <a:p>
            <a:r>
              <a:rPr lang="en-US" dirty="0"/>
              <a:t>User-producer dialogue: Collaborative agreements </a:t>
            </a:r>
          </a:p>
        </p:txBody>
      </p:sp>
      <p:sp>
        <p:nvSpPr>
          <p:cNvPr id="4" name="Date Placeholder 3">
            <a:extLst>
              <a:ext uri="{FF2B5EF4-FFF2-40B4-BE49-F238E27FC236}">
                <a16:creationId xmlns:a16="http://schemas.microsoft.com/office/drawing/2014/main" id="{A406A347-CC88-4484-99BA-78ADFE33B481}"/>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5" name="Rectangle 4">
            <a:extLst>
              <a:ext uri="{FF2B5EF4-FFF2-40B4-BE49-F238E27FC236}">
                <a16:creationId xmlns:a16="http://schemas.microsoft.com/office/drawing/2014/main" id="{E9A36AB1-D43C-43E1-A5D1-E4E4318294BC}"/>
              </a:ext>
            </a:extLst>
          </p:cNvPr>
          <p:cNvSpPr/>
          <p:nvPr/>
        </p:nvSpPr>
        <p:spPr>
          <a:xfrm>
            <a:off x="793290" y="941037"/>
            <a:ext cx="10616975" cy="2373663"/>
          </a:xfrm>
          <a:prstGeom prst="rect">
            <a:avLst/>
          </a:prstGeom>
        </p:spPr>
        <p:txBody>
          <a:bodyPr wrap="square">
            <a:spAutoFit/>
          </a:bodyPr>
          <a:lstStyle/>
          <a:p>
            <a:pPr marL="342900" marR="0" indent="-342900" algn="just">
              <a:lnSpc>
                <a:spcPct val="107000"/>
              </a:lnSpc>
              <a:spcBef>
                <a:spcPts val="0"/>
              </a:spcBef>
              <a:spcAft>
                <a:spcPts val="0"/>
              </a:spcAft>
              <a:buFontTx/>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Example of outcomes from </a:t>
            </a:r>
            <a:r>
              <a:rPr lang="en-US" sz="2000" dirty="0">
                <a:latin typeface="Arial" panose="020B0604020202020204" pitchFamily="34" charset="0"/>
                <a:ea typeface="Calibri" panose="020F0502020204030204" pitchFamily="34" charset="0"/>
                <a:cs typeface="Arial" panose="020B0604020202020204" pitchFamily="34" charset="0"/>
              </a:rPr>
              <a:t>dialogue for Gender Data Production</a:t>
            </a: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Assess the existing scenario on data availability and use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Assess the adequacy of the Statistical Act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Assess the effectiveness of gender data production process</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Establish mechanisms to carry out revisions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Documents results of dialogue, discuss next steps, identify key actors and reporting mechanisms </a:t>
            </a:r>
          </a:p>
        </p:txBody>
      </p:sp>
      <p:sp>
        <p:nvSpPr>
          <p:cNvPr id="6" name="Rectangle 5">
            <a:extLst>
              <a:ext uri="{FF2B5EF4-FFF2-40B4-BE49-F238E27FC236}">
                <a16:creationId xmlns:a16="http://schemas.microsoft.com/office/drawing/2014/main" id="{6A077860-60A2-4D57-AB17-A55F46040D51}"/>
              </a:ext>
            </a:extLst>
          </p:cNvPr>
          <p:cNvSpPr/>
          <p:nvPr/>
        </p:nvSpPr>
        <p:spPr>
          <a:xfrm>
            <a:off x="793290" y="3314700"/>
            <a:ext cx="10616975" cy="3032305"/>
          </a:xfrm>
          <a:prstGeom prst="rect">
            <a:avLst/>
          </a:prstGeom>
        </p:spPr>
        <p:txBody>
          <a:bodyPr wrap="square">
            <a:spAutoFit/>
          </a:bodyPr>
          <a:lstStyle/>
          <a:p>
            <a:pPr marL="342900" marR="0" indent="-342900" algn="just">
              <a:lnSpc>
                <a:spcPct val="107000"/>
              </a:lnSpc>
              <a:spcBef>
                <a:spcPts val="0"/>
              </a:spcBef>
              <a:spcAft>
                <a:spcPts val="0"/>
              </a:spcAft>
              <a:buFontTx/>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Example of outcomes from </a:t>
            </a:r>
            <a:r>
              <a:rPr lang="en-US" sz="2000" dirty="0">
                <a:latin typeface="Arial" panose="020B0604020202020204" pitchFamily="34" charset="0"/>
                <a:ea typeface="Calibri" panose="020F0502020204030204" pitchFamily="34" charset="0"/>
                <a:cs typeface="Arial" panose="020B0604020202020204" pitchFamily="34" charset="0"/>
              </a:rPr>
              <a:t>dialogue for Gender Data Analysis, Dissemination and Use</a:t>
            </a: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Reveal the need for better data communication strategies and products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Identify which data should be disseminated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Identify target audiences and their skills/needs</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Identify need for training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Establish joint training initiatives)</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E.g. data producers train journalists on statistical literacy ; journalists train data producers on effective communication</a:t>
            </a:r>
          </a:p>
          <a:p>
            <a:pPr lvl="1" algn="just">
              <a:lnSpc>
                <a:spcPct val="107000"/>
              </a:lnSpc>
            </a:pPr>
            <a:endPar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894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2743733"/>
            <a:ext cx="4621926" cy="1385379"/>
          </a:xfrm>
        </p:spPr>
        <p:txBody>
          <a:bodyPr/>
          <a:lstStyle/>
          <a:p>
            <a:r>
              <a:rPr lang="en-US" dirty="0"/>
              <a:t>Organizing a gender statistics user-producer dialogue : an example</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5</a:t>
            </a:r>
          </a:p>
        </p:txBody>
      </p:sp>
    </p:spTree>
    <p:extLst>
      <p:ext uri="{BB962C8B-B14F-4D97-AF65-F5344CB8AC3E}">
        <p14:creationId xmlns:p14="http://schemas.microsoft.com/office/powerpoint/2010/main" val="624076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ABE80-5AD4-4468-B38F-57E4391241DD}"/>
              </a:ext>
            </a:extLst>
          </p:cNvPr>
          <p:cNvSpPr>
            <a:spLocks noGrp="1"/>
          </p:cNvSpPr>
          <p:nvPr>
            <p:ph type="body" sz="quarter" idx="10"/>
          </p:nvPr>
        </p:nvSpPr>
        <p:spPr/>
        <p:txBody>
          <a:bodyPr/>
          <a:lstStyle/>
          <a:p>
            <a:r>
              <a:rPr lang="en-US" dirty="0"/>
              <a:t>Organizing gender statistics user-producer dialogue: an example</a:t>
            </a:r>
          </a:p>
        </p:txBody>
      </p:sp>
      <p:sp>
        <p:nvSpPr>
          <p:cNvPr id="4" name="Date Placeholder 3">
            <a:extLst>
              <a:ext uri="{FF2B5EF4-FFF2-40B4-BE49-F238E27FC236}">
                <a16:creationId xmlns:a16="http://schemas.microsoft.com/office/drawing/2014/main" id="{1588546A-6C1D-4FC9-A225-B9E12BBA07F5}"/>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graphicFrame>
        <p:nvGraphicFramePr>
          <p:cNvPr id="8" name="Diagram 7">
            <a:extLst>
              <a:ext uri="{FF2B5EF4-FFF2-40B4-BE49-F238E27FC236}">
                <a16:creationId xmlns:a16="http://schemas.microsoft.com/office/drawing/2014/main" id="{23FC8743-ED7F-4E76-8FCC-7F0DC30B07BE}"/>
              </a:ext>
            </a:extLst>
          </p:cNvPr>
          <p:cNvGraphicFramePr/>
          <p:nvPr>
            <p:extLst>
              <p:ext uri="{D42A27DB-BD31-4B8C-83A1-F6EECF244321}">
                <p14:modId xmlns:p14="http://schemas.microsoft.com/office/powerpoint/2010/main" val="4152908329"/>
              </p:ext>
            </p:extLst>
          </p:nvPr>
        </p:nvGraphicFramePr>
        <p:xfrm>
          <a:off x="793289" y="1254254"/>
          <a:ext cx="10616975" cy="4668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71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ABE80-5AD4-4468-B38F-57E4391241DD}"/>
              </a:ext>
            </a:extLst>
          </p:cNvPr>
          <p:cNvSpPr>
            <a:spLocks noGrp="1"/>
          </p:cNvSpPr>
          <p:nvPr>
            <p:ph type="body" sz="quarter" idx="10"/>
          </p:nvPr>
        </p:nvSpPr>
        <p:spPr/>
        <p:txBody>
          <a:bodyPr/>
          <a:lstStyle/>
          <a:p>
            <a:r>
              <a:rPr lang="en-US" dirty="0"/>
              <a:t>Organizing gender statistics user-producer dialogue: an example</a:t>
            </a:r>
          </a:p>
        </p:txBody>
      </p:sp>
      <p:sp>
        <p:nvSpPr>
          <p:cNvPr id="4" name="Date Placeholder 3">
            <a:extLst>
              <a:ext uri="{FF2B5EF4-FFF2-40B4-BE49-F238E27FC236}">
                <a16:creationId xmlns:a16="http://schemas.microsoft.com/office/drawing/2014/main" id="{1588546A-6C1D-4FC9-A225-B9E12BBA07F5}"/>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graphicFrame>
        <p:nvGraphicFramePr>
          <p:cNvPr id="5" name="Diagram 4">
            <a:extLst>
              <a:ext uri="{FF2B5EF4-FFF2-40B4-BE49-F238E27FC236}">
                <a16:creationId xmlns:a16="http://schemas.microsoft.com/office/drawing/2014/main" id="{23FC8743-ED7F-4E76-8FCC-7F0DC30B07BE}"/>
              </a:ext>
            </a:extLst>
          </p:cNvPr>
          <p:cNvGraphicFramePr/>
          <p:nvPr>
            <p:extLst>
              <p:ext uri="{D42A27DB-BD31-4B8C-83A1-F6EECF244321}">
                <p14:modId xmlns:p14="http://schemas.microsoft.com/office/powerpoint/2010/main" val="529616299"/>
              </p:ext>
            </p:extLst>
          </p:nvPr>
        </p:nvGraphicFramePr>
        <p:xfrm>
          <a:off x="793288" y="1236344"/>
          <a:ext cx="10616975" cy="4559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78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3205557"/>
            <a:ext cx="4621926" cy="461729"/>
          </a:xfrm>
        </p:spPr>
        <p:txBody>
          <a:bodyPr/>
          <a:lstStyle/>
          <a:p>
            <a:r>
              <a:rPr lang="en-US" dirty="0"/>
              <a:t>Learning Objectives</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1</a:t>
            </a:r>
          </a:p>
        </p:txBody>
      </p:sp>
      <p:sp>
        <p:nvSpPr>
          <p:cNvPr id="4" name="TextBox 3">
            <a:extLst>
              <a:ext uri="{FF2B5EF4-FFF2-40B4-BE49-F238E27FC236}">
                <a16:creationId xmlns:a16="http://schemas.microsoft.com/office/drawing/2014/main" id="{FDC54C08-B866-4CD5-82E0-DBD5F6BE8190}"/>
              </a:ext>
            </a:extLst>
          </p:cNvPr>
          <p:cNvSpPr txBox="1"/>
          <p:nvPr/>
        </p:nvSpPr>
        <p:spPr>
          <a:xfrm>
            <a:off x="6969853" y="951398"/>
            <a:ext cx="4621926" cy="4893647"/>
          </a:xfrm>
          <a:prstGeom prst="rect">
            <a:avLst/>
          </a:prstGeom>
          <a:noFill/>
        </p:spPr>
        <p:txBody>
          <a:bodyPr wrap="square" rtlCol="0">
            <a:spAutoFit/>
          </a:bodyPr>
          <a:lstStyle/>
          <a:p>
            <a:pPr marL="285750" lvl="0" indent="-285750" defTabSz="554492">
              <a:buFontTx/>
              <a:buChar char="-"/>
            </a:pPr>
            <a:r>
              <a:rPr kumimoji="0" lang="en-US" sz="2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Become familiar with </a:t>
            </a:r>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concepts of data users, data producers and statistical production processes</a:t>
            </a:r>
          </a:p>
          <a:p>
            <a:pPr lvl="0" defTabSz="554492"/>
            <a:endPar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defTabSz="554492">
              <a:buFontTx/>
              <a:buChar char="-"/>
            </a:pPr>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Understand the importance of aligning the needs of users with the supply of gender data</a:t>
            </a:r>
          </a:p>
          <a:p>
            <a:pPr lvl="0" defTabSz="554492"/>
            <a:endPar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defTabSz="554492">
              <a:buFontTx/>
              <a:buChar char="-"/>
            </a:pPr>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Learn about the tools to establish effective dialogues </a:t>
            </a:r>
          </a:p>
          <a:p>
            <a:pPr marL="285750" lvl="0" indent="-285750" defTabSz="554492">
              <a:buFontTx/>
              <a:buChar char="-"/>
            </a:pPr>
            <a:endParaRPr kumimoji="0" lang="en-US" sz="2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56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4CE7D3-7800-4863-AA74-BA3A3FDAF626}"/>
              </a:ext>
            </a:extLst>
          </p:cNvPr>
          <p:cNvSpPr>
            <a:spLocks noGrp="1"/>
          </p:cNvSpPr>
          <p:nvPr>
            <p:ph type="body" sz="quarter" idx="11"/>
          </p:nvPr>
        </p:nvSpPr>
        <p:spPr>
          <a:xfrm>
            <a:off x="1740775" y="2974629"/>
            <a:ext cx="4621926" cy="923586"/>
          </a:xfrm>
        </p:spPr>
        <p:txBody>
          <a:bodyPr/>
          <a:lstStyle/>
          <a:p>
            <a:r>
              <a:rPr lang="en-US" dirty="0"/>
              <a:t>Potential drawbacks of user-producer dialogue </a:t>
            </a:r>
          </a:p>
        </p:txBody>
      </p:sp>
      <p:sp>
        <p:nvSpPr>
          <p:cNvPr id="3" name="Text Placeholder 2">
            <a:extLst>
              <a:ext uri="{FF2B5EF4-FFF2-40B4-BE49-F238E27FC236}">
                <a16:creationId xmlns:a16="http://schemas.microsoft.com/office/drawing/2014/main" id="{999476BE-A421-41CB-BCB7-380735E2ACCF}"/>
              </a:ext>
            </a:extLst>
          </p:cNvPr>
          <p:cNvSpPr>
            <a:spLocks noGrp="1"/>
          </p:cNvSpPr>
          <p:nvPr>
            <p:ph type="body" sz="quarter" idx="15"/>
          </p:nvPr>
        </p:nvSpPr>
        <p:spPr/>
        <p:txBody>
          <a:bodyPr/>
          <a:lstStyle/>
          <a:p>
            <a:r>
              <a:rPr lang="en-US" dirty="0"/>
              <a:t>6</a:t>
            </a:r>
          </a:p>
        </p:txBody>
      </p:sp>
    </p:spTree>
    <p:extLst>
      <p:ext uri="{BB962C8B-B14F-4D97-AF65-F5344CB8AC3E}">
        <p14:creationId xmlns:p14="http://schemas.microsoft.com/office/powerpoint/2010/main" val="163014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187FC-0582-49F0-B95F-5F2643A1FD7E}"/>
              </a:ext>
            </a:extLst>
          </p:cNvPr>
          <p:cNvSpPr>
            <a:spLocks noGrp="1"/>
          </p:cNvSpPr>
          <p:nvPr>
            <p:ph type="body" sz="quarter" idx="10"/>
          </p:nvPr>
        </p:nvSpPr>
        <p:spPr/>
        <p:txBody>
          <a:bodyPr/>
          <a:lstStyle/>
          <a:p>
            <a:r>
              <a:rPr lang="en-US" dirty="0"/>
              <a:t>Potential drawbacks of user-producer dialogue</a:t>
            </a:r>
          </a:p>
        </p:txBody>
      </p:sp>
      <p:sp>
        <p:nvSpPr>
          <p:cNvPr id="3" name="Text Placeholder 2">
            <a:extLst>
              <a:ext uri="{FF2B5EF4-FFF2-40B4-BE49-F238E27FC236}">
                <a16:creationId xmlns:a16="http://schemas.microsoft.com/office/drawing/2014/main" id="{526744BC-6842-410B-9216-54939FF91E1D}"/>
              </a:ext>
            </a:extLst>
          </p:cNvPr>
          <p:cNvSpPr>
            <a:spLocks noGrp="1"/>
          </p:cNvSpPr>
          <p:nvPr>
            <p:ph type="body" sz="quarter" idx="11"/>
          </p:nvPr>
        </p:nvSpPr>
        <p:spPr>
          <a:xfrm>
            <a:off x="793290" y="1736229"/>
            <a:ext cx="10616976" cy="3385542"/>
          </a:xfrm>
        </p:spPr>
        <p:txBody>
          <a:bodyPr/>
          <a:lstStyle/>
          <a:p>
            <a:pPr marL="285750" lvl="0" indent="-285750">
              <a:buFontTx/>
              <a:buChar char="-"/>
            </a:pPr>
            <a:r>
              <a:rPr lang="en-US" sz="2000" dirty="0"/>
              <a:t>Timetable for data production, analysis, releases and communications might be lengthened </a:t>
            </a:r>
          </a:p>
          <a:p>
            <a:pPr lvl="0"/>
            <a:endParaRPr lang="en-US" sz="2000" dirty="0"/>
          </a:p>
          <a:p>
            <a:pPr marL="285750" lvl="0" indent="-285750">
              <a:buFontTx/>
              <a:buChar char="-"/>
            </a:pPr>
            <a:r>
              <a:rPr lang="en-US" sz="2000" dirty="0"/>
              <a:t>Conflicting opinions might exist</a:t>
            </a:r>
          </a:p>
          <a:p>
            <a:pPr lvl="0"/>
            <a:endParaRPr lang="en-US" sz="2000" dirty="0"/>
          </a:p>
          <a:p>
            <a:pPr marL="285750" lvl="0" indent="-285750">
              <a:buFontTx/>
              <a:buChar char="-"/>
            </a:pPr>
            <a:r>
              <a:rPr lang="en-US" sz="2000" dirty="0"/>
              <a:t>It might yield competing demands</a:t>
            </a:r>
          </a:p>
          <a:p>
            <a:pPr lvl="0"/>
            <a:endParaRPr lang="en-US" sz="2000" dirty="0"/>
          </a:p>
          <a:p>
            <a:pPr marL="285750" lvl="0" indent="-285750">
              <a:buFontTx/>
              <a:buChar char="-"/>
            </a:pPr>
            <a:r>
              <a:rPr lang="en-US" sz="2000" dirty="0"/>
              <a:t>Might raise unrealistic expectations about producer’s capacity to fulfill data needs</a:t>
            </a:r>
          </a:p>
          <a:p>
            <a:pPr lvl="0"/>
            <a:endParaRPr lang="en-US" sz="2000" dirty="0"/>
          </a:p>
          <a:p>
            <a:pPr marL="285750" lvl="0" indent="-285750">
              <a:buFontTx/>
              <a:buChar char="-"/>
            </a:pPr>
            <a:r>
              <a:rPr lang="en-US" sz="2000" dirty="0"/>
              <a:t>Might raise unrealistic expectations about user’s capacity to find, interpret and use data</a:t>
            </a:r>
          </a:p>
          <a:p>
            <a:pPr lvl="0"/>
            <a:endParaRPr lang="en-US" sz="2000" dirty="0"/>
          </a:p>
          <a:p>
            <a:pPr marL="285750" lvl="0" indent="-285750">
              <a:buFontTx/>
              <a:buChar char="-"/>
            </a:pPr>
            <a:r>
              <a:rPr lang="en-US" sz="2000" dirty="0"/>
              <a:t>Dialogue might lead to disappointment when expectations are not met</a:t>
            </a:r>
          </a:p>
        </p:txBody>
      </p:sp>
      <p:sp>
        <p:nvSpPr>
          <p:cNvPr id="4" name="Date Placeholder 3">
            <a:extLst>
              <a:ext uri="{FF2B5EF4-FFF2-40B4-BE49-F238E27FC236}">
                <a16:creationId xmlns:a16="http://schemas.microsoft.com/office/drawing/2014/main" id="{11343487-2A8A-4F2C-AABB-E37D854777BF}"/>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1893634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22CF2-BDFB-400E-B12C-AFDD33A17503}"/>
              </a:ext>
            </a:extLst>
          </p:cNvPr>
          <p:cNvSpPr>
            <a:spLocks noGrp="1"/>
          </p:cNvSpPr>
          <p:nvPr>
            <p:ph type="body" sz="quarter" idx="11"/>
          </p:nvPr>
        </p:nvSpPr>
        <p:spPr>
          <a:xfrm>
            <a:off x="1740775" y="2974629"/>
            <a:ext cx="4621926" cy="923586"/>
          </a:xfrm>
        </p:spPr>
        <p:txBody>
          <a:bodyPr/>
          <a:lstStyle/>
          <a:p>
            <a:r>
              <a:rPr lang="en-US" dirty="0"/>
              <a:t>Key Takeaways</a:t>
            </a:r>
          </a:p>
          <a:p>
            <a:endParaRPr lang="en-US" dirty="0"/>
          </a:p>
        </p:txBody>
      </p:sp>
      <p:sp>
        <p:nvSpPr>
          <p:cNvPr id="3" name="Text Placeholder 2">
            <a:extLst>
              <a:ext uri="{FF2B5EF4-FFF2-40B4-BE49-F238E27FC236}">
                <a16:creationId xmlns:a16="http://schemas.microsoft.com/office/drawing/2014/main" id="{D05368F8-F66F-43A6-81BF-4FC6AF3E28E7}"/>
              </a:ext>
            </a:extLst>
          </p:cNvPr>
          <p:cNvSpPr>
            <a:spLocks noGrp="1"/>
          </p:cNvSpPr>
          <p:nvPr>
            <p:ph type="body" sz="quarter" idx="15"/>
          </p:nvPr>
        </p:nvSpPr>
        <p:spPr/>
        <p:txBody>
          <a:bodyPr/>
          <a:lstStyle/>
          <a:p>
            <a:r>
              <a:rPr lang="en-US" dirty="0"/>
              <a:t>7</a:t>
            </a:r>
          </a:p>
        </p:txBody>
      </p:sp>
    </p:spTree>
    <p:extLst>
      <p:ext uri="{BB962C8B-B14F-4D97-AF65-F5344CB8AC3E}">
        <p14:creationId xmlns:p14="http://schemas.microsoft.com/office/powerpoint/2010/main" val="712770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E52C7-2D00-458E-9138-F3EBE1610AA5}"/>
              </a:ext>
            </a:extLst>
          </p:cNvPr>
          <p:cNvSpPr>
            <a:spLocks noGrp="1"/>
          </p:cNvSpPr>
          <p:nvPr>
            <p:ph type="body" sz="quarter" idx="10"/>
          </p:nvPr>
        </p:nvSpPr>
        <p:spPr/>
        <p:txBody>
          <a:bodyPr/>
          <a:lstStyle/>
          <a:p>
            <a:r>
              <a:rPr lang="en-US" dirty="0"/>
              <a:t>Key Takeaways</a:t>
            </a:r>
          </a:p>
        </p:txBody>
      </p:sp>
      <p:sp>
        <p:nvSpPr>
          <p:cNvPr id="4" name="Rectangle 3">
            <a:extLst>
              <a:ext uri="{FF2B5EF4-FFF2-40B4-BE49-F238E27FC236}">
                <a16:creationId xmlns:a16="http://schemas.microsoft.com/office/drawing/2014/main" id="{5A399BC5-F886-4AB8-94DC-D4669FE07E6F}"/>
              </a:ext>
            </a:extLst>
          </p:cNvPr>
          <p:cNvSpPr/>
          <p:nvPr/>
        </p:nvSpPr>
        <p:spPr>
          <a:xfrm>
            <a:off x="793289" y="1011473"/>
            <a:ext cx="10616976" cy="5676169"/>
          </a:xfrm>
          <a:prstGeom prst="rect">
            <a:avLst/>
          </a:prstGeom>
        </p:spPr>
        <p:txBody>
          <a:bodyPr wrap="square">
            <a:spAutoFit/>
          </a:bodyPr>
          <a:lstStyle/>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Users and producers should both be active players in an effective dialogue.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To start a user-producer dialogue, a topic should be selected, all potential stakeholders should be identified and a preliminary assessment of needs and limitations should be carried out.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Consultations can begin in advance to assess the needs and demands of each of the stakeholders.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Conversations should revolve about identifying solutions for such needs and challenges, although it is important to keep expectations realistic and pace the discussions.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It is important that the results of the user-producer dialogue are recorded, and arrangements are made to ensure continuity of the dialogue and resolution of challenges in the long term.</a:t>
            </a: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Ensure financial and human resources are allocated as needed for continuity of the conversations and implementation of the results.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Collaborative agreements should be put in place to ensure (1) the continuity of the dialogue, (2) enhanced and better targeted data production, and (3) improved data dissemination strategies.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Training should be one of the key outcomes of the dialogue. While statisticians might consider organizing trainings on how to find, analyze and interpret gender data, want to train statisticians on how to communicate gender data more effectively.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endPar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328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492458-25A5-4DDD-B58C-B269E9363829}"/>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01275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2974629"/>
            <a:ext cx="4621926" cy="923586"/>
          </a:xfrm>
        </p:spPr>
        <p:txBody>
          <a:bodyPr/>
          <a:lstStyle/>
          <a:p>
            <a:r>
              <a:rPr lang="en-US" dirty="0"/>
              <a:t>What is usually referred to as user-producer dialogue?</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2</a:t>
            </a:r>
          </a:p>
        </p:txBody>
      </p:sp>
    </p:spTree>
    <p:extLst>
      <p:ext uri="{BB962C8B-B14F-4D97-AF65-F5344CB8AC3E}">
        <p14:creationId xmlns:p14="http://schemas.microsoft.com/office/powerpoint/2010/main" val="317435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9E233-1042-45C7-82C9-EA03C5446C99}"/>
              </a:ext>
            </a:extLst>
          </p:cNvPr>
          <p:cNvSpPr>
            <a:spLocks noGrp="1"/>
          </p:cNvSpPr>
          <p:nvPr>
            <p:ph type="body" sz="quarter" idx="10"/>
          </p:nvPr>
        </p:nvSpPr>
        <p:spPr/>
        <p:txBody>
          <a:bodyPr/>
          <a:lstStyle/>
          <a:p>
            <a:r>
              <a:rPr lang="en-US" dirty="0"/>
              <a:t>What is usually referred to as user-producer dialogue?</a:t>
            </a:r>
          </a:p>
        </p:txBody>
      </p:sp>
      <p:sp>
        <p:nvSpPr>
          <p:cNvPr id="3" name="Text Placeholder 2">
            <a:extLst>
              <a:ext uri="{FF2B5EF4-FFF2-40B4-BE49-F238E27FC236}">
                <a16:creationId xmlns:a16="http://schemas.microsoft.com/office/drawing/2014/main" id="{DFDE36C0-C253-4FC1-A1F5-2CAE45728C34}"/>
              </a:ext>
            </a:extLst>
          </p:cNvPr>
          <p:cNvSpPr>
            <a:spLocks noGrp="1"/>
          </p:cNvSpPr>
          <p:nvPr>
            <p:ph type="body" sz="quarter" idx="11"/>
          </p:nvPr>
        </p:nvSpPr>
        <p:spPr>
          <a:xfrm>
            <a:off x="655666" y="1182052"/>
            <a:ext cx="4440056" cy="4924425"/>
          </a:xfrm>
        </p:spPr>
        <p:txBody>
          <a:bodyPr/>
          <a:lstStyle/>
          <a:p>
            <a:r>
              <a:rPr lang="en-US" sz="2000" dirty="0"/>
              <a:t>Data producers</a:t>
            </a:r>
          </a:p>
          <a:p>
            <a:endParaRPr lang="en-US" sz="2000" dirty="0"/>
          </a:p>
          <a:p>
            <a:pPr marL="457200" indent="-457200">
              <a:buFontTx/>
              <a:buChar char="-"/>
            </a:pPr>
            <a:r>
              <a:rPr lang="en-US" sz="2000" dirty="0"/>
              <a:t>Organizations in charge of generating data</a:t>
            </a:r>
          </a:p>
          <a:p>
            <a:pPr marL="457200" indent="-457200">
              <a:buFontTx/>
              <a:buChar char="-"/>
            </a:pPr>
            <a:endParaRPr lang="en-US" sz="2000" dirty="0"/>
          </a:p>
          <a:p>
            <a:pPr marL="457200" indent="-457200">
              <a:buFontTx/>
              <a:buChar char="-"/>
            </a:pPr>
            <a:r>
              <a:rPr lang="en-US" sz="2000" dirty="0"/>
              <a:t>In the context of SDG monitoring for gender data, these can include:</a:t>
            </a:r>
          </a:p>
          <a:p>
            <a:pPr marL="1011748" lvl="2" indent="-457200">
              <a:buFont typeface="Courier New" panose="02070309020205020404" pitchFamily="49" charset="0"/>
              <a:buChar char="o"/>
            </a:pPr>
            <a:r>
              <a:rPr lang="en-US" sz="2000" dirty="0"/>
              <a:t>National Statistical Offices (NSO)</a:t>
            </a:r>
          </a:p>
          <a:p>
            <a:pPr marL="1011748" lvl="2" indent="-457200">
              <a:buFont typeface="Courier New" panose="02070309020205020404" pitchFamily="49" charset="0"/>
              <a:buChar char="o"/>
            </a:pPr>
            <a:r>
              <a:rPr lang="en-US" sz="2000" dirty="0"/>
              <a:t>Line ministries </a:t>
            </a:r>
          </a:p>
          <a:p>
            <a:pPr marL="1011748" lvl="2" indent="-457200">
              <a:buFont typeface="Courier New" panose="02070309020205020404" pitchFamily="49" charset="0"/>
              <a:buChar char="o"/>
            </a:pPr>
            <a:r>
              <a:rPr lang="en-US" sz="2000" dirty="0"/>
              <a:t>Other government departments </a:t>
            </a:r>
          </a:p>
          <a:p>
            <a:pPr marL="1011748" lvl="2" indent="-457200">
              <a:buFont typeface="Courier New" panose="02070309020205020404" pitchFamily="49" charset="0"/>
              <a:buChar char="o"/>
            </a:pPr>
            <a:r>
              <a:rPr lang="en-US" sz="2000" dirty="0"/>
              <a:t>And rarely: Private sector, CSOs and International Organizations </a:t>
            </a:r>
          </a:p>
          <a:p>
            <a:r>
              <a:rPr lang="en-US" sz="2000" dirty="0"/>
              <a:t>	</a:t>
            </a:r>
          </a:p>
        </p:txBody>
      </p:sp>
      <p:sp>
        <p:nvSpPr>
          <p:cNvPr id="5" name="Text Placeholder 2">
            <a:extLst>
              <a:ext uri="{FF2B5EF4-FFF2-40B4-BE49-F238E27FC236}">
                <a16:creationId xmlns:a16="http://schemas.microsoft.com/office/drawing/2014/main" id="{4789FCE8-1648-4456-806C-9924A073488D}"/>
              </a:ext>
            </a:extLst>
          </p:cNvPr>
          <p:cNvSpPr txBox="1">
            <a:spLocks/>
          </p:cNvSpPr>
          <p:nvPr/>
        </p:nvSpPr>
        <p:spPr>
          <a:xfrm>
            <a:off x="7751944" y="1228308"/>
            <a:ext cx="4440056" cy="4308872"/>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t>Data users</a:t>
            </a:r>
          </a:p>
          <a:p>
            <a:endParaRPr lang="en-US" sz="2000" kern="0" dirty="0"/>
          </a:p>
          <a:p>
            <a:pPr marL="457200" indent="-457200">
              <a:buFontTx/>
              <a:buChar char="-"/>
            </a:pPr>
            <a:r>
              <a:rPr lang="en-US" sz="2000" kern="0" dirty="0"/>
              <a:t>Any consumers of data </a:t>
            </a:r>
          </a:p>
          <a:p>
            <a:pPr marL="457200" indent="-457200">
              <a:buFontTx/>
              <a:buChar char="-"/>
            </a:pPr>
            <a:endParaRPr lang="en-US" sz="2000" kern="0" dirty="0"/>
          </a:p>
          <a:p>
            <a:pPr marL="457200" indent="-457200">
              <a:buFontTx/>
              <a:buChar char="-"/>
            </a:pPr>
            <a:r>
              <a:rPr lang="en-US" sz="2000" kern="0" dirty="0"/>
              <a:t>Most common data users include: </a:t>
            </a:r>
          </a:p>
          <a:p>
            <a:pPr marL="1011748" lvl="2" indent="-457200">
              <a:buFont typeface="Courier New" panose="02070309020205020404" pitchFamily="49" charset="0"/>
              <a:buChar char="o"/>
            </a:pPr>
            <a:r>
              <a:rPr lang="en-US" sz="2000" kern="0" dirty="0"/>
              <a:t>Policy makers </a:t>
            </a:r>
          </a:p>
          <a:p>
            <a:pPr marL="1011748" lvl="2" indent="-457200">
              <a:buFont typeface="Courier New" panose="02070309020205020404" pitchFamily="49" charset="0"/>
              <a:buChar char="o"/>
            </a:pPr>
            <a:r>
              <a:rPr lang="en-US" sz="2000" kern="0" dirty="0"/>
              <a:t>Other decision makers</a:t>
            </a:r>
          </a:p>
          <a:p>
            <a:pPr marL="1011748" lvl="2" indent="-457200">
              <a:buFont typeface="Courier New" panose="02070309020205020404" pitchFamily="49" charset="0"/>
              <a:buChar char="o"/>
            </a:pPr>
            <a:r>
              <a:rPr lang="en-US" sz="2000" kern="0" dirty="0"/>
              <a:t>Government bodies </a:t>
            </a:r>
          </a:p>
          <a:p>
            <a:pPr marL="1011748" lvl="2" indent="-457200">
              <a:buFont typeface="Courier New" panose="02070309020205020404" pitchFamily="49" charset="0"/>
              <a:buChar char="o"/>
            </a:pPr>
            <a:r>
              <a:rPr lang="en-US" sz="2000" kern="0" dirty="0"/>
              <a:t>Civil Society Organizations </a:t>
            </a:r>
          </a:p>
          <a:p>
            <a:pPr marL="1011748" lvl="2" indent="-457200">
              <a:buFont typeface="Courier New" panose="02070309020205020404" pitchFamily="49" charset="0"/>
              <a:buChar char="o"/>
            </a:pPr>
            <a:r>
              <a:rPr lang="en-US" sz="2000" kern="0" dirty="0"/>
              <a:t>Academicians and researchers </a:t>
            </a:r>
          </a:p>
          <a:p>
            <a:pPr marL="1011748" lvl="2" indent="-457200">
              <a:buFont typeface="Courier New" panose="02070309020205020404" pitchFamily="49" charset="0"/>
              <a:buChar char="o"/>
            </a:pPr>
            <a:r>
              <a:rPr lang="en-US" sz="2000" kern="0" dirty="0"/>
              <a:t>Private sector institutions </a:t>
            </a:r>
          </a:p>
          <a:p>
            <a:pPr marL="1011748" lvl="2" indent="-457200">
              <a:buFont typeface="Courier New" panose="02070309020205020404" pitchFamily="49" charset="0"/>
              <a:buChar char="o"/>
            </a:pPr>
            <a:r>
              <a:rPr lang="en-US" sz="2000" kern="0" dirty="0"/>
              <a:t>International organizations </a:t>
            </a:r>
          </a:p>
          <a:p>
            <a:r>
              <a:rPr lang="en-US" sz="2000" kern="0" dirty="0"/>
              <a:t>	</a:t>
            </a:r>
          </a:p>
        </p:txBody>
      </p:sp>
      <p:pic>
        <p:nvPicPr>
          <p:cNvPr id="12" name="Graphic 11" descr="Transfer">
            <a:extLst>
              <a:ext uri="{FF2B5EF4-FFF2-40B4-BE49-F238E27FC236}">
                <a16:creationId xmlns:a16="http://schemas.microsoft.com/office/drawing/2014/main" id="{8D63CB12-E402-41D7-899D-660CD4174D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15263" y="1037808"/>
            <a:ext cx="914400" cy="914400"/>
          </a:xfrm>
          <a:prstGeom prst="rect">
            <a:avLst/>
          </a:prstGeom>
        </p:spPr>
      </p:pic>
      <p:sp>
        <p:nvSpPr>
          <p:cNvPr id="13" name="Rectangle: Rounded Corners 12">
            <a:extLst>
              <a:ext uri="{FF2B5EF4-FFF2-40B4-BE49-F238E27FC236}">
                <a16:creationId xmlns:a16="http://schemas.microsoft.com/office/drawing/2014/main" id="{88EACFB6-4295-4426-87C5-68BBEA1F1EB5}"/>
              </a:ext>
            </a:extLst>
          </p:cNvPr>
          <p:cNvSpPr/>
          <p:nvPr/>
        </p:nvSpPr>
        <p:spPr>
          <a:xfrm>
            <a:off x="5277803" y="1952208"/>
            <a:ext cx="2292059" cy="20263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Drawing the line can be tricky sometimes</a:t>
            </a:r>
          </a:p>
        </p:txBody>
      </p:sp>
      <p:pic>
        <p:nvPicPr>
          <p:cNvPr id="14" name="Picture 4" descr="Image result for statistician icon">
            <a:extLst>
              <a:ext uri="{FF2B5EF4-FFF2-40B4-BE49-F238E27FC236}">
                <a16:creationId xmlns:a16="http://schemas.microsoft.com/office/drawing/2014/main" id="{D56C01DE-AC5E-4F2C-8908-8103D7C4D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26" y="998780"/>
            <a:ext cx="817386" cy="8173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Data user">
            <a:extLst>
              <a:ext uri="{FF2B5EF4-FFF2-40B4-BE49-F238E27FC236}">
                <a16:creationId xmlns:a16="http://schemas.microsoft.com/office/drawing/2014/main" id="{EBEB6A25-6F37-494A-9215-52DAB5999D53}"/>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6714" y="1043642"/>
            <a:ext cx="721078" cy="72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2974629"/>
            <a:ext cx="4621926" cy="923586"/>
          </a:xfrm>
        </p:spPr>
        <p:txBody>
          <a:bodyPr/>
          <a:lstStyle/>
          <a:p>
            <a:r>
              <a:rPr lang="en-US" dirty="0"/>
              <a:t>Why is user-producer dialogue important?</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3</a:t>
            </a:r>
          </a:p>
        </p:txBody>
      </p:sp>
    </p:spTree>
    <p:extLst>
      <p:ext uri="{BB962C8B-B14F-4D97-AF65-F5344CB8AC3E}">
        <p14:creationId xmlns:p14="http://schemas.microsoft.com/office/powerpoint/2010/main" val="375437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7654EC-D896-4F79-9B17-281DE2E4B68C}"/>
              </a:ext>
            </a:extLst>
          </p:cNvPr>
          <p:cNvSpPr>
            <a:spLocks noGrp="1"/>
          </p:cNvSpPr>
          <p:nvPr>
            <p:ph type="body" sz="quarter" idx="10"/>
          </p:nvPr>
        </p:nvSpPr>
        <p:spPr/>
        <p:txBody>
          <a:bodyPr/>
          <a:lstStyle/>
          <a:p>
            <a:r>
              <a:rPr lang="en-US" dirty="0"/>
              <a:t>Why is user-producer dialogue important?</a:t>
            </a:r>
          </a:p>
        </p:txBody>
      </p:sp>
      <p:sp>
        <p:nvSpPr>
          <p:cNvPr id="3" name="Text Placeholder 2">
            <a:extLst>
              <a:ext uri="{FF2B5EF4-FFF2-40B4-BE49-F238E27FC236}">
                <a16:creationId xmlns:a16="http://schemas.microsoft.com/office/drawing/2014/main" id="{0903D490-AD2E-4725-BEA0-7FB36B927B07}"/>
              </a:ext>
            </a:extLst>
          </p:cNvPr>
          <p:cNvSpPr>
            <a:spLocks noGrp="1"/>
          </p:cNvSpPr>
          <p:nvPr>
            <p:ph type="body" sz="quarter" idx="11"/>
          </p:nvPr>
        </p:nvSpPr>
        <p:spPr>
          <a:xfrm>
            <a:off x="787512" y="1195681"/>
            <a:ext cx="10616976" cy="307777"/>
          </a:xfrm>
        </p:spPr>
        <p:txBody>
          <a:bodyPr/>
          <a:lstStyle/>
          <a:p>
            <a:r>
              <a:rPr lang="en-US" sz="2000" dirty="0"/>
              <a:t>User-producer dialogue enhances gender data use </a:t>
            </a:r>
            <a:r>
              <a:rPr lang="en-US" sz="2000" dirty="0">
                <a:sym typeface="Wingdings" panose="05000000000000000000" pitchFamily="2" charset="2"/>
              </a:rPr>
              <a:t> Impacts the lives of women and girls</a:t>
            </a:r>
            <a:r>
              <a:rPr lang="en-US" sz="2000" dirty="0"/>
              <a:t> </a:t>
            </a:r>
          </a:p>
        </p:txBody>
      </p:sp>
      <p:sp>
        <p:nvSpPr>
          <p:cNvPr id="4" name="Date Placeholder 3">
            <a:extLst>
              <a:ext uri="{FF2B5EF4-FFF2-40B4-BE49-F238E27FC236}">
                <a16:creationId xmlns:a16="http://schemas.microsoft.com/office/drawing/2014/main" id="{C4B1E9A7-1769-4E1E-B842-A08623C27D15}"/>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graphicFrame>
        <p:nvGraphicFramePr>
          <p:cNvPr id="5" name="Diagram 4">
            <a:extLst>
              <a:ext uri="{FF2B5EF4-FFF2-40B4-BE49-F238E27FC236}">
                <a16:creationId xmlns:a16="http://schemas.microsoft.com/office/drawing/2014/main" id="{80F61708-731F-4C18-90FA-243844969436}"/>
              </a:ext>
            </a:extLst>
          </p:cNvPr>
          <p:cNvGraphicFramePr/>
          <p:nvPr>
            <p:extLst>
              <p:ext uri="{D42A27DB-BD31-4B8C-83A1-F6EECF244321}">
                <p14:modId xmlns:p14="http://schemas.microsoft.com/office/powerpoint/2010/main" val="858437492"/>
              </p:ext>
            </p:extLst>
          </p:nvPr>
        </p:nvGraphicFramePr>
        <p:xfrm>
          <a:off x="2676524" y="1782291"/>
          <a:ext cx="6503042" cy="4017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Transfer">
            <a:extLst>
              <a:ext uri="{FF2B5EF4-FFF2-40B4-BE49-F238E27FC236}">
                <a16:creationId xmlns:a16="http://schemas.microsoft.com/office/drawing/2014/main" id="{E12EB5C8-729B-476A-919B-384D3707E3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2124" y="1952208"/>
            <a:ext cx="914400" cy="914400"/>
          </a:xfrm>
          <a:prstGeom prst="rect">
            <a:avLst/>
          </a:prstGeom>
        </p:spPr>
      </p:pic>
      <p:pic>
        <p:nvPicPr>
          <p:cNvPr id="7" name="Picture 4" descr="Image result for statistician icon">
            <a:extLst>
              <a:ext uri="{FF2B5EF4-FFF2-40B4-BE49-F238E27FC236}">
                <a16:creationId xmlns:a16="http://schemas.microsoft.com/office/drawing/2014/main" id="{5A056AC1-B2AF-43D0-B952-BD07201363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444" y="1952208"/>
            <a:ext cx="817386" cy="8173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Data user">
            <a:extLst>
              <a:ext uri="{FF2B5EF4-FFF2-40B4-BE49-F238E27FC236}">
                <a16:creationId xmlns:a16="http://schemas.microsoft.com/office/drawing/2014/main" id="{3E2CC086-6033-4980-9A7C-8DDF2AD225CA}"/>
              </a:ext>
              <a:ext uri="{C183D7F6-B498-43B3-948B-1728B52AA6E4}">
                <adec:decorative xmlns:adec="http://schemas.microsoft.com/office/drawing/2017/decorative" val="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6818" y="2000362"/>
            <a:ext cx="721078" cy="72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0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7654EC-D896-4F79-9B17-281DE2E4B68C}"/>
              </a:ext>
            </a:extLst>
          </p:cNvPr>
          <p:cNvSpPr>
            <a:spLocks noGrp="1"/>
          </p:cNvSpPr>
          <p:nvPr>
            <p:ph type="body" sz="quarter" idx="10"/>
          </p:nvPr>
        </p:nvSpPr>
        <p:spPr/>
        <p:txBody>
          <a:bodyPr/>
          <a:lstStyle/>
          <a:p>
            <a:r>
              <a:rPr lang="en-US" dirty="0"/>
              <a:t>Why is user-producer dialogue important?</a:t>
            </a:r>
          </a:p>
        </p:txBody>
      </p:sp>
      <p:sp>
        <p:nvSpPr>
          <p:cNvPr id="3" name="Text Placeholder 2">
            <a:extLst>
              <a:ext uri="{FF2B5EF4-FFF2-40B4-BE49-F238E27FC236}">
                <a16:creationId xmlns:a16="http://schemas.microsoft.com/office/drawing/2014/main" id="{0903D490-AD2E-4725-BEA0-7FB36B927B07}"/>
              </a:ext>
            </a:extLst>
          </p:cNvPr>
          <p:cNvSpPr>
            <a:spLocks noGrp="1"/>
          </p:cNvSpPr>
          <p:nvPr>
            <p:ph type="body" sz="quarter" idx="11"/>
          </p:nvPr>
        </p:nvSpPr>
        <p:spPr>
          <a:xfrm>
            <a:off x="853757" y="1618015"/>
            <a:ext cx="10616976" cy="1538883"/>
          </a:xfrm>
        </p:spPr>
        <p:txBody>
          <a:bodyPr/>
          <a:lstStyle/>
          <a:p>
            <a:r>
              <a:rPr lang="en-US" sz="2000" dirty="0">
                <a:solidFill>
                  <a:schemeClr val="tx1"/>
                </a:solidFill>
              </a:rPr>
              <a:t>1. Align the production of official statistics with user’s needs</a:t>
            </a:r>
            <a:endParaRPr lang="en-US" sz="2000" dirty="0"/>
          </a:p>
          <a:p>
            <a:pPr marL="342900" indent="-342900">
              <a:buFontTx/>
              <a:buChar char="-"/>
            </a:pPr>
            <a:r>
              <a:rPr lang="en-US" sz="2000" dirty="0"/>
              <a:t>Consultations can create opportunities to generate targeted gender data</a:t>
            </a:r>
          </a:p>
          <a:p>
            <a:pPr marL="342900" indent="-342900">
              <a:buFontTx/>
              <a:buChar char="-"/>
            </a:pPr>
            <a:r>
              <a:rPr lang="en-US" sz="2000" dirty="0"/>
              <a:t>Data can be better suited to potential user’s needs  </a:t>
            </a:r>
            <a:r>
              <a:rPr lang="en-US" sz="2000" dirty="0">
                <a:sym typeface="Wingdings" panose="05000000000000000000" pitchFamily="2" charset="2"/>
              </a:rPr>
              <a:t> increased data use</a:t>
            </a:r>
          </a:p>
          <a:p>
            <a:pPr marL="342900" indent="-342900">
              <a:buFontTx/>
              <a:buChar char="-"/>
            </a:pPr>
            <a:r>
              <a:rPr lang="en-US" sz="2000" dirty="0">
                <a:sym typeface="Wingdings" panose="05000000000000000000" pitchFamily="2" charset="2"/>
              </a:rPr>
              <a:t>Dialogue is relevant at 2 levels: Thematic and Format-based  </a:t>
            </a:r>
          </a:p>
          <a:p>
            <a:pPr marL="342900" indent="-342900">
              <a:buFontTx/>
              <a:buChar char="-"/>
            </a:pPr>
            <a:endParaRPr lang="en-US" sz="2000" dirty="0"/>
          </a:p>
        </p:txBody>
      </p:sp>
      <p:sp>
        <p:nvSpPr>
          <p:cNvPr id="4" name="Date Placeholder 3">
            <a:extLst>
              <a:ext uri="{FF2B5EF4-FFF2-40B4-BE49-F238E27FC236}">
                <a16:creationId xmlns:a16="http://schemas.microsoft.com/office/drawing/2014/main" id="{C4B1E9A7-1769-4E1E-B842-A08623C27D15}"/>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6" name="Text Placeholder 2">
            <a:extLst>
              <a:ext uri="{FF2B5EF4-FFF2-40B4-BE49-F238E27FC236}">
                <a16:creationId xmlns:a16="http://schemas.microsoft.com/office/drawing/2014/main" id="{1CC997C3-263B-4729-9691-115D8443917D}"/>
              </a:ext>
            </a:extLst>
          </p:cNvPr>
          <p:cNvSpPr txBox="1">
            <a:spLocks/>
          </p:cNvSpPr>
          <p:nvPr/>
        </p:nvSpPr>
        <p:spPr>
          <a:xfrm>
            <a:off x="1284815" y="3376880"/>
            <a:ext cx="4239683" cy="1538883"/>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solidFill>
                  <a:schemeClr val="tx1"/>
                </a:solidFill>
              </a:rPr>
              <a:t>Dialogue to address thematic needs</a:t>
            </a:r>
            <a:endParaRPr lang="en-US" sz="2000" kern="0" dirty="0"/>
          </a:p>
          <a:p>
            <a:pPr marL="342900" indent="-342900">
              <a:buFont typeface="Courier New" panose="02070309020205020404" pitchFamily="49" charset="0"/>
              <a:buChar char="o"/>
            </a:pPr>
            <a:r>
              <a:rPr lang="en-US" sz="2000" kern="0" dirty="0"/>
              <a:t>Policy priorities change over time</a:t>
            </a:r>
          </a:p>
          <a:p>
            <a:pPr marL="342900" indent="-342900">
              <a:buFont typeface="Courier New" panose="02070309020205020404" pitchFamily="49" charset="0"/>
              <a:buChar char="o"/>
            </a:pPr>
            <a:r>
              <a:rPr lang="en-US" sz="2000" kern="0" dirty="0"/>
              <a:t>Hence data needs change </a:t>
            </a:r>
          </a:p>
          <a:p>
            <a:pPr marL="342900" indent="-342900">
              <a:buFont typeface="Courier New" panose="02070309020205020404" pitchFamily="49" charset="0"/>
              <a:buChar char="o"/>
            </a:pPr>
            <a:r>
              <a:rPr lang="en-US" sz="2000" kern="0" dirty="0"/>
              <a:t>Dialogue can better align work programmes and priorities</a:t>
            </a:r>
          </a:p>
        </p:txBody>
      </p:sp>
      <p:sp>
        <p:nvSpPr>
          <p:cNvPr id="7" name="Text Placeholder 2">
            <a:extLst>
              <a:ext uri="{FF2B5EF4-FFF2-40B4-BE49-F238E27FC236}">
                <a16:creationId xmlns:a16="http://schemas.microsoft.com/office/drawing/2014/main" id="{DE91F9B6-DE55-4E80-B1C1-6FE57BB9FAAE}"/>
              </a:ext>
            </a:extLst>
          </p:cNvPr>
          <p:cNvSpPr txBox="1">
            <a:spLocks/>
          </p:cNvSpPr>
          <p:nvPr/>
        </p:nvSpPr>
        <p:spPr>
          <a:xfrm>
            <a:off x="6728335" y="3376880"/>
            <a:ext cx="4811183" cy="1538883"/>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solidFill>
                  <a:schemeClr val="tx1"/>
                </a:solidFill>
              </a:rPr>
              <a:t>Dialogue to address format-based needs</a:t>
            </a:r>
            <a:endParaRPr lang="en-US" sz="2000" kern="0" dirty="0"/>
          </a:p>
          <a:p>
            <a:pPr marL="342900" indent="-342900">
              <a:buFont typeface="Courier New" panose="02070309020205020404" pitchFamily="49" charset="0"/>
              <a:buChar char="o"/>
            </a:pPr>
            <a:r>
              <a:rPr lang="en-US" sz="2000" kern="0" dirty="0"/>
              <a:t>Ensures tailoring data production with user expertise </a:t>
            </a:r>
          </a:p>
          <a:p>
            <a:pPr marL="342900" indent="-342900">
              <a:buFont typeface="Courier New" panose="02070309020205020404" pitchFamily="49" charset="0"/>
              <a:buChar char="o"/>
            </a:pPr>
            <a:r>
              <a:rPr lang="en-US" sz="2000" kern="0" dirty="0"/>
              <a:t>Allows to feed information to users through their desired channels</a:t>
            </a:r>
          </a:p>
        </p:txBody>
      </p:sp>
      <p:pic>
        <p:nvPicPr>
          <p:cNvPr id="8" name="Graphic 7" descr="Transfer">
            <a:extLst>
              <a:ext uri="{FF2B5EF4-FFF2-40B4-BE49-F238E27FC236}">
                <a16:creationId xmlns:a16="http://schemas.microsoft.com/office/drawing/2014/main" id="{7D582952-D483-4B42-839F-8C0466310B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2914" y="1083948"/>
            <a:ext cx="914400" cy="914400"/>
          </a:xfrm>
          <a:prstGeom prst="rect">
            <a:avLst/>
          </a:prstGeom>
        </p:spPr>
      </p:pic>
      <p:pic>
        <p:nvPicPr>
          <p:cNvPr id="9" name="Picture 4" descr="Image result for statistician icon">
            <a:extLst>
              <a:ext uri="{FF2B5EF4-FFF2-40B4-BE49-F238E27FC236}">
                <a16:creationId xmlns:a16="http://schemas.microsoft.com/office/drawing/2014/main" id="{EE4B58C7-14D9-4405-BAB9-FF0B3B832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234" y="1083948"/>
            <a:ext cx="817386" cy="8173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Data user">
            <a:extLst>
              <a:ext uri="{FF2B5EF4-FFF2-40B4-BE49-F238E27FC236}">
                <a16:creationId xmlns:a16="http://schemas.microsoft.com/office/drawing/2014/main" id="{A1FCC5E1-E708-410F-AD18-484B7BA337D2}"/>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7608" y="1132102"/>
            <a:ext cx="721078" cy="72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96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7654EC-D896-4F79-9B17-281DE2E4B68C}"/>
              </a:ext>
            </a:extLst>
          </p:cNvPr>
          <p:cNvSpPr>
            <a:spLocks noGrp="1"/>
          </p:cNvSpPr>
          <p:nvPr>
            <p:ph type="body" sz="quarter" idx="10"/>
          </p:nvPr>
        </p:nvSpPr>
        <p:spPr/>
        <p:txBody>
          <a:bodyPr/>
          <a:lstStyle/>
          <a:p>
            <a:r>
              <a:rPr lang="en-US" dirty="0"/>
              <a:t>Why is user-producer dialogue important?</a:t>
            </a:r>
          </a:p>
        </p:txBody>
      </p:sp>
      <p:sp>
        <p:nvSpPr>
          <p:cNvPr id="3" name="Text Placeholder 2">
            <a:extLst>
              <a:ext uri="{FF2B5EF4-FFF2-40B4-BE49-F238E27FC236}">
                <a16:creationId xmlns:a16="http://schemas.microsoft.com/office/drawing/2014/main" id="{0903D490-AD2E-4725-BEA0-7FB36B927B07}"/>
              </a:ext>
            </a:extLst>
          </p:cNvPr>
          <p:cNvSpPr>
            <a:spLocks noGrp="1"/>
          </p:cNvSpPr>
          <p:nvPr>
            <p:ph type="body" sz="quarter" idx="11"/>
          </p:nvPr>
        </p:nvSpPr>
        <p:spPr>
          <a:xfrm>
            <a:off x="787512" y="1350212"/>
            <a:ext cx="10616976" cy="1846659"/>
          </a:xfrm>
        </p:spPr>
        <p:txBody>
          <a:bodyPr/>
          <a:lstStyle/>
          <a:p>
            <a:r>
              <a:rPr lang="en-US" sz="2000" dirty="0">
                <a:solidFill>
                  <a:schemeClr val="tx1"/>
                </a:solidFill>
              </a:rPr>
              <a:t>2. Builds trust</a:t>
            </a:r>
            <a:endParaRPr lang="en-US" sz="2000" dirty="0"/>
          </a:p>
          <a:p>
            <a:pPr marL="342900" indent="-342900">
              <a:buFontTx/>
              <a:buChar char="-"/>
            </a:pPr>
            <a:r>
              <a:rPr lang="en-US" sz="2000" dirty="0"/>
              <a:t>Users can better appreciate good quality gender data </a:t>
            </a:r>
          </a:p>
          <a:p>
            <a:pPr marL="342900" indent="-342900">
              <a:buFontTx/>
              <a:buChar char="-"/>
            </a:pPr>
            <a:r>
              <a:rPr lang="en-US" sz="2000" dirty="0"/>
              <a:t>Users can  learn to differentiate accurate from misleading statistics</a:t>
            </a:r>
          </a:p>
          <a:p>
            <a:pPr marL="342900" indent="-342900">
              <a:buFontTx/>
              <a:buChar char="-"/>
            </a:pPr>
            <a:r>
              <a:rPr lang="en-US" sz="2000" dirty="0"/>
              <a:t>Producers can trust users on their use of microdata / sensitive data </a:t>
            </a:r>
          </a:p>
          <a:p>
            <a:endParaRPr lang="en-US" sz="2000" dirty="0"/>
          </a:p>
          <a:p>
            <a:pPr marL="342900" indent="-342900">
              <a:buFontTx/>
              <a:buChar char="-"/>
            </a:pPr>
            <a:endParaRPr lang="en-US" sz="2000" dirty="0"/>
          </a:p>
        </p:txBody>
      </p:sp>
      <p:sp>
        <p:nvSpPr>
          <p:cNvPr id="4" name="Date Placeholder 3">
            <a:extLst>
              <a:ext uri="{FF2B5EF4-FFF2-40B4-BE49-F238E27FC236}">
                <a16:creationId xmlns:a16="http://schemas.microsoft.com/office/drawing/2014/main" id="{C4B1E9A7-1769-4E1E-B842-A08623C27D15}"/>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8" name="Graphic 7" descr="Transfer">
            <a:extLst>
              <a:ext uri="{FF2B5EF4-FFF2-40B4-BE49-F238E27FC236}">
                <a16:creationId xmlns:a16="http://schemas.microsoft.com/office/drawing/2014/main" id="{065BB381-5E4C-4088-8807-695CF90BE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9712" y="1045185"/>
            <a:ext cx="826812" cy="826812"/>
          </a:xfrm>
          <a:prstGeom prst="rect">
            <a:avLst/>
          </a:prstGeom>
        </p:spPr>
      </p:pic>
      <p:pic>
        <p:nvPicPr>
          <p:cNvPr id="9" name="Picture 4" descr="Image result for statistician icon">
            <a:extLst>
              <a:ext uri="{FF2B5EF4-FFF2-40B4-BE49-F238E27FC236}">
                <a16:creationId xmlns:a16="http://schemas.microsoft.com/office/drawing/2014/main" id="{B849942A-C98B-4BD4-9AE4-B6A6FB298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2738" y="1035891"/>
            <a:ext cx="739091" cy="7390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Data user">
            <a:extLst>
              <a:ext uri="{FF2B5EF4-FFF2-40B4-BE49-F238E27FC236}">
                <a16:creationId xmlns:a16="http://schemas.microsoft.com/office/drawing/2014/main" id="{05C8267C-BB4F-4C41-8622-210ED93C2DF1}"/>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5888" y="1074821"/>
            <a:ext cx="652008" cy="6520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7EB5C926-B38E-4D9E-9723-26DBB7A1C072}"/>
              </a:ext>
            </a:extLst>
          </p:cNvPr>
          <p:cNvSpPr txBox="1">
            <a:spLocks/>
          </p:cNvSpPr>
          <p:nvPr/>
        </p:nvSpPr>
        <p:spPr>
          <a:xfrm>
            <a:off x="787512" y="2898686"/>
            <a:ext cx="10616976" cy="1231106"/>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solidFill>
                  <a:schemeClr val="tx1"/>
                </a:solidFill>
              </a:rPr>
              <a:t>3. Enhanced data quality </a:t>
            </a:r>
          </a:p>
          <a:p>
            <a:pPr marL="342900" indent="-342900">
              <a:buFontTx/>
              <a:buChar char="-"/>
            </a:pPr>
            <a:r>
              <a:rPr lang="en-US" sz="2000" kern="0" dirty="0"/>
              <a:t>Enhance quality of statistics as policy experts can help identify inconsistencies, discrepancies and issues with data</a:t>
            </a:r>
          </a:p>
          <a:p>
            <a:pPr marL="342900" indent="-342900">
              <a:buFontTx/>
              <a:buChar char="-"/>
            </a:pPr>
            <a:endParaRPr lang="en-US" sz="2000" kern="0" dirty="0"/>
          </a:p>
        </p:txBody>
      </p:sp>
      <p:sp>
        <p:nvSpPr>
          <p:cNvPr id="12" name="Text Placeholder 2">
            <a:extLst>
              <a:ext uri="{FF2B5EF4-FFF2-40B4-BE49-F238E27FC236}">
                <a16:creationId xmlns:a16="http://schemas.microsoft.com/office/drawing/2014/main" id="{A569D6C5-9C6C-4A1A-A089-6A9806D8B1F0}"/>
              </a:ext>
            </a:extLst>
          </p:cNvPr>
          <p:cNvSpPr txBox="1">
            <a:spLocks/>
          </p:cNvSpPr>
          <p:nvPr/>
        </p:nvSpPr>
        <p:spPr>
          <a:xfrm>
            <a:off x="787512" y="4224431"/>
            <a:ext cx="10616976" cy="2154436"/>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solidFill>
                  <a:schemeClr val="tx1"/>
                </a:solidFill>
              </a:rPr>
              <a:t>4. Users able to find and understand the data </a:t>
            </a:r>
          </a:p>
          <a:p>
            <a:pPr marL="342900" indent="-342900">
              <a:buFontTx/>
              <a:buChar char="-"/>
            </a:pPr>
            <a:r>
              <a:rPr lang="en-US" sz="2000" kern="0" dirty="0"/>
              <a:t>Producers can enhance user’s statistical literacy</a:t>
            </a:r>
          </a:p>
          <a:p>
            <a:pPr marL="342900" indent="-342900">
              <a:buFontTx/>
              <a:buChar char="-"/>
            </a:pPr>
            <a:r>
              <a:rPr lang="en-US" sz="2000" kern="0" dirty="0"/>
              <a:t>Users can learn where to find the right gender data</a:t>
            </a:r>
          </a:p>
          <a:p>
            <a:pPr marL="342900" indent="-342900">
              <a:buFontTx/>
              <a:buChar char="-"/>
            </a:pPr>
            <a:r>
              <a:rPr lang="en-US" sz="2000" kern="0" dirty="0"/>
              <a:t>Users are better equipped to interpret the data correctly </a:t>
            </a:r>
          </a:p>
          <a:p>
            <a:pPr marL="342900" indent="-342900">
              <a:buFontTx/>
              <a:buChar char="-"/>
            </a:pPr>
            <a:endParaRPr lang="en-US" sz="2000" kern="0" dirty="0"/>
          </a:p>
          <a:p>
            <a:endParaRPr lang="en-US" sz="2000" kern="0" dirty="0"/>
          </a:p>
          <a:p>
            <a:pPr marL="342900" indent="-342900">
              <a:buFontTx/>
              <a:buChar char="-"/>
            </a:pPr>
            <a:endParaRPr lang="en-US" sz="2000" kern="0" dirty="0"/>
          </a:p>
        </p:txBody>
      </p:sp>
    </p:spTree>
    <p:extLst>
      <p:ext uri="{BB962C8B-B14F-4D97-AF65-F5344CB8AC3E}">
        <p14:creationId xmlns:p14="http://schemas.microsoft.com/office/powerpoint/2010/main" val="146218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7654EC-D896-4F79-9B17-281DE2E4B68C}"/>
              </a:ext>
            </a:extLst>
          </p:cNvPr>
          <p:cNvSpPr>
            <a:spLocks noGrp="1"/>
          </p:cNvSpPr>
          <p:nvPr>
            <p:ph type="body" sz="quarter" idx="10"/>
          </p:nvPr>
        </p:nvSpPr>
        <p:spPr/>
        <p:txBody>
          <a:bodyPr/>
          <a:lstStyle/>
          <a:p>
            <a:r>
              <a:rPr lang="en-US" dirty="0"/>
              <a:t>Why is user-producer dialogue important?</a:t>
            </a:r>
          </a:p>
        </p:txBody>
      </p:sp>
      <p:sp>
        <p:nvSpPr>
          <p:cNvPr id="4" name="Date Placeholder 3">
            <a:extLst>
              <a:ext uri="{FF2B5EF4-FFF2-40B4-BE49-F238E27FC236}">
                <a16:creationId xmlns:a16="http://schemas.microsoft.com/office/drawing/2014/main" id="{C4B1E9A7-1769-4E1E-B842-A08623C27D15}"/>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2" name="Text Placeholder 2">
            <a:extLst>
              <a:ext uri="{FF2B5EF4-FFF2-40B4-BE49-F238E27FC236}">
                <a16:creationId xmlns:a16="http://schemas.microsoft.com/office/drawing/2014/main" id="{5B24AC09-07DD-4E66-AB18-638CB7E05D13}"/>
              </a:ext>
            </a:extLst>
          </p:cNvPr>
          <p:cNvSpPr txBox="1">
            <a:spLocks/>
          </p:cNvSpPr>
          <p:nvPr/>
        </p:nvSpPr>
        <p:spPr>
          <a:xfrm>
            <a:off x="793289" y="1074821"/>
            <a:ext cx="10616976" cy="276999"/>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1800" kern="0" dirty="0">
                <a:solidFill>
                  <a:schemeClr val="tx1"/>
                </a:solidFill>
              </a:rPr>
              <a:t>Upgrade the NSS coordination mechanism </a:t>
            </a:r>
          </a:p>
        </p:txBody>
      </p:sp>
      <p:grpSp>
        <p:nvGrpSpPr>
          <p:cNvPr id="13" name="Group 12">
            <a:extLst>
              <a:ext uri="{FF2B5EF4-FFF2-40B4-BE49-F238E27FC236}">
                <a16:creationId xmlns:a16="http://schemas.microsoft.com/office/drawing/2014/main" id="{729CEDF3-0BD8-4F56-A3AB-7FCD4C3CD25F}"/>
              </a:ext>
            </a:extLst>
          </p:cNvPr>
          <p:cNvGrpSpPr/>
          <p:nvPr/>
        </p:nvGrpSpPr>
        <p:grpSpPr>
          <a:xfrm>
            <a:off x="601680" y="2880583"/>
            <a:ext cx="5379721" cy="2785109"/>
            <a:chOff x="0" y="0"/>
            <a:chExt cx="11280975" cy="6856447"/>
          </a:xfrm>
        </p:grpSpPr>
        <p:pic>
          <p:nvPicPr>
            <p:cNvPr id="14" name="Picture 13" descr="Image result for wonder icon">
              <a:extLst>
                <a:ext uri="{FF2B5EF4-FFF2-40B4-BE49-F238E27FC236}">
                  <a16:creationId xmlns:a16="http://schemas.microsoft.com/office/drawing/2014/main" id="{630E87DE-7A50-4011-BA5C-5C51C2299D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48" y="2551554"/>
              <a:ext cx="1650591" cy="16505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data icon">
              <a:extLst>
                <a:ext uri="{FF2B5EF4-FFF2-40B4-BE49-F238E27FC236}">
                  <a16:creationId xmlns:a16="http://schemas.microsoft.com/office/drawing/2014/main" id="{F87042A0-C574-4791-8746-B3C234C420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4679" y="0"/>
              <a:ext cx="1878496" cy="18784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computer icon">
              <a:extLst>
                <a:ext uri="{FF2B5EF4-FFF2-40B4-BE49-F238E27FC236}">
                  <a16:creationId xmlns:a16="http://schemas.microsoft.com/office/drawing/2014/main" id="{01889400-57A5-443C-BB0D-422229E5A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127" y="3956138"/>
              <a:ext cx="1788436" cy="17884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statistician icon">
              <a:extLst>
                <a:ext uri="{FF2B5EF4-FFF2-40B4-BE49-F238E27FC236}">
                  <a16:creationId xmlns:a16="http://schemas.microsoft.com/office/drawing/2014/main" id="{7D436AA9-00DD-4B54-96CC-93E4F8597F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5471" y="1215983"/>
              <a:ext cx="1760092" cy="17600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report">
              <a:extLst>
                <a:ext uri="{FF2B5EF4-FFF2-40B4-BE49-F238E27FC236}">
                  <a16:creationId xmlns:a16="http://schemas.microsoft.com/office/drawing/2014/main" id="{6F201F2E-D188-46A8-BAA1-A98C6A087C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2477" y="1860104"/>
              <a:ext cx="1382900" cy="13829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not found icon">
              <a:extLst>
                <a:ext uri="{FF2B5EF4-FFF2-40B4-BE49-F238E27FC236}">
                  <a16:creationId xmlns:a16="http://schemas.microsoft.com/office/drawing/2014/main" id="{0816D45B-5E83-4AAD-BCA2-8A3671E72E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02025" y="5102400"/>
              <a:ext cx="1438688" cy="1650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Image result for access denied icon">
              <a:extLst>
                <a:ext uri="{FF2B5EF4-FFF2-40B4-BE49-F238E27FC236}">
                  <a16:creationId xmlns:a16="http://schemas.microsoft.com/office/drawing/2014/main" id="{A68D9BD3-1F65-4089-81FF-EDC8034412D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97480" y="3405819"/>
              <a:ext cx="1232894" cy="1507763"/>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A047B084-ED77-4C21-96BF-2F5B5B693C77}"/>
                </a:ext>
              </a:extLst>
            </p:cNvPr>
            <p:cNvCxnSpPr>
              <a:cxnSpLocks/>
            </p:cNvCxnSpPr>
            <p:nvPr/>
          </p:nvCxnSpPr>
          <p:spPr>
            <a:xfrm flipV="1">
              <a:off x="1939184" y="2692231"/>
              <a:ext cx="822421" cy="81592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4B04A86-0D1F-4E43-B3CB-3B644B7C6114}"/>
                </a:ext>
              </a:extLst>
            </p:cNvPr>
            <p:cNvCxnSpPr>
              <a:cxnSpLocks/>
            </p:cNvCxnSpPr>
            <p:nvPr/>
          </p:nvCxnSpPr>
          <p:spPr>
            <a:xfrm>
              <a:off x="1979194" y="3710554"/>
              <a:ext cx="782411" cy="82454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ED3350-CE97-4217-88B6-26CB0D8AE927}"/>
                </a:ext>
              </a:extLst>
            </p:cNvPr>
            <p:cNvCxnSpPr>
              <a:cxnSpLocks/>
            </p:cNvCxnSpPr>
            <p:nvPr/>
          </p:nvCxnSpPr>
          <p:spPr>
            <a:xfrm flipV="1">
              <a:off x="4871489" y="1088514"/>
              <a:ext cx="2315879" cy="943395"/>
            </a:xfrm>
            <a:prstGeom prst="straightConnector1">
              <a:avLst/>
            </a:prstGeom>
            <a:ln w="476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89111A1-69DE-469C-BA36-AF655E188CDF}"/>
                </a:ext>
              </a:extLst>
            </p:cNvPr>
            <p:cNvCxnSpPr>
              <a:cxnSpLocks/>
            </p:cNvCxnSpPr>
            <p:nvPr/>
          </p:nvCxnSpPr>
          <p:spPr>
            <a:xfrm flipV="1">
              <a:off x="4871489" y="1693424"/>
              <a:ext cx="2315879" cy="2833056"/>
            </a:xfrm>
            <a:prstGeom prst="straightConnector1">
              <a:avLst/>
            </a:prstGeom>
            <a:ln w="476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19F91CF-F97B-46EE-8B3E-587DF850645E}"/>
                </a:ext>
              </a:extLst>
            </p:cNvPr>
            <p:cNvCxnSpPr>
              <a:cxnSpLocks/>
            </p:cNvCxnSpPr>
            <p:nvPr/>
          </p:nvCxnSpPr>
          <p:spPr>
            <a:xfrm flipV="1">
              <a:off x="5070391" y="2976075"/>
              <a:ext cx="2652086" cy="1795989"/>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BC80FA2-0AEC-4776-86CD-C5C38C3BAB5A}"/>
                </a:ext>
              </a:extLst>
            </p:cNvPr>
            <p:cNvCxnSpPr>
              <a:cxnSpLocks/>
            </p:cNvCxnSpPr>
            <p:nvPr/>
          </p:nvCxnSpPr>
          <p:spPr>
            <a:xfrm flipV="1">
              <a:off x="5070391" y="4454660"/>
              <a:ext cx="2451805" cy="65117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AA08A9F-78D4-460E-9C98-9091587C4D53}"/>
                </a:ext>
              </a:extLst>
            </p:cNvPr>
            <p:cNvCxnSpPr>
              <a:cxnSpLocks/>
            </p:cNvCxnSpPr>
            <p:nvPr/>
          </p:nvCxnSpPr>
          <p:spPr>
            <a:xfrm>
              <a:off x="5070390" y="5423238"/>
              <a:ext cx="2451806" cy="581827"/>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0">
              <a:extLst>
                <a:ext uri="{FF2B5EF4-FFF2-40B4-BE49-F238E27FC236}">
                  <a16:creationId xmlns:a16="http://schemas.microsoft.com/office/drawing/2014/main" id="{E73B1573-F700-4D02-9CFA-C0644580DB1F}"/>
                </a:ext>
              </a:extLst>
            </p:cNvPr>
            <p:cNvSpPr txBox="1"/>
            <p:nvPr/>
          </p:nvSpPr>
          <p:spPr>
            <a:xfrm>
              <a:off x="0" y="4269561"/>
              <a:ext cx="2110105" cy="1070011"/>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data user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F8D976B4-C6E2-483C-B720-F535215C9D18}"/>
                </a:ext>
              </a:extLst>
            </p:cNvPr>
            <p:cNvSpPr txBox="1"/>
            <p:nvPr/>
          </p:nvSpPr>
          <p:spPr>
            <a:xfrm>
              <a:off x="2986649" y="3046590"/>
              <a:ext cx="2274834" cy="617695"/>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Data producer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82ECEE29-C6BA-4CAE-AAB8-DD22FD11B4EE}"/>
                </a:ext>
              </a:extLst>
            </p:cNvPr>
            <p:cNvSpPr txBox="1"/>
            <p:nvPr/>
          </p:nvSpPr>
          <p:spPr>
            <a:xfrm>
              <a:off x="2948668" y="5855972"/>
              <a:ext cx="2245718" cy="820225"/>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On-line search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134402BD-1AEF-443A-AEA0-F493491B5D02}"/>
                </a:ext>
              </a:extLst>
            </p:cNvPr>
            <p:cNvSpPr txBox="1"/>
            <p:nvPr/>
          </p:nvSpPr>
          <p:spPr>
            <a:xfrm>
              <a:off x="9351497" y="301955"/>
              <a:ext cx="1514176" cy="1608776"/>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Find the right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5F62207-C20C-48B2-A3D6-6C1022D0B783}"/>
                </a:ext>
              </a:extLst>
            </p:cNvPr>
            <p:cNvSpPr txBox="1"/>
            <p:nvPr/>
          </p:nvSpPr>
          <p:spPr>
            <a:xfrm>
              <a:off x="9318390" y="1965504"/>
              <a:ext cx="1717348" cy="1542652"/>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Find misleading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1731138-B90B-49E5-96B5-CC6CE7332F0A}"/>
                </a:ext>
              </a:extLst>
            </p:cNvPr>
            <p:cNvSpPr txBox="1"/>
            <p:nvPr/>
          </p:nvSpPr>
          <p:spPr>
            <a:xfrm>
              <a:off x="9372749" y="3540877"/>
              <a:ext cx="1689928" cy="1918714"/>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Not find the data (although it exists)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47B6037B-8D2D-448E-B868-1251C13C3958}"/>
                </a:ext>
              </a:extLst>
            </p:cNvPr>
            <p:cNvSpPr txBox="1"/>
            <p:nvPr/>
          </p:nvSpPr>
          <p:spPr>
            <a:xfrm>
              <a:off x="9371384" y="5578418"/>
              <a:ext cx="1909591" cy="1278029"/>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Data does not exist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5C1CB9F2-979F-4FCE-B2A0-DD2CA3A772ED}"/>
              </a:ext>
            </a:extLst>
          </p:cNvPr>
          <p:cNvGrpSpPr/>
          <p:nvPr/>
        </p:nvGrpSpPr>
        <p:grpSpPr>
          <a:xfrm>
            <a:off x="7417552" y="3003238"/>
            <a:ext cx="4497071" cy="2455546"/>
            <a:chOff x="0" y="0"/>
            <a:chExt cx="9193082" cy="6162886"/>
          </a:xfrm>
        </p:grpSpPr>
        <p:pic>
          <p:nvPicPr>
            <p:cNvPr id="36" name="Picture 35" descr="Image result for wonder icon">
              <a:extLst>
                <a:ext uri="{FF2B5EF4-FFF2-40B4-BE49-F238E27FC236}">
                  <a16:creationId xmlns:a16="http://schemas.microsoft.com/office/drawing/2014/main" id="{44CE6B24-C268-4A57-8898-47DE94AA67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66" y="0"/>
              <a:ext cx="1650591" cy="16505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Image result for statistician icon">
              <a:extLst>
                <a:ext uri="{FF2B5EF4-FFF2-40B4-BE49-F238E27FC236}">
                  <a16:creationId xmlns:a16="http://schemas.microsoft.com/office/drawing/2014/main" id="{22B068D9-8232-42B2-8E16-16D4C7D87EA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8616" y="0"/>
              <a:ext cx="1760092" cy="176009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Image result for dialogue icon">
              <a:extLst>
                <a:ext uri="{FF2B5EF4-FFF2-40B4-BE49-F238E27FC236}">
                  <a16:creationId xmlns:a16="http://schemas.microsoft.com/office/drawing/2014/main" id="{6D5718DA-C5A5-461A-9D56-0E6680450E6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89432" y="141717"/>
              <a:ext cx="1550308" cy="1550308"/>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a:extLst>
                <a:ext uri="{FF2B5EF4-FFF2-40B4-BE49-F238E27FC236}">
                  <a16:creationId xmlns:a16="http://schemas.microsoft.com/office/drawing/2014/main" id="{A7C89F06-7F2D-4865-BADB-9915887DCD60}"/>
                </a:ext>
              </a:extLst>
            </p:cNvPr>
            <p:cNvCxnSpPr>
              <a:cxnSpLocks/>
            </p:cNvCxnSpPr>
            <p:nvPr/>
          </p:nvCxnSpPr>
          <p:spPr>
            <a:xfrm>
              <a:off x="1916641" y="1095174"/>
              <a:ext cx="976873"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3D5EBF8-7653-428A-A113-AA8F36547983}"/>
                </a:ext>
              </a:extLst>
            </p:cNvPr>
            <p:cNvCxnSpPr>
              <a:cxnSpLocks/>
            </p:cNvCxnSpPr>
            <p:nvPr/>
          </p:nvCxnSpPr>
          <p:spPr>
            <a:xfrm flipH="1">
              <a:off x="4941459" y="1095174"/>
              <a:ext cx="103815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8E1263E-9FBB-4E3F-BE8C-84B63E400FD1}"/>
                </a:ext>
              </a:extLst>
            </p:cNvPr>
            <p:cNvCxnSpPr>
              <a:cxnSpLocks/>
            </p:cNvCxnSpPr>
            <p:nvPr/>
          </p:nvCxnSpPr>
          <p:spPr>
            <a:xfrm flipH="1">
              <a:off x="2893514" y="1971474"/>
              <a:ext cx="876300" cy="898231"/>
            </a:xfrm>
            <a:prstGeom prst="straightConnector1">
              <a:avLst/>
            </a:prstGeom>
            <a:ln w="476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EF930CD-C3F0-4F50-8F26-612EDC45EAAB}"/>
                </a:ext>
              </a:extLst>
            </p:cNvPr>
            <p:cNvCxnSpPr>
              <a:cxnSpLocks/>
            </p:cNvCxnSpPr>
            <p:nvPr/>
          </p:nvCxnSpPr>
          <p:spPr>
            <a:xfrm>
              <a:off x="4230117" y="1971474"/>
              <a:ext cx="1093529" cy="790135"/>
            </a:xfrm>
            <a:prstGeom prst="straightConnector1">
              <a:avLst/>
            </a:prstGeom>
            <a:ln w="476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descr="Image result for infographic">
              <a:extLst>
                <a:ext uri="{FF2B5EF4-FFF2-40B4-BE49-F238E27FC236}">
                  <a16:creationId xmlns:a16="http://schemas.microsoft.com/office/drawing/2014/main" id="{6BE00CD2-E57A-4B29-9E0A-336DA92DC54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78349" y="3861448"/>
              <a:ext cx="1301961" cy="99443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F326AE8B-D491-49CC-BEFD-4BFDF8BC7DFE}"/>
                </a:ext>
              </a:extLst>
            </p:cNvPr>
            <p:cNvPicPr>
              <a:picLocks noChangeAspect="1"/>
            </p:cNvPicPr>
            <p:nvPr/>
          </p:nvPicPr>
          <p:blipFill>
            <a:blip r:embed="rId12"/>
            <a:stretch>
              <a:fillRect/>
            </a:stretch>
          </p:blipFill>
          <p:spPr>
            <a:xfrm>
              <a:off x="5913844" y="3727327"/>
              <a:ext cx="1375988" cy="749715"/>
            </a:xfrm>
            <a:prstGeom prst="rect">
              <a:avLst/>
            </a:prstGeom>
          </p:spPr>
        </p:pic>
        <p:pic>
          <p:nvPicPr>
            <p:cNvPr id="45" name="Picture 44" descr="Image result for database">
              <a:extLst>
                <a:ext uri="{FF2B5EF4-FFF2-40B4-BE49-F238E27FC236}">
                  <a16:creationId xmlns:a16="http://schemas.microsoft.com/office/drawing/2014/main" id="{9B9ABD35-169E-48DD-94FB-5B9C13D6911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41495" y="2638124"/>
              <a:ext cx="920686" cy="994435"/>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Rounded Corners 45">
              <a:extLst>
                <a:ext uri="{FF2B5EF4-FFF2-40B4-BE49-F238E27FC236}">
                  <a16:creationId xmlns:a16="http://schemas.microsoft.com/office/drawing/2014/main" id="{26F4AF37-48E7-4B02-9B1F-645BA5710A93}"/>
                </a:ext>
              </a:extLst>
            </p:cNvPr>
            <p:cNvSpPr/>
            <p:nvPr/>
          </p:nvSpPr>
          <p:spPr>
            <a:xfrm>
              <a:off x="5563617" y="2468295"/>
              <a:ext cx="3629465" cy="341844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47" name="Picture 46" descr="Image result for people icon">
              <a:extLst>
                <a:ext uri="{FF2B5EF4-FFF2-40B4-BE49-F238E27FC236}">
                  <a16:creationId xmlns:a16="http://schemas.microsoft.com/office/drawing/2014/main" id="{B7370869-6697-4AAA-A668-9BFFBF3647F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776116"/>
              <a:ext cx="1657442" cy="183596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Image result for people icon">
              <a:extLst>
                <a:ext uri="{FF2B5EF4-FFF2-40B4-BE49-F238E27FC236}">
                  <a16:creationId xmlns:a16="http://schemas.microsoft.com/office/drawing/2014/main" id="{44ED5F9E-C08D-43E0-A0B3-9F2B4F24E13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996" y="4326919"/>
              <a:ext cx="1645188" cy="183596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Image result for people icon">
              <a:extLst>
                <a:ext uri="{FF2B5EF4-FFF2-40B4-BE49-F238E27FC236}">
                  <a16:creationId xmlns:a16="http://schemas.microsoft.com/office/drawing/2014/main" id="{D6E099B2-A1AA-4625-8650-8433413B6F8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98851" y="4238612"/>
              <a:ext cx="1693731" cy="183596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26">
              <a:extLst>
                <a:ext uri="{FF2B5EF4-FFF2-40B4-BE49-F238E27FC236}">
                  <a16:creationId xmlns:a16="http://schemas.microsoft.com/office/drawing/2014/main" id="{9C450282-5B83-4842-8D80-7BEBC25514A2}"/>
                </a:ext>
              </a:extLst>
            </p:cNvPr>
            <p:cNvSpPr txBox="1"/>
            <p:nvPr/>
          </p:nvSpPr>
          <p:spPr>
            <a:xfrm>
              <a:off x="5749887" y="4855912"/>
              <a:ext cx="3262491" cy="1093542"/>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CENTRALIZED DATA REPOSITORY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27">
              <a:extLst>
                <a:ext uri="{FF2B5EF4-FFF2-40B4-BE49-F238E27FC236}">
                  <a16:creationId xmlns:a16="http://schemas.microsoft.com/office/drawing/2014/main" id="{1F2BF12D-5EDB-4C16-B7A7-4A558816789B}"/>
                </a:ext>
              </a:extLst>
            </p:cNvPr>
            <p:cNvSpPr txBox="1"/>
            <p:nvPr/>
          </p:nvSpPr>
          <p:spPr>
            <a:xfrm>
              <a:off x="1698870" y="2922931"/>
              <a:ext cx="3624108" cy="1505808"/>
            </a:xfrm>
            <a:prstGeom prst="rect">
              <a:avLst/>
            </a:prstGeom>
            <a:noFill/>
          </p:spPr>
          <p:txBody>
            <a:bodyPr wrap="square" rtlCol="0">
              <a:noAutofit/>
            </a:bodyPr>
            <a:lstStyle/>
            <a:p>
              <a:pPr marL="0" marR="0">
                <a:lnSpc>
                  <a:spcPct val="107000"/>
                </a:lnSpc>
                <a:spcBef>
                  <a:spcPts val="0"/>
                </a:spcBef>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INSTITUTIONALIZED DIALOGUE / CREATION OF WORKING GROUPS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28">
              <a:extLst>
                <a:ext uri="{FF2B5EF4-FFF2-40B4-BE49-F238E27FC236}">
                  <a16:creationId xmlns:a16="http://schemas.microsoft.com/office/drawing/2014/main" id="{D6610F8A-8176-40A4-8E62-3AA7F295A83D}"/>
                </a:ext>
              </a:extLst>
            </p:cNvPr>
            <p:cNvSpPr txBox="1"/>
            <p:nvPr/>
          </p:nvSpPr>
          <p:spPr>
            <a:xfrm>
              <a:off x="28994" y="1719040"/>
              <a:ext cx="2109469" cy="1056577"/>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data user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29">
              <a:extLst>
                <a:ext uri="{FF2B5EF4-FFF2-40B4-BE49-F238E27FC236}">
                  <a16:creationId xmlns:a16="http://schemas.microsoft.com/office/drawing/2014/main" id="{418BE365-8F0A-458C-9AC7-52CA4386F51C}"/>
                </a:ext>
              </a:extLst>
            </p:cNvPr>
            <p:cNvSpPr txBox="1"/>
            <p:nvPr/>
          </p:nvSpPr>
          <p:spPr>
            <a:xfrm>
              <a:off x="6192281" y="1559319"/>
              <a:ext cx="2683399" cy="814758"/>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Data producer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4" name="Text Placeholder 2">
            <a:extLst>
              <a:ext uri="{FF2B5EF4-FFF2-40B4-BE49-F238E27FC236}">
                <a16:creationId xmlns:a16="http://schemas.microsoft.com/office/drawing/2014/main" id="{C7151428-1482-4E0F-8D7B-13BF383980BD}"/>
              </a:ext>
            </a:extLst>
          </p:cNvPr>
          <p:cNvSpPr txBox="1">
            <a:spLocks/>
          </p:cNvSpPr>
          <p:nvPr/>
        </p:nvSpPr>
        <p:spPr>
          <a:xfrm>
            <a:off x="1613929" y="1886891"/>
            <a:ext cx="4869574" cy="276999"/>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1800" kern="0" dirty="0"/>
              <a:t>Non-coordinated NSS</a:t>
            </a:r>
          </a:p>
        </p:txBody>
      </p:sp>
      <p:sp>
        <p:nvSpPr>
          <p:cNvPr id="55" name="Text Placeholder 2">
            <a:extLst>
              <a:ext uri="{FF2B5EF4-FFF2-40B4-BE49-F238E27FC236}">
                <a16:creationId xmlns:a16="http://schemas.microsoft.com/office/drawing/2014/main" id="{096BE1FE-E159-4826-BC07-70E271FA6CCE}"/>
              </a:ext>
            </a:extLst>
          </p:cNvPr>
          <p:cNvSpPr txBox="1">
            <a:spLocks/>
          </p:cNvSpPr>
          <p:nvPr/>
        </p:nvSpPr>
        <p:spPr>
          <a:xfrm>
            <a:off x="8295342" y="1959792"/>
            <a:ext cx="4869574" cy="276999"/>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1800" kern="0" dirty="0"/>
              <a:t>Well coordinated NSS</a:t>
            </a:r>
          </a:p>
        </p:txBody>
      </p:sp>
      <p:grpSp>
        <p:nvGrpSpPr>
          <p:cNvPr id="60" name="Group 59">
            <a:extLst>
              <a:ext uri="{FF2B5EF4-FFF2-40B4-BE49-F238E27FC236}">
                <a16:creationId xmlns:a16="http://schemas.microsoft.com/office/drawing/2014/main" id="{A4C598CA-C342-4DAD-8E49-531C87CCF71C}"/>
              </a:ext>
            </a:extLst>
          </p:cNvPr>
          <p:cNvGrpSpPr/>
          <p:nvPr/>
        </p:nvGrpSpPr>
        <p:grpSpPr>
          <a:xfrm>
            <a:off x="5025488" y="1437316"/>
            <a:ext cx="5637638" cy="1074628"/>
            <a:chOff x="5025488" y="1437316"/>
            <a:chExt cx="5637638" cy="1074628"/>
          </a:xfrm>
        </p:grpSpPr>
        <p:sp>
          <p:nvSpPr>
            <p:cNvPr id="56" name="Text Placeholder 2">
              <a:extLst>
                <a:ext uri="{FF2B5EF4-FFF2-40B4-BE49-F238E27FC236}">
                  <a16:creationId xmlns:a16="http://schemas.microsoft.com/office/drawing/2014/main" id="{30F1C82B-F210-4513-AB18-3D06D7A3E211}"/>
                </a:ext>
              </a:extLst>
            </p:cNvPr>
            <p:cNvSpPr txBox="1">
              <a:spLocks/>
            </p:cNvSpPr>
            <p:nvPr/>
          </p:nvSpPr>
          <p:spPr>
            <a:xfrm>
              <a:off x="5793552" y="1437316"/>
              <a:ext cx="4869574" cy="215444"/>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b="1" kern="0" dirty="0"/>
                <a:t>U-P Dialogue</a:t>
              </a:r>
            </a:p>
          </p:txBody>
        </p:sp>
        <p:pic>
          <p:nvPicPr>
            <p:cNvPr id="57" name="Graphic 56" descr="Transfer">
              <a:extLst>
                <a:ext uri="{FF2B5EF4-FFF2-40B4-BE49-F238E27FC236}">
                  <a16:creationId xmlns:a16="http://schemas.microsoft.com/office/drawing/2014/main" id="{5EA528FB-9F33-44F9-87FD-DFA069E069C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77298" y="1597544"/>
              <a:ext cx="914400" cy="914400"/>
            </a:xfrm>
            <a:prstGeom prst="rect">
              <a:avLst/>
            </a:prstGeom>
          </p:spPr>
        </p:pic>
        <p:pic>
          <p:nvPicPr>
            <p:cNvPr id="58" name="Picture 4" descr="Image result for statistician icon">
              <a:extLst>
                <a:ext uri="{FF2B5EF4-FFF2-40B4-BE49-F238E27FC236}">
                  <a16:creationId xmlns:a16="http://schemas.microsoft.com/office/drawing/2014/main" id="{F413DE07-2C39-4DEA-A991-2C692923BEC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25488" y="1613026"/>
              <a:ext cx="817386" cy="81738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Data user">
              <a:extLst>
                <a:ext uri="{FF2B5EF4-FFF2-40B4-BE49-F238E27FC236}">
                  <a16:creationId xmlns:a16="http://schemas.microsoft.com/office/drawing/2014/main" id="{9C38C8A8-D572-460A-A48F-4AB175D37550}"/>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442" y="1627187"/>
              <a:ext cx="721078" cy="7210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5607839"/>
      </p:ext>
    </p:extLst>
  </p:cSld>
  <p:clrMapOvr>
    <a:masterClrMapping/>
  </p:clrMapOvr>
</p:sld>
</file>

<file path=ppt/theme/theme1.xml><?xml version="1.0" encoding="utf-8"?>
<a:theme xmlns:a="http://schemas.openxmlformats.org/drawingml/2006/main" name="1_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5FCB6AABC93E4497DD66471712507A" ma:contentTypeVersion="12" ma:contentTypeDescription="Create a new document." ma:contentTypeScope="" ma:versionID="6cf692d31a4cac4c72502944340731bb">
  <xsd:schema xmlns:xsd="http://www.w3.org/2001/XMLSchema" xmlns:xs="http://www.w3.org/2001/XMLSchema" xmlns:p="http://schemas.microsoft.com/office/2006/metadata/properties" xmlns:ns2="2335c9ae-562c-4e2a-87fe-6586fc6aec73" xmlns:ns3="8501f438-7285-47f4-a263-e6dcc167b43d" targetNamespace="http://schemas.microsoft.com/office/2006/metadata/properties" ma:root="true" ma:fieldsID="d4f5e23f9ca3df14b4264e72149e43c1" ns2:_="" ns3:_="">
    <xsd:import namespace="2335c9ae-562c-4e2a-87fe-6586fc6aec73"/>
    <xsd:import namespace="8501f438-7285-47f4-a263-e6dcc167b4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5c9ae-562c-4e2a-87fe-6586fc6aec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1f438-7285-47f4-a263-e6dcc167b4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74938D-930E-435A-8A87-EC7512FC41A7}"/>
</file>

<file path=customXml/itemProps2.xml><?xml version="1.0" encoding="utf-8"?>
<ds:datastoreItem xmlns:ds="http://schemas.openxmlformats.org/officeDocument/2006/customXml" ds:itemID="{671A9AF6-E4A5-416B-A876-06C5489F8A99}"/>
</file>

<file path=customXml/itemProps3.xml><?xml version="1.0" encoding="utf-8"?>
<ds:datastoreItem xmlns:ds="http://schemas.openxmlformats.org/officeDocument/2006/customXml" ds:itemID="{654BA03A-01DB-4CC5-A59F-8AD18A1CF0BD}"/>
</file>

<file path=docProps/app.xml><?xml version="1.0" encoding="utf-8"?>
<Properties xmlns="http://schemas.openxmlformats.org/officeDocument/2006/extended-properties" xmlns:vt="http://schemas.openxmlformats.org/officeDocument/2006/docPropsVTypes">
  <TotalTime>273</TotalTime>
  <Words>1835</Words>
  <Application>Microsoft Office PowerPoint</Application>
  <PresentationFormat>Widescreen</PresentationFormat>
  <Paragraphs>240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Gill Sans MT</vt:lpstr>
      <vt:lpstr>Montserrat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Sneha Kaul</dc:creator>
  <cp:lastModifiedBy>Sara DUERTO VALERO</cp:lastModifiedBy>
  <cp:revision>91</cp:revision>
  <dcterms:created xsi:type="dcterms:W3CDTF">2020-02-14T07:24:37Z</dcterms:created>
  <dcterms:modified xsi:type="dcterms:W3CDTF">2020-02-17T10:22:57Z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0x010100EA5FCB6AABC93E4497DD66471712507A</vt:lpwstr>
  </property>
</Properties>
</file>