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93"/>
  </p:notesMasterIdLst>
  <p:sldIdLst>
    <p:sldId id="256" r:id="rId5"/>
    <p:sldId id="263" r:id="rId6"/>
    <p:sldId id="264" r:id="rId7"/>
    <p:sldId id="262" r:id="rId8"/>
    <p:sldId id="273" r:id="rId9"/>
    <p:sldId id="327" r:id="rId10"/>
    <p:sldId id="274" r:id="rId11"/>
    <p:sldId id="328" r:id="rId12"/>
    <p:sldId id="275" r:id="rId13"/>
    <p:sldId id="381" r:id="rId14"/>
    <p:sldId id="369" r:id="rId15"/>
    <p:sldId id="370" r:id="rId16"/>
    <p:sldId id="371" r:id="rId17"/>
    <p:sldId id="372" r:id="rId18"/>
    <p:sldId id="373" r:id="rId19"/>
    <p:sldId id="382" r:id="rId20"/>
    <p:sldId id="362" r:id="rId21"/>
    <p:sldId id="363" r:id="rId22"/>
    <p:sldId id="364" r:id="rId23"/>
    <p:sldId id="365" r:id="rId24"/>
    <p:sldId id="366" r:id="rId25"/>
    <p:sldId id="367" r:id="rId26"/>
    <p:sldId id="368" r:id="rId27"/>
    <p:sldId id="383" r:id="rId28"/>
    <p:sldId id="280" r:id="rId29"/>
    <p:sldId id="281" r:id="rId30"/>
    <p:sldId id="282" r:id="rId31"/>
    <p:sldId id="330" r:id="rId32"/>
    <p:sldId id="331" r:id="rId33"/>
    <p:sldId id="332" r:id="rId34"/>
    <p:sldId id="283" r:id="rId35"/>
    <p:sldId id="333" r:id="rId36"/>
    <p:sldId id="384" r:id="rId37"/>
    <p:sldId id="374" r:id="rId38"/>
    <p:sldId id="375" r:id="rId39"/>
    <p:sldId id="376" r:id="rId40"/>
    <p:sldId id="377" r:id="rId41"/>
    <p:sldId id="378" r:id="rId42"/>
    <p:sldId id="379" r:id="rId43"/>
    <p:sldId id="385" r:id="rId44"/>
    <p:sldId id="389" r:id="rId45"/>
    <p:sldId id="390" r:id="rId46"/>
    <p:sldId id="391" r:id="rId47"/>
    <p:sldId id="392" r:id="rId48"/>
    <p:sldId id="386" r:id="rId49"/>
    <p:sldId id="317" r:id="rId50"/>
    <p:sldId id="324" r:id="rId51"/>
    <p:sldId id="354" r:id="rId52"/>
    <p:sldId id="325" r:id="rId53"/>
    <p:sldId id="355" r:id="rId54"/>
    <p:sldId id="326" r:id="rId55"/>
    <p:sldId id="388" r:id="rId56"/>
    <p:sldId id="311" r:id="rId57"/>
    <p:sldId id="312" r:id="rId58"/>
    <p:sldId id="313" r:id="rId59"/>
    <p:sldId id="314" r:id="rId60"/>
    <p:sldId id="387" r:id="rId61"/>
    <p:sldId id="315" r:id="rId62"/>
    <p:sldId id="318" r:id="rId63"/>
    <p:sldId id="319" r:id="rId64"/>
    <p:sldId id="345" r:id="rId65"/>
    <p:sldId id="320" r:id="rId66"/>
    <p:sldId id="346" r:id="rId67"/>
    <p:sldId id="393" r:id="rId68"/>
    <p:sldId id="285" r:id="rId69"/>
    <p:sldId id="297" r:id="rId70"/>
    <p:sldId id="298" r:id="rId71"/>
    <p:sldId id="299" r:id="rId72"/>
    <p:sldId id="334" r:id="rId73"/>
    <p:sldId id="394" r:id="rId74"/>
    <p:sldId id="316" r:id="rId75"/>
    <p:sldId id="361" r:id="rId76"/>
    <p:sldId id="321" r:id="rId77"/>
    <p:sldId id="349" r:id="rId78"/>
    <p:sldId id="350" r:id="rId79"/>
    <p:sldId id="351" r:id="rId80"/>
    <p:sldId id="353" r:id="rId81"/>
    <p:sldId id="323" r:id="rId82"/>
    <p:sldId id="395" r:id="rId83"/>
    <p:sldId id="356" r:id="rId84"/>
    <p:sldId id="357" r:id="rId85"/>
    <p:sldId id="358" r:id="rId86"/>
    <p:sldId id="359" r:id="rId87"/>
    <p:sldId id="360" r:id="rId88"/>
    <p:sldId id="279" r:id="rId89"/>
    <p:sldId id="265" r:id="rId90"/>
    <p:sldId id="266" r:id="rId91"/>
    <p:sldId id="261" r:id="rId92"/>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eha Kaul" initials="SK" lastIdx="1" clrIdx="0">
    <p:extLst>
      <p:ext uri="{19B8F6BF-5375-455C-9EA6-DF929625EA0E}">
        <p15:presenceInfo xmlns:p15="http://schemas.microsoft.com/office/powerpoint/2012/main" userId="S::sneha.kaul@unwomen.org::dc49db68-b477-4740-9d5a-9a91e8cb21ec" providerId="AD"/>
      </p:ext>
    </p:extLst>
  </p:cmAuthor>
  <p:cmAuthor id="2" name="Juncal PLAZAOLA CASTANO" initials="JPC" lastIdx="19" clrIdx="1">
    <p:extLst>
      <p:ext uri="{19B8F6BF-5375-455C-9EA6-DF929625EA0E}">
        <p15:presenceInfo xmlns:p15="http://schemas.microsoft.com/office/powerpoint/2012/main" userId="S-1-5-21-93243902-586966057-1356250972-9168" providerId="AD"/>
      </p:ext>
    </p:extLst>
  </p:cmAuthor>
  <p:cmAuthor id="3" name="Jennifer Ross" initials="JR" lastIdx="8" clrIdx="2">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009CDB"/>
    <a:srgbClr val="FD6824"/>
    <a:srgbClr val="55C02B"/>
    <a:srgbClr val="00689D"/>
    <a:srgbClr val="FCC408"/>
    <a:srgbClr val="BE8A2D"/>
    <a:srgbClr val="FC9D23"/>
    <a:srgbClr val="3D7D43"/>
    <a:srgbClr val="DE1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FD82E-B997-4768-B808-D54E32919347}" v="2" dt="2024-10-03T03:59:05.1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9" autoAdjust="0"/>
    <p:restoredTop sz="94674"/>
  </p:normalViewPr>
  <p:slideViewPr>
    <p:cSldViewPr>
      <p:cViewPr varScale="1">
        <p:scale>
          <a:sx n="18" d="100"/>
          <a:sy n="18" d="100"/>
        </p:scale>
        <p:origin x="80" y="440"/>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z Yu Chang" userId="e6c4677c-41fc-45c6-b009-becdaa30a88d" providerId="ADAL" clId="{809FD82E-B997-4768-B808-D54E32919347}"/>
    <pc:docChg chg="undo custSel addSld modSld">
      <pc:chgData name="Tsz Yu Chang" userId="e6c4677c-41fc-45c6-b009-becdaa30a88d" providerId="ADAL" clId="{809FD82E-B997-4768-B808-D54E32919347}" dt="2024-10-03T04:37:03.724" v="151" actId="20577"/>
      <pc:docMkLst>
        <pc:docMk/>
      </pc:docMkLst>
      <pc:sldChg chg="modSp mod">
        <pc:chgData name="Tsz Yu Chang" userId="e6c4677c-41fc-45c6-b009-becdaa30a88d" providerId="ADAL" clId="{809FD82E-B997-4768-B808-D54E32919347}" dt="2024-10-03T03:59:21.325" v="18" actId="20577"/>
        <pc:sldMkLst>
          <pc:docMk/>
          <pc:sldMk cId="566182129" sldId="279"/>
        </pc:sldMkLst>
        <pc:spChg chg="mod">
          <ac:chgData name="Tsz Yu Chang" userId="e6c4677c-41fc-45c6-b009-becdaa30a88d" providerId="ADAL" clId="{809FD82E-B997-4768-B808-D54E32919347}" dt="2024-10-03T03:59:21.325" v="18" actId="20577"/>
          <ac:spMkLst>
            <pc:docMk/>
            <pc:sldMk cId="566182129" sldId="279"/>
            <ac:spMk id="3" creationId="{2B008CE2-4D0E-44EC-AED8-246DAD3FFF80}"/>
          </ac:spMkLst>
        </pc:spChg>
      </pc:sldChg>
      <pc:sldChg chg="modSp mod">
        <pc:chgData name="Tsz Yu Chang" userId="e6c4677c-41fc-45c6-b009-becdaa30a88d" providerId="ADAL" clId="{809FD82E-B997-4768-B808-D54E32919347}" dt="2024-10-03T04:37:03.724" v="151" actId="20577"/>
        <pc:sldMkLst>
          <pc:docMk/>
          <pc:sldMk cId="260587826" sldId="361"/>
        </pc:sldMkLst>
        <pc:spChg chg="mod">
          <ac:chgData name="Tsz Yu Chang" userId="e6c4677c-41fc-45c6-b009-becdaa30a88d" providerId="ADAL" clId="{809FD82E-B997-4768-B808-D54E32919347}" dt="2024-10-03T04:37:03.724" v="151" actId="20577"/>
          <ac:spMkLst>
            <pc:docMk/>
            <pc:sldMk cId="260587826" sldId="361"/>
            <ac:spMk id="5" creationId="{6D4015D3-D68E-4759-877A-65A708D75B43}"/>
          </ac:spMkLst>
        </pc:spChg>
        <pc:spChg chg="mod">
          <ac:chgData name="Tsz Yu Chang" userId="e6c4677c-41fc-45c6-b009-becdaa30a88d" providerId="ADAL" clId="{809FD82E-B997-4768-B808-D54E32919347}" dt="2024-10-03T04:36:28.085" v="131" actId="1076"/>
          <ac:spMkLst>
            <pc:docMk/>
            <pc:sldMk cId="260587826" sldId="361"/>
            <ac:spMk id="13" creationId="{81AF19CD-6A69-47C9-9810-02F1354F2AEC}"/>
          </ac:spMkLst>
        </pc:spChg>
      </pc:sldChg>
      <pc:sldChg chg="modSp add mod">
        <pc:chgData name="Tsz Yu Chang" userId="e6c4677c-41fc-45c6-b009-becdaa30a88d" providerId="ADAL" clId="{809FD82E-B997-4768-B808-D54E32919347}" dt="2024-10-03T03:58:46.314" v="12" actId="20577"/>
        <pc:sldMkLst>
          <pc:docMk/>
          <pc:sldMk cId="2896360116" sldId="394"/>
        </pc:sldMkLst>
        <pc:spChg chg="mod">
          <ac:chgData name="Tsz Yu Chang" userId="e6c4677c-41fc-45c6-b009-becdaa30a88d" providerId="ADAL" clId="{809FD82E-B997-4768-B808-D54E32919347}" dt="2024-10-03T03:58:46.314" v="12" actId="20577"/>
          <ac:spMkLst>
            <pc:docMk/>
            <pc:sldMk cId="2896360116" sldId="394"/>
            <ac:spMk id="2" creationId="{20EE1AA6-00E7-4998-8D5D-82112BAC463C}"/>
          </ac:spMkLst>
        </pc:spChg>
      </pc:sldChg>
      <pc:sldChg chg="modSp add mod">
        <pc:chgData name="Tsz Yu Chang" userId="e6c4677c-41fc-45c6-b009-becdaa30a88d" providerId="ADAL" clId="{809FD82E-B997-4768-B808-D54E32919347}" dt="2024-10-03T03:59:16.873" v="16" actId="20577"/>
        <pc:sldMkLst>
          <pc:docMk/>
          <pc:sldMk cId="3209254973" sldId="395"/>
        </pc:sldMkLst>
        <pc:spChg chg="mod">
          <ac:chgData name="Tsz Yu Chang" userId="e6c4677c-41fc-45c6-b009-becdaa30a88d" providerId="ADAL" clId="{809FD82E-B997-4768-B808-D54E32919347}" dt="2024-10-03T03:59:13.691" v="14"/>
          <ac:spMkLst>
            <pc:docMk/>
            <pc:sldMk cId="3209254973" sldId="395"/>
            <ac:spMk id="2" creationId="{20EE1AA6-00E7-4998-8D5D-82112BAC463C}"/>
          </ac:spMkLst>
        </pc:spChg>
        <pc:spChg chg="mod">
          <ac:chgData name="Tsz Yu Chang" userId="e6c4677c-41fc-45c6-b009-becdaa30a88d" providerId="ADAL" clId="{809FD82E-B997-4768-B808-D54E32919347}" dt="2024-10-03T03:59:16.873" v="16" actId="20577"/>
          <ac:spMkLst>
            <pc:docMk/>
            <pc:sldMk cId="3209254973" sldId="395"/>
            <ac:spMk id="3" creationId="{2B008CE2-4D0E-44EC-AED8-246DAD3FFF80}"/>
          </ac:spMkLst>
        </pc:sp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EF23F-CEB5-D946-9D61-42715F60B37C}" type="doc">
      <dgm:prSet loTypeId="urn:microsoft.com/office/officeart/2005/8/layout/orgChart1" loCatId="" qsTypeId="urn:microsoft.com/office/officeart/2005/8/quickstyle/simple1" qsCatId="simple" csTypeId="urn:microsoft.com/office/officeart/2005/8/colors/accent1_1" csCatId="accent1" phldr="1"/>
      <dgm:spPr/>
      <dgm:t>
        <a:bodyPr/>
        <a:lstStyle/>
        <a:p>
          <a:endParaRPr lang="en-US"/>
        </a:p>
      </dgm:t>
    </dgm:pt>
    <dgm:pt modelId="{66C7FB49-9369-2842-A72C-9614D27C5A17}">
      <dgm:prSet phldrT="[Text]" custT="1"/>
      <dgm:spPr/>
      <dgm:t>
        <a:bodyPr/>
        <a:lstStyle/>
        <a:p>
          <a:r>
            <a:rPr lang="en-US" sz="2400" dirty="0"/>
            <a:t>SDG Global indicator framework </a:t>
          </a:r>
        </a:p>
      </dgm:t>
    </dgm:pt>
    <dgm:pt modelId="{68631716-1DFE-294E-8273-E140CF5E450C}" type="parTrans" cxnId="{F7D5D773-B2A1-4D49-8021-0883E2C72569}">
      <dgm:prSet/>
      <dgm:spPr/>
      <dgm:t>
        <a:bodyPr/>
        <a:lstStyle/>
        <a:p>
          <a:endParaRPr lang="en-US" sz="2400"/>
        </a:p>
      </dgm:t>
    </dgm:pt>
    <dgm:pt modelId="{CF9EC47E-8EC6-CA45-A263-E740BAA4F926}" type="sibTrans" cxnId="{F7D5D773-B2A1-4D49-8021-0883E2C72569}">
      <dgm:prSet/>
      <dgm:spPr/>
      <dgm:t>
        <a:bodyPr/>
        <a:lstStyle/>
        <a:p>
          <a:endParaRPr lang="en-US" sz="2400"/>
        </a:p>
      </dgm:t>
    </dgm:pt>
    <dgm:pt modelId="{D3D48B36-A678-C942-96D4-5E401AA15AD8}">
      <dgm:prSet phldrT="[Text]" custT="1"/>
      <dgm:spPr/>
      <dgm:t>
        <a:bodyPr/>
        <a:lstStyle/>
        <a:p>
          <a:r>
            <a:rPr lang="en-US" sz="2400" dirty="0"/>
            <a:t>Gender-sensitive</a:t>
          </a:r>
        </a:p>
      </dgm:t>
    </dgm:pt>
    <dgm:pt modelId="{C83396AD-0DBD-6244-AF6D-45A61B605935}" type="parTrans" cxnId="{9D278659-110C-924E-9A81-D5087C1D7806}">
      <dgm:prSet/>
      <dgm:spPr/>
      <dgm:t>
        <a:bodyPr/>
        <a:lstStyle/>
        <a:p>
          <a:endParaRPr lang="en-US" sz="2400"/>
        </a:p>
      </dgm:t>
    </dgm:pt>
    <dgm:pt modelId="{C5289421-3CAA-B743-B471-B7A978F7C3B3}" type="sibTrans" cxnId="{9D278659-110C-924E-9A81-D5087C1D7806}">
      <dgm:prSet/>
      <dgm:spPr/>
      <dgm:t>
        <a:bodyPr/>
        <a:lstStyle/>
        <a:p>
          <a:endParaRPr lang="en-US" sz="2400"/>
        </a:p>
      </dgm:t>
    </dgm:pt>
    <dgm:pt modelId="{9638FE49-FA6B-FF47-BF03-DE87EB575193}">
      <dgm:prSet phldrT="[Text]" custT="1"/>
      <dgm:spPr/>
      <dgm:t>
        <a:bodyPr/>
        <a:lstStyle/>
        <a:p>
          <a:r>
            <a:rPr lang="en-US" sz="2400" dirty="0"/>
            <a:t>Gender-sparse</a:t>
          </a:r>
        </a:p>
      </dgm:t>
    </dgm:pt>
    <dgm:pt modelId="{AE250ED8-D81C-994D-BC5F-D9B15E2E348E}" type="parTrans" cxnId="{F1FD2009-9261-ED4D-9284-E9FF797B20B4}">
      <dgm:prSet/>
      <dgm:spPr/>
      <dgm:t>
        <a:bodyPr/>
        <a:lstStyle/>
        <a:p>
          <a:endParaRPr lang="en-US" sz="2400"/>
        </a:p>
      </dgm:t>
    </dgm:pt>
    <dgm:pt modelId="{D20E6314-738E-7346-A53A-A43700F2C334}" type="sibTrans" cxnId="{F1FD2009-9261-ED4D-9284-E9FF797B20B4}">
      <dgm:prSet/>
      <dgm:spPr/>
      <dgm:t>
        <a:bodyPr/>
        <a:lstStyle/>
        <a:p>
          <a:endParaRPr lang="en-US" sz="2400"/>
        </a:p>
      </dgm:t>
    </dgm:pt>
    <dgm:pt modelId="{C81FB387-961B-314E-8405-CF20EBB23962}">
      <dgm:prSet phldrT="[Text]" custT="1"/>
      <dgm:spPr/>
      <dgm:t>
        <a:bodyPr/>
        <a:lstStyle/>
        <a:p>
          <a:r>
            <a:rPr lang="en-US" sz="2400" dirty="0"/>
            <a:t>Gender-blind</a:t>
          </a:r>
        </a:p>
      </dgm:t>
    </dgm:pt>
    <dgm:pt modelId="{40E16121-4261-384F-97A2-5D0C82F9936F}" type="parTrans" cxnId="{9667F4A6-CE16-2C49-84FD-046FA9FE26D5}">
      <dgm:prSet/>
      <dgm:spPr/>
      <dgm:t>
        <a:bodyPr/>
        <a:lstStyle/>
        <a:p>
          <a:endParaRPr lang="en-US" sz="2400"/>
        </a:p>
      </dgm:t>
    </dgm:pt>
    <dgm:pt modelId="{721B20BE-DD24-E140-A335-963B8A3F54E5}" type="sibTrans" cxnId="{9667F4A6-CE16-2C49-84FD-046FA9FE26D5}">
      <dgm:prSet/>
      <dgm:spPr/>
      <dgm:t>
        <a:bodyPr/>
        <a:lstStyle/>
        <a:p>
          <a:endParaRPr lang="en-US" sz="2400"/>
        </a:p>
      </dgm:t>
    </dgm:pt>
    <dgm:pt modelId="{C4DEB60D-BE71-234A-B6EE-B395FB191634}" type="pres">
      <dgm:prSet presAssocID="{173EF23F-CEB5-D946-9D61-42715F60B37C}" presName="hierChild1" presStyleCnt="0">
        <dgm:presLayoutVars>
          <dgm:orgChart val="1"/>
          <dgm:chPref val="1"/>
          <dgm:dir/>
          <dgm:animOne val="branch"/>
          <dgm:animLvl val="lvl"/>
          <dgm:resizeHandles/>
        </dgm:presLayoutVars>
      </dgm:prSet>
      <dgm:spPr/>
    </dgm:pt>
    <dgm:pt modelId="{5E68E55E-BFD7-584D-832D-1C8A18DA2819}" type="pres">
      <dgm:prSet presAssocID="{66C7FB49-9369-2842-A72C-9614D27C5A17}" presName="hierRoot1" presStyleCnt="0">
        <dgm:presLayoutVars>
          <dgm:hierBranch val="init"/>
        </dgm:presLayoutVars>
      </dgm:prSet>
      <dgm:spPr/>
    </dgm:pt>
    <dgm:pt modelId="{B7724F11-2050-F84D-9131-98E9DCDC5DAF}" type="pres">
      <dgm:prSet presAssocID="{66C7FB49-9369-2842-A72C-9614D27C5A17}" presName="rootComposite1" presStyleCnt="0"/>
      <dgm:spPr/>
    </dgm:pt>
    <dgm:pt modelId="{B20D687E-0CD4-A24B-817E-CC47C2E6EB4B}" type="pres">
      <dgm:prSet presAssocID="{66C7FB49-9369-2842-A72C-9614D27C5A17}" presName="rootText1" presStyleLbl="node0" presStyleIdx="0" presStyleCnt="1" custScaleX="155894" custScaleY="63973" custLinFactNeighborX="0" custLinFactNeighborY="-46231">
        <dgm:presLayoutVars>
          <dgm:chPref val="3"/>
        </dgm:presLayoutVars>
      </dgm:prSet>
      <dgm:spPr/>
    </dgm:pt>
    <dgm:pt modelId="{E626D274-6C03-7848-AB9E-25F949DF4467}" type="pres">
      <dgm:prSet presAssocID="{66C7FB49-9369-2842-A72C-9614D27C5A17}" presName="rootConnector1" presStyleLbl="node1" presStyleIdx="0" presStyleCnt="0"/>
      <dgm:spPr/>
    </dgm:pt>
    <dgm:pt modelId="{6217F025-3BD6-E24D-8072-8CA00D3E886C}" type="pres">
      <dgm:prSet presAssocID="{66C7FB49-9369-2842-A72C-9614D27C5A17}" presName="hierChild2" presStyleCnt="0"/>
      <dgm:spPr/>
    </dgm:pt>
    <dgm:pt modelId="{64BD8C28-6914-1049-816E-A4530154F981}" type="pres">
      <dgm:prSet presAssocID="{C83396AD-0DBD-6244-AF6D-45A61B605935}" presName="Name37" presStyleLbl="parChTrans1D2" presStyleIdx="0" presStyleCnt="3"/>
      <dgm:spPr/>
    </dgm:pt>
    <dgm:pt modelId="{D372B911-2A3D-0242-87CD-85632BB1B378}" type="pres">
      <dgm:prSet presAssocID="{D3D48B36-A678-C942-96D4-5E401AA15AD8}" presName="hierRoot2" presStyleCnt="0">
        <dgm:presLayoutVars>
          <dgm:hierBranch val="init"/>
        </dgm:presLayoutVars>
      </dgm:prSet>
      <dgm:spPr/>
    </dgm:pt>
    <dgm:pt modelId="{AA846A14-0A71-584C-82D6-B3980F256A9F}" type="pres">
      <dgm:prSet presAssocID="{D3D48B36-A678-C942-96D4-5E401AA15AD8}" presName="rootComposite" presStyleCnt="0"/>
      <dgm:spPr/>
    </dgm:pt>
    <dgm:pt modelId="{34C9065A-F6A4-6B43-9322-1399A0DD54AF}" type="pres">
      <dgm:prSet presAssocID="{D3D48B36-A678-C942-96D4-5E401AA15AD8}" presName="rootText" presStyleLbl="node2" presStyleIdx="0" presStyleCnt="3" custScaleX="107498">
        <dgm:presLayoutVars>
          <dgm:chPref val="3"/>
        </dgm:presLayoutVars>
      </dgm:prSet>
      <dgm:spPr/>
    </dgm:pt>
    <dgm:pt modelId="{604DFC84-D43C-4E4C-8A33-5EB49EFE978A}" type="pres">
      <dgm:prSet presAssocID="{D3D48B36-A678-C942-96D4-5E401AA15AD8}" presName="rootConnector" presStyleLbl="node2" presStyleIdx="0" presStyleCnt="3"/>
      <dgm:spPr/>
    </dgm:pt>
    <dgm:pt modelId="{F61236EA-9C76-CF40-B480-058C68BC5BA2}" type="pres">
      <dgm:prSet presAssocID="{D3D48B36-A678-C942-96D4-5E401AA15AD8}" presName="hierChild4" presStyleCnt="0"/>
      <dgm:spPr/>
    </dgm:pt>
    <dgm:pt modelId="{3F0140DC-2ED8-E449-B28C-35BAE94B92B8}" type="pres">
      <dgm:prSet presAssocID="{D3D48B36-A678-C942-96D4-5E401AA15AD8}" presName="hierChild5" presStyleCnt="0"/>
      <dgm:spPr/>
    </dgm:pt>
    <dgm:pt modelId="{C9A5D3EE-04F5-6041-ADC6-7197E1D3C0D3}" type="pres">
      <dgm:prSet presAssocID="{AE250ED8-D81C-994D-BC5F-D9B15E2E348E}" presName="Name37" presStyleLbl="parChTrans1D2" presStyleIdx="1" presStyleCnt="3"/>
      <dgm:spPr/>
    </dgm:pt>
    <dgm:pt modelId="{F77730F8-8DCC-474F-B142-F61CF912F291}" type="pres">
      <dgm:prSet presAssocID="{9638FE49-FA6B-FF47-BF03-DE87EB575193}" presName="hierRoot2" presStyleCnt="0">
        <dgm:presLayoutVars>
          <dgm:hierBranch val="init"/>
        </dgm:presLayoutVars>
      </dgm:prSet>
      <dgm:spPr/>
    </dgm:pt>
    <dgm:pt modelId="{3AF01AB9-67E7-F14D-BBE0-FF989E1A68BB}" type="pres">
      <dgm:prSet presAssocID="{9638FE49-FA6B-FF47-BF03-DE87EB575193}" presName="rootComposite" presStyleCnt="0"/>
      <dgm:spPr/>
    </dgm:pt>
    <dgm:pt modelId="{04FE071D-6E71-4C45-9CC8-21A42F24181F}" type="pres">
      <dgm:prSet presAssocID="{9638FE49-FA6B-FF47-BF03-DE87EB575193}" presName="rootText" presStyleLbl="node2" presStyleIdx="1" presStyleCnt="3" custScaleX="106237" custLinFactNeighborX="-2984">
        <dgm:presLayoutVars>
          <dgm:chPref val="3"/>
        </dgm:presLayoutVars>
      </dgm:prSet>
      <dgm:spPr/>
    </dgm:pt>
    <dgm:pt modelId="{7A8B931F-5232-6149-ACA4-50B835DA8DA9}" type="pres">
      <dgm:prSet presAssocID="{9638FE49-FA6B-FF47-BF03-DE87EB575193}" presName="rootConnector" presStyleLbl="node2" presStyleIdx="1" presStyleCnt="3"/>
      <dgm:spPr/>
    </dgm:pt>
    <dgm:pt modelId="{4BAFB07C-9D23-8640-94BB-E0065FD1E493}" type="pres">
      <dgm:prSet presAssocID="{9638FE49-FA6B-FF47-BF03-DE87EB575193}" presName="hierChild4" presStyleCnt="0"/>
      <dgm:spPr/>
    </dgm:pt>
    <dgm:pt modelId="{99124247-7431-BD41-8EB2-76E7F939EC67}" type="pres">
      <dgm:prSet presAssocID="{9638FE49-FA6B-FF47-BF03-DE87EB575193}" presName="hierChild5" presStyleCnt="0"/>
      <dgm:spPr/>
    </dgm:pt>
    <dgm:pt modelId="{12C4BB91-5E8B-0641-8C7D-5D8B3E58E62C}" type="pres">
      <dgm:prSet presAssocID="{40E16121-4261-384F-97A2-5D0C82F9936F}" presName="Name37" presStyleLbl="parChTrans1D2" presStyleIdx="2" presStyleCnt="3"/>
      <dgm:spPr/>
    </dgm:pt>
    <dgm:pt modelId="{1B08C416-B72F-4E47-BDC5-EE0D88BDBA01}" type="pres">
      <dgm:prSet presAssocID="{C81FB387-961B-314E-8405-CF20EBB23962}" presName="hierRoot2" presStyleCnt="0">
        <dgm:presLayoutVars>
          <dgm:hierBranch val="init"/>
        </dgm:presLayoutVars>
      </dgm:prSet>
      <dgm:spPr/>
    </dgm:pt>
    <dgm:pt modelId="{F511D022-A1C4-D543-B02A-BF2030B6578E}" type="pres">
      <dgm:prSet presAssocID="{C81FB387-961B-314E-8405-CF20EBB23962}" presName="rootComposite" presStyleCnt="0"/>
      <dgm:spPr/>
    </dgm:pt>
    <dgm:pt modelId="{26D7F70E-5B0C-3144-A23F-0B29CB81F6D0}" type="pres">
      <dgm:prSet presAssocID="{C81FB387-961B-314E-8405-CF20EBB23962}" presName="rootText" presStyleLbl="node2" presStyleIdx="2" presStyleCnt="3">
        <dgm:presLayoutVars>
          <dgm:chPref val="3"/>
        </dgm:presLayoutVars>
      </dgm:prSet>
      <dgm:spPr/>
    </dgm:pt>
    <dgm:pt modelId="{4E56E7DF-C095-AF4A-9815-F823205A3ADC}" type="pres">
      <dgm:prSet presAssocID="{C81FB387-961B-314E-8405-CF20EBB23962}" presName="rootConnector" presStyleLbl="node2" presStyleIdx="2" presStyleCnt="3"/>
      <dgm:spPr/>
    </dgm:pt>
    <dgm:pt modelId="{C79D5BF1-3A75-A24F-AA9D-844C9A40AD45}" type="pres">
      <dgm:prSet presAssocID="{C81FB387-961B-314E-8405-CF20EBB23962}" presName="hierChild4" presStyleCnt="0"/>
      <dgm:spPr/>
    </dgm:pt>
    <dgm:pt modelId="{3FB50031-818E-0E48-8D10-229E6042E5C4}" type="pres">
      <dgm:prSet presAssocID="{C81FB387-961B-314E-8405-CF20EBB23962}" presName="hierChild5" presStyleCnt="0"/>
      <dgm:spPr/>
    </dgm:pt>
    <dgm:pt modelId="{86785DFD-280E-8347-8DC3-74B3DDFC863C}" type="pres">
      <dgm:prSet presAssocID="{66C7FB49-9369-2842-A72C-9614D27C5A17}" presName="hierChild3" presStyleCnt="0"/>
      <dgm:spPr/>
    </dgm:pt>
  </dgm:ptLst>
  <dgm:cxnLst>
    <dgm:cxn modelId="{F4247800-69DB-A646-91F3-5792C233ABAD}" type="presOf" srcId="{D3D48B36-A678-C942-96D4-5E401AA15AD8}" destId="{34C9065A-F6A4-6B43-9322-1399A0DD54AF}" srcOrd="0" destOrd="0" presId="urn:microsoft.com/office/officeart/2005/8/layout/orgChart1"/>
    <dgm:cxn modelId="{E5D85602-5E0D-EA4A-B19C-C31AFCC7D784}" type="presOf" srcId="{173EF23F-CEB5-D946-9D61-42715F60B37C}" destId="{C4DEB60D-BE71-234A-B6EE-B395FB191634}" srcOrd="0" destOrd="0" presId="urn:microsoft.com/office/officeart/2005/8/layout/orgChart1"/>
    <dgm:cxn modelId="{F1FD2009-9261-ED4D-9284-E9FF797B20B4}" srcId="{66C7FB49-9369-2842-A72C-9614D27C5A17}" destId="{9638FE49-FA6B-FF47-BF03-DE87EB575193}" srcOrd="1" destOrd="0" parTransId="{AE250ED8-D81C-994D-BC5F-D9B15E2E348E}" sibTransId="{D20E6314-738E-7346-A53A-A43700F2C334}"/>
    <dgm:cxn modelId="{C9D95A21-D3D7-CA44-86F7-44593481ADA7}" type="presOf" srcId="{40E16121-4261-384F-97A2-5D0C82F9936F}" destId="{12C4BB91-5E8B-0641-8C7D-5D8B3E58E62C}" srcOrd="0" destOrd="0" presId="urn:microsoft.com/office/officeart/2005/8/layout/orgChart1"/>
    <dgm:cxn modelId="{CD8BC821-4FEA-C64B-864C-078750FDC414}" type="presOf" srcId="{C83396AD-0DBD-6244-AF6D-45A61B605935}" destId="{64BD8C28-6914-1049-816E-A4530154F981}" srcOrd="0" destOrd="0" presId="urn:microsoft.com/office/officeart/2005/8/layout/orgChart1"/>
    <dgm:cxn modelId="{595EEE39-ED32-3040-BE90-2E67B663DACF}" type="presOf" srcId="{C81FB387-961B-314E-8405-CF20EBB23962}" destId="{4E56E7DF-C095-AF4A-9815-F823205A3ADC}" srcOrd="1" destOrd="0" presId="urn:microsoft.com/office/officeart/2005/8/layout/orgChart1"/>
    <dgm:cxn modelId="{F7D5D773-B2A1-4D49-8021-0883E2C72569}" srcId="{173EF23F-CEB5-D946-9D61-42715F60B37C}" destId="{66C7FB49-9369-2842-A72C-9614D27C5A17}" srcOrd="0" destOrd="0" parTransId="{68631716-1DFE-294E-8273-E140CF5E450C}" sibTransId="{CF9EC47E-8EC6-CA45-A263-E740BAA4F926}"/>
    <dgm:cxn modelId="{9D278659-110C-924E-9A81-D5087C1D7806}" srcId="{66C7FB49-9369-2842-A72C-9614D27C5A17}" destId="{D3D48B36-A678-C942-96D4-5E401AA15AD8}" srcOrd="0" destOrd="0" parTransId="{C83396AD-0DBD-6244-AF6D-45A61B605935}" sibTransId="{C5289421-3CAA-B743-B471-B7A978F7C3B3}"/>
    <dgm:cxn modelId="{1F673B7B-F62B-6F44-A4F2-EA692267BFC1}" type="presOf" srcId="{66C7FB49-9369-2842-A72C-9614D27C5A17}" destId="{E626D274-6C03-7848-AB9E-25F949DF4467}" srcOrd="1" destOrd="0" presId="urn:microsoft.com/office/officeart/2005/8/layout/orgChart1"/>
    <dgm:cxn modelId="{BE2B6E84-4724-EB49-9B37-E0915980159E}" type="presOf" srcId="{AE250ED8-D81C-994D-BC5F-D9B15E2E348E}" destId="{C9A5D3EE-04F5-6041-ADC6-7197E1D3C0D3}" srcOrd="0" destOrd="0" presId="urn:microsoft.com/office/officeart/2005/8/layout/orgChart1"/>
    <dgm:cxn modelId="{CBE1CA86-6DD4-DF4A-8254-24F5044CB3DC}" type="presOf" srcId="{66C7FB49-9369-2842-A72C-9614D27C5A17}" destId="{B20D687E-0CD4-A24B-817E-CC47C2E6EB4B}" srcOrd="0" destOrd="0" presId="urn:microsoft.com/office/officeart/2005/8/layout/orgChart1"/>
    <dgm:cxn modelId="{3E25A59A-9F29-5944-92EE-E644C96568B5}" type="presOf" srcId="{9638FE49-FA6B-FF47-BF03-DE87EB575193}" destId="{04FE071D-6E71-4C45-9CC8-21A42F24181F}" srcOrd="0" destOrd="0" presId="urn:microsoft.com/office/officeart/2005/8/layout/orgChart1"/>
    <dgm:cxn modelId="{9667F4A6-CE16-2C49-84FD-046FA9FE26D5}" srcId="{66C7FB49-9369-2842-A72C-9614D27C5A17}" destId="{C81FB387-961B-314E-8405-CF20EBB23962}" srcOrd="2" destOrd="0" parTransId="{40E16121-4261-384F-97A2-5D0C82F9936F}" sibTransId="{721B20BE-DD24-E140-A335-963B8A3F54E5}"/>
    <dgm:cxn modelId="{F00C96E9-4D63-8644-A02D-683155E38507}" type="presOf" srcId="{D3D48B36-A678-C942-96D4-5E401AA15AD8}" destId="{604DFC84-D43C-4E4C-8A33-5EB49EFE978A}" srcOrd="1" destOrd="0" presId="urn:microsoft.com/office/officeart/2005/8/layout/orgChart1"/>
    <dgm:cxn modelId="{9D1737F7-0E6E-0B4A-AEC6-87F67A2EFB43}" type="presOf" srcId="{9638FE49-FA6B-FF47-BF03-DE87EB575193}" destId="{7A8B931F-5232-6149-ACA4-50B835DA8DA9}" srcOrd="1" destOrd="0" presId="urn:microsoft.com/office/officeart/2005/8/layout/orgChart1"/>
    <dgm:cxn modelId="{2B4A08F9-EFFD-9345-AB67-E971BDAE3570}" type="presOf" srcId="{C81FB387-961B-314E-8405-CF20EBB23962}" destId="{26D7F70E-5B0C-3144-A23F-0B29CB81F6D0}" srcOrd="0" destOrd="0" presId="urn:microsoft.com/office/officeart/2005/8/layout/orgChart1"/>
    <dgm:cxn modelId="{00288364-E8FA-DF43-8E29-913CD5B0E537}" type="presParOf" srcId="{C4DEB60D-BE71-234A-B6EE-B395FB191634}" destId="{5E68E55E-BFD7-584D-832D-1C8A18DA2819}" srcOrd="0" destOrd="0" presId="urn:microsoft.com/office/officeart/2005/8/layout/orgChart1"/>
    <dgm:cxn modelId="{F5B9CF65-7152-EC49-BB57-4CF43F6216FC}" type="presParOf" srcId="{5E68E55E-BFD7-584D-832D-1C8A18DA2819}" destId="{B7724F11-2050-F84D-9131-98E9DCDC5DAF}" srcOrd="0" destOrd="0" presId="urn:microsoft.com/office/officeart/2005/8/layout/orgChart1"/>
    <dgm:cxn modelId="{AC4588F5-0337-BA45-B562-3F4D36384E96}" type="presParOf" srcId="{B7724F11-2050-F84D-9131-98E9DCDC5DAF}" destId="{B20D687E-0CD4-A24B-817E-CC47C2E6EB4B}" srcOrd="0" destOrd="0" presId="urn:microsoft.com/office/officeart/2005/8/layout/orgChart1"/>
    <dgm:cxn modelId="{D034F5E0-C062-8249-A574-9124D131548F}" type="presParOf" srcId="{B7724F11-2050-F84D-9131-98E9DCDC5DAF}" destId="{E626D274-6C03-7848-AB9E-25F949DF4467}" srcOrd="1" destOrd="0" presId="urn:microsoft.com/office/officeart/2005/8/layout/orgChart1"/>
    <dgm:cxn modelId="{E966FDD0-5A63-264D-BC72-665B47B55860}" type="presParOf" srcId="{5E68E55E-BFD7-584D-832D-1C8A18DA2819}" destId="{6217F025-3BD6-E24D-8072-8CA00D3E886C}" srcOrd="1" destOrd="0" presId="urn:microsoft.com/office/officeart/2005/8/layout/orgChart1"/>
    <dgm:cxn modelId="{0573F826-BD56-9F4B-822A-41B002EE0A53}" type="presParOf" srcId="{6217F025-3BD6-E24D-8072-8CA00D3E886C}" destId="{64BD8C28-6914-1049-816E-A4530154F981}" srcOrd="0" destOrd="0" presId="urn:microsoft.com/office/officeart/2005/8/layout/orgChart1"/>
    <dgm:cxn modelId="{CAF2F381-59BF-814F-92E3-DCC4B1987724}" type="presParOf" srcId="{6217F025-3BD6-E24D-8072-8CA00D3E886C}" destId="{D372B911-2A3D-0242-87CD-85632BB1B378}" srcOrd="1" destOrd="0" presId="urn:microsoft.com/office/officeart/2005/8/layout/orgChart1"/>
    <dgm:cxn modelId="{6957B16F-F957-3F4B-B3E4-6D4251619DF6}" type="presParOf" srcId="{D372B911-2A3D-0242-87CD-85632BB1B378}" destId="{AA846A14-0A71-584C-82D6-B3980F256A9F}" srcOrd="0" destOrd="0" presId="urn:microsoft.com/office/officeart/2005/8/layout/orgChart1"/>
    <dgm:cxn modelId="{40B9325B-796D-6840-B0A5-7C97DC70B7B7}" type="presParOf" srcId="{AA846A14-0A71-584C-82D6-B3980F256A9F}" destId="{34C9065A-F6A4-6B43-9322-1399A0DD54AF}" srcOrd="0" destOrd="0" presId="urn:microsoft.com/office/officeart/2005/8/layout/orgChart1"/>
    <dgm:cxn modelId="{34FB6C6F-AD40-5442-BDD3-763A83F86C3E}" type="presParOf" srcId="{AA846A14-0A71-584C-82D6-B3980F256A9F}" destId="{604DFC84-D43C-4E4C-8A33-5EB49EFE978A}" srcOrd="1" destOrd="0" presId="urn:microsoft.com/office/officeart/2005/8/layout/orgChart1"/>
    <dgm:cxn modelId="{AB217EED-E276-C542-81FD-A79FE63E2D28}" type="presParOf" srcId="{D372B911-2A3D-0242-87CD-85632BB1B378}" destId="{F61236EA-9C76-CF40-B480-058C68BC5BA2}" srcOrd="1" destOrd="0" presId="urn:microsoft.com/office/officeart/2005/8/layout/orgChart1"/>
    <dgm:cxn modelId="{C5C6F565-4F11-7049-86FC-27CBBB364C1B}" type="presParOf" srcId="{D372B911-2A3D-0242-87CD-85632BB1B378}" destId="{3F0140DC-2ED8-E449-B28C-35BAE94B92B8}" srcOrd="2" destOrd="0" presId="urn:microsoft.com/office/officeart/2005/8/layout/orgChart1"/>
    <dgm:cxn modelId="{66943B47-3170-E54B-8150-4BCFCB7680D0}" type="presParOf" srcId="{6217F025-3BD6-E24D-8072-8CA00D3E886C}" destId="{C9A5D3EE-04F5-6041-ADC6-7197E1D3C0D3}" srcOrd="2" destOrd="0" presId="urn:microsoft.com/office/officeart/2005/8/layout/orgChart1"/>
    <dgm:cxn modelId="{73E39CDC-243D-D648-9C2A-D647715BC8CD}" type="presParOf" srcId="{6217F025-3BD6-E24D-8072-8CA00D3E886C}" destId="{F77730F8-8DCC-474F-B142-F61CF912F291}" srcOrd="3" destOrd="0" presId="urn:microsoft.com/office/officeart/2005/8/layout/orgChart1"/>
    <dgm:cxn modelId="{9E55016B-7115-9640-A0D8-7BE030157498}" type="presParOf" srcId="{F77730F8-8DCC-474F-B142-F61CF912F291}" destId="{3AF01AB9-67E7-F14D-BBE0-FF989E1A68BB}" srcOrd="0" destOrd="0" presId="urn:microsoft.com/office/officeart/2005/8/layout/orgChart1"/>
    <dgm:cxn modelId="{6D5DBA07-0709-6A46-BE41-9579AC63E3F1}" type="presParOf" srcId="{3AF01AB9-67E7-F14D-BBE0-FF989E1A68BB}" destId="{04FE071D-6E71-4C45-9CC8-21A42F24181F}" srcOrd="0" destOrd="0" presId="urn:microsoft.com/office/officeart/2005/8/layout/orgChart1"/>
    <dgm:cxn modelId="{3766B1BD-5D29-2945-91A5-5A429A48EA6E}" type="presParOf" srcId="{3AF01AB9-67E7-F14D-BBE0-FF989E1A68BB}" destId="{7A8B931F-5232-6149-ACA4-50B835DA8DA9}" srcOrd="1" destOrd="0" presId="urn:microsoft.com/office/officeart/2005/8/layout/orgChart1"/>
    <dgm:cxn modelId="{0F3A68AB-88A2-E443-A717-E118A96CBACB}" type="presParOf" srcId="{F77730F8-8DCC-474F-B142-F61CF912F291}" destId="{4BAFB07C-9D23-8640-94BB-E0065FD1E493}" srcOrd="1" destOrd="0" presId="urn:microsoft.com/office/officeart/2005/8/layout/orgChart1"/>
    <dgm:cxn modelId="{11D7272E-8CC4-3146-ABBE-E9511D32EBC5}" type="presParOf" srcId="{F77730F8-8DCC-474F-B142-F61CF912F291}" destId="{99124247-7431-BD41-8EB2-76E7F939EC67}" srcOrd="2" destOrd="0" presId="urn:microsoft.com/office/officeart/2005/8/layout/orgChart1"/>
    <dgm:cxn modelId="{09250F7C-69E1-CA4E-B88B-FB8785DF74F1}" type="presParOf" srcId="{6217F025-3BD6-E24D-8072-8CA00D3E886C}" destId="{12C4BB91-5E8B-0641-8C7D-5D8B3E58E62C}" srcOrd="4" destOrd="0" presId="urn:microsoft.com/office/officeart/2005/8/layout/orgChart1"/>
    <dgm:cxn modelId="{79A421AA-8871-0B40-B756-B6D9E7584CAD}" type="presParOf" srcId="{6217F025-3BD6-E24D-8072-8CA00D3E886C}" destId="{1B08C416-B72F-4E47-BDC5-EE0D88BDBA01}" srcOrd="5" destOrd="0" presId="urn:microsoft.com/office/officeart/2005/8/layout/orgChart1"/>
    <dgm:cxn modelId="{4FECC7DD-A8BE-C34E-87EE-464C6C98CA07}" type="presParOf" srcId="{1B08C416-B72F-4E47-BDC5-EE0D88BDBA01}" destId="{F511D022-A1C4-D543-B02A-BF2030B6578E}" srcOrd="0" destOrd="0" presId="urn:microsoft.com/office/officeart/2005/8/layout/orgChart1"/>
    <dgm:cxn modelId="{FF4525A3-3566-1946-B175-DE036E4B6F0F}" type="presParOf" srcId="{F511D022-A1C4-D543-B02A-BF2030B6578E}" destId="{26D7F70E-5B0C-3144-A23F-0B29CB81F6D0}" srcOrd="0" destOrd="0" presId="urn:microsoft.com/office/officeart/2005/8/layout/orgChart1"/>
    <dgm:cxn modelId="{5CD8168D-0E8F-6346-946C-D0731E4BD45E}" type="presParOf" srcId="{F511D022-A1C4-D543-B02A-BF2030B6578E}" destId="{4E56E7DF-C095-AF4A-9815-F823205A3ADC}" srcOrd="1" destOrd="0" presId="urn:microsoft.com/office/officeart/2005/8/layout/orgChart1"/>
    <dgm:cxn modelId="{65CAF637-1728-494A-8A08-0480314DA86E}" type="presParOf" srcId="{1B08C416-B72F-4E47-BDC5-EE0D88BDBA01}" destId="{C79D5BF1-3A75-A24F-AA9D-844C9A40AD45}" srcOrd="1" destOrd="0" presId="urn:microsoft.com/office/officeart/2005/8/layout/orgChart1"/>
    <dgm:cxn modelId="{C94B1450-7618-2848-9021-77F20A7BC19C}" type="presParOf" srcId="{1B08C416-B72F-4E47-BDC5-EE0D88BDBA01}" destId="{3FB50031-818E-0E48-8D10-229E6042E5C4}" srcOrd="2" destOrd="0" presId="urn:microsoft.com/office/officeart/2005/8/layout/orgChart1"/>
    <dgm:cxn modelId="{7ABD5DC4-1CB0-1C47-B318-7FF47F42155A}" type="presParOf" srcId="{5E68E55E-BFD7-584D-832D-1C8A18DA2819}" destId="{86785DFD-280E-8347-8DC3-74B3DDFC86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CC63A-7505-4BFD-A1BC-A6F6E2E28CD9}"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E4DD0749-3C1D-4F5E-AA38-9C083B75EAB9}">
      <dgm:prSet phldrT="[Text]" custT="1"/>
      <dgm:spPr>
        <a:solidFill>
          <a:srgbClr val="009DDC"/>
        </a:solidFill>
      </dgm:spPr>
      <dgm:t>
        <a:bodyPr/>
        <a:lstStyle/>
        <a:p>
          <a:r>
            <a:rPr lang="en-US" sz="4000"/>
            <a:t>Slum inhabitants lack </a:t>
          </a:r>
          <a:r>
            <a:rPr lang="en-US" sz="4000" u="sng"/>
            <a:t>one or more </a:t>
          </a:r>
          <a:r>
            <a:rPr lang="en-US" sz="4000"/>
            <a:t>of the following</a:t>
          </a:r>
        </a:p>
      </dgm:t>
    </dgm:pt>
    <dgm:pt modelId="{B3601F84-7F51-4949-BBD5-EF66319A0AD8}" type="parTrans" cxnId="{8A0613D8-2979-47B1-815D-A8E4297587B9}">
      <dgm:prSet/>
      <dgm:spPr/>
      <dgm:t>
        <a:bodyPr/>
        <a:lstStyle/>
        <a:p>
          <a:endParaRPr lang="en-US" sz="4400"/>
        </a:p>
      </dgm:t>
    </dgm:pt>
    <dgm:pt modelId="{4AAE05AB-7014-4D03-9A79-EBDBB5713F6E}" type="sibTrans" cxnId="{8A0613D8-2979-47B1-815D-A8E4297587B9}">
      <dgm:prSet/>
      <dgm:spPr/>
      <dgm:t>
        <a:bodyPr/>
        <a:lstStyle/>
        <a:p>
          <a:endParaRPr lang="en-US" sz="4400"/>
        </a:p>
      </dgm:t>
    </dgm:pt>
    <dgm:pt modelId="{976A2E43-456C-4262-8C10-F8C64C474920}">
      <dgm:prSet phldrT="[Text]" custT="1"/>
      <dgm:spPr/>
      <dgm:t>
        <a:bodyPr/>
        <a:lstStyle/>
        <a:p>
          <a:r>
            <a:rPr lang="en-US" sz="2800"/>
            <a:t>1. Lack of access to improved water source</a:t>
          </a:r>
        </a:p>
      </dgm:t>
    </dgm:pt>
    <dgm:pt modelId="{FC9496BF-9435-4A98-9DE2-ADCE08B0B0F0}" type="parTrans" cxnId="{E979734A-582A-435B-A59B-2BECF47A494F}">
      <dgm:prSet/>
      <dgm:spPr/>
      <dgm:t>
        <a:bodyPr/>
        <a:lstStyle/>
        <a:p>
          <a:endParaRPr lang="en-US" sz="4400"/>
        </a:p>
      </dgm:t>
    </dgm:pt>
    <dgm:pt modelId="{C3DFC94C-484B-4797-8F3B-D7BE986EDABB}" type="sibTrans" cxnId="{E979734A-582A-435B-A59B-2BECF47A494F}">
      <dgm:prSet/>
      <dgm:spPr/>
      <dgm:t>
        <a:bodyPr/>
        <a:lstStyle/>
        <a:p>
          <a:endParaRPr lang="en-US" sz="4400"/>
        </a:p>
      </dgm:t>
    </dgm:pt>
    <dgm:pt modelId="{8A39CBF6-F088-4D65-8A44-3C7ADD378BC3}">
      <dgm:prSet phldrT="[Text]" custT="1"/>
      <dgm:spPr/>
      <dgm:t>
        <a:bodyPr/>
        <a:lstStyle/>
        <a:p>
          <a:endParaRPr lang="en-US" sz="2800"/>
        </a:p>
        <a:p>
          <a:r>
            <a:rPr lang="en-US" sz="2800"/>
            <a:t>2. Lack of access to improved sanitation facilities  	</a:t>
          </a:r>
        </a:p>
      </dgm:t>
    </dgm:pt>
    <dgm:pt modelId="{BD1662D3-0B5D-4027-A6DE-160F13E4C924}" type="parTrans" cxnId="{C855FC7A-B9E3-4C69-9889-809345CC63D1}">
      <dgm:prSet/>
      <dgm:spPr/>
      <dgm:t>
        <a:bodyPr/>
        <a:lstStyle/>
        <a:p>
          <a:endParaRPr lang="en-US" sz="4400"/>
        </a:p>
      </dgm:t>
    </dgm:pt>
    <dgm:pt modelId="{C6EF3007-21EE-4166-A110-124B02E2D55C}" type="sibTrans" cxnId="{C855FC7A-B9E3-4C69-9889-809345CC63D1}">
      <dgm:prSet/>
      <dgm:spPr/>
      <dgm:t>
        <a:bodyPr/>
        <a:lstStyle/>
        <a:p>
          <a:endParaRPr lang="en-US" sz="4400"/>
        </a:p>
      </dgm:t>
    </dgm:pt>
    <dgm:pt modelId="{1AB55F2D-0FC3-48CE-9366-1DEEA43FD0D2}">
      <dgm:prSet phldrT="[Text]" custT="1"/>
      <dgm:spPr/>
      <dgm:t>
        <a:bodyPr/>
        <a:lstStyle/>
        <a:p>
          <a:r>
            <a:rPr lang="en-US" sz="2800"/>
            <a:t>3. Lack of sufficient living area</a:t>
          </a:r>
        </a:p>
      </dgm:t>
    </dgm:pt>
    <dgm:pt modelId="{42E8DDD9-52C0-4F21-8D43-80F1417E7DEE}" type="parTrans" cxnId="{12AA1EA3-6444-479F-97D7-6AD11A83BEC6}">
      <dgm:prSet/>
      <dgm:spPr/>
      <dgm:t>
        <a:bodyPr/>
        <a:lstStyle/>
        <a:p>
          <a:endParaRPr lang="en-US" sz="4400"/>
        </a:p>
      </dgm:t>
    </dgm:pt>
    <dgm:pt modelId="{5AD07BF5-61DF-45B4-A838-EBC168B94F26}" type="sibTrans" cxnId="{12AA1EA3-6444-479F-97D7-6AD11A83BEC6}">
      <dgm:prSet/>
      <dgm:spPr/>
      <dgm:t>
        <a:bodyPr/>
        <a:lstStyle/>
        <a:p>
          <a:endParaRPr lang="en-US" sz="4400"/>
        </a:p>
      </dgm:t>
    </dgm:pt>
    <dgm:pt modelId="{DE73A801-00E1-4671-BDB4-AEC7A7EA4013}">
      <dgm:prSet phldrT="[Text]" custT="1"/>
      <dgm:spPr/>
      <dgm:t>
        <a:bodyPr/>
        <a:lstStyle/>
        <a:p>
          <a:r>
            <a:rPr lang="en-US" sz="2800"/>
            <a:t>4. Lack of housing durability</a:t>
          </a:r>
        </a:p>
      </dgm:t>
    </dgm:pt>
    <dgm:pt modelId="{8492E6A9-356B-4787-A3C7-42A458C18C5D}" type="parTrans" cxnId="{D43D1993-3206-4035-8858-CEEB48CB01C0}">
      <dgm:prSet/>
      <dgm:spPr/>
      <dgm:t>
        <a:bodyPr/>
        <a:lstStyle/>
        <a:p>
          <a:endParaRPr lang="en-US" sz="4400"/>
        </a:p>
      </dgm:t>
    </dgm:pt>
    <dgm:pt modelId="{00DA8CF0-4799-4ABA-BAC6-48CA43D05200}" type="sibTrans" cxnId="{D43D1993-3206-4035-8858-CEEB48CB01C0}">
      <dgm:prSet/>
      <dgm:spPr/>
      <dgm:t>
        <a:bodyPr/>
        <a:lstStyle/>
        <a:p>
          <a:endParaRPr lang="en-US" sz="4400"/>
        </a:p>
      </dgm:t>
    </dgm:pt>
    <dgm:pt modelId="{F488180C-B3F1-486E-98E5-9B170563AE6E}">
      <dgm:prSet phldrT="[Text]" custT="1"/>
      <dgm:spPr/>
      <dgm:t>
        <a:bodyPr/>
        <a:lstStyle/>
        <a:p>
          <a:r>
            <a:rPr lang="en-US" sz="2800"/>
            <a:t>5. Lack of security of tenure </a:t>
          </a:r>
        </a:p>
      </dgm:t>
    </dgm:pt>
    <dgm:pt modelId="{8ACEC2B9-DE07-4E4B-B355-2ECCBB2A251E}" type="parTrans" cxnId="{4263D85F-4014-4E72-80CE-1D5479383CC1}">
      <dgm:prSet/>
      <dgm:spPr/>
      <dgm:t>
        <a:bodyPr/>
        <a:lstStyle/>
        <a:p>
          <a:endParaRPr lang="en-US" sz="4400"/>
        </a:p>
      </dgm:t>
    </dgm:pt>
    <dgm:pt modelId="{A9D5677E-2CE2-4C8E-9DCF-F0CE9ACE5937}" type="sibTrans" cxnId="{4263D85F-4014-4E72-80CE-1D5479383CC1}">
      <dgm:prSet/>
      <dgm:spPr/>
      <dgm:t>
        <a:bodyPr/>
        <a:lstStyle/>
        <a:p>
          <a:endParaRPr lang="en-US" sz="4400"/>
        </a:p>
      </dgm:t>
    </dgm:pt>
    <dgm:pt modelId="{0A1EED31-1416-4CFB-B7F1-AC9ABA01A6AA}" type="pres">
      <dgm:prSet presAssocID="{2D3CC63A-7505-4BFD-A1BC-A6F6E2E28CD9}" presName="composite" presStyleCnt="0">
        <dgm:presLayoutVars>
          <dgm:chMax val="1"/>
          <dgm:dir/>
          <dgm:resizeHandles val="exact"/>
        </dgm:presLayoutVars>
      </dgm:prSet>
      <dgm:spPr/>
    </dgm:pt>
    <dgm:pt modelId="{FA804A4A-5A49-4AAC-AD10-F0C376B1B7A2}" type="pres">
      <dgm:prSet presAssocID="{E4DD0749-3C1D-4F5E-AA38-9C083B75EAB9}" presName="roof" presStyleLbl="dkBgShp" presStyleIdx="0" presStyleCnt="2" custScaleY="66288"/>
      <dgm:spPr/>
    </dgm:pt>
    <dgm:pt modelId="{86903BB4-DD06-4C49-AAA3-D3238EDFECE1}" type="pres">
      <dgm:prSet presAssocID="{E4DD0749-3C1D-4F5E-AA38-9C083B75EAB9}" presName="pillars" presStyleCnt="0"/>
      <dgm:spPr/>
    </dgm:pt>
    <dgm:pt modelId="{09E0B986-3AF2-49EE-AFCB-6339E54D4C01}" type="pres">
      <dgm:prSet presAssocID="{E4DD0749-3C1D-4F5E-AA38-9C083B75EAB9}" presName="pillar1" presStyleLbl="node1" presStyleIdx="0" presStyleCnt="5">
        <dgm:presLayoutVars>
          <dgm:bulletEnabled val="1"/>
        </dgm:presLayoutVars>
      </dgm:prSet>
      <dgm:spPr/>
    </dgm:pt>
    <dgm:pt modelId="{CDA79CA9-4D9A-47D6-97BF-E914C5A87978}" type="pres">
      <dgm:prSet presAssocID="{8A39CBF6-F088-4D65-8A44-3C7ADD378BC3}" presName="pillarX" presStyleLbl="node1" presStyleIdx="1" presStyleCnt="5">
        <dgm:presLayoutVars>
          <dgm:bulletEnabled val="1"/>
        </dgm:presLayoutVars>
      </dgm:prSet>
      <dgm:spPr/>
    </dgm:pt>
    <dgm:pt modelId="{4546B358-48B2-485D-B58F-1782BA70DCBC}" type="pres">
      <dgm:prSet presAssocID="{1AB55F2D-0FC3-48CE-9366-1DEEA43FD0D2}" presName="pillarX" presStyleLbl="node1" presStyleIdx="2" presStyleCnt="5">
        <dgm:presLayoutVars>
          <dgm:bulletEnabled val="1"/>
        </dgm:presLayoutVars>
      </dgm:prSet>
      <dgm:spPr/>
    </dgm:pt>
    <dgm:pt modelId="{3B4660FA-708E-4AC1-94A0-FCE3370D7B53}" type="pres">
      <dgm:prSet presAssocID="{DE73A801-00E1-4671-BDB4-AEC7A7EA4013}" presName="pillarX" presStyleLbl="node1" presStyleIdx="3" presStyleCnt="5">
        <dgm:presLayoutVars>
          <dgm:bulletEnabled val="1"/>
        </dgm:presLayoutVars>
      </dgm:prSet>
      <dgm:spPr/>
    </dgm:pt>
    <dgm:pt modelId="{B73FA6F7-ACE6-408C-A6BD-1F4DC7BABB4A}" type="pres">
      <dgm:prSet presAssocID="{F488180C-B3F1-486E-98E5-9B170563AE6E}" presName="pillarX" presStyleLbl="node1" presStyleIdx="4" presStyleCnt="5">
        <dgm:presLayoutVars>
          <dgm:bulletEnabled val="1"/>
        </dgm:presLayoutVars>
      </dgm:prSet>
      <dgm:spPr/>
    </dgm:pt>
    <dgm:pt modelId="{5D7EFB6A-CFBF-479A-80F0-C02565AD8592}" type="pres">
      <dgm:prSet presAssocID="{E4DD0749-3C1D-4F5E-AA38-9C083B75EAB9}" presName="base" presStyleLbl="dkBgShp" presStyleIdx="1" presStyleCnt="2" custLinFactY="100000" custLinFactNeighborY="112164"/>
      <dgm:spPr>
        <a:solidFill>
          <a:srgbClr val="009DDC"/>
        </a:solidFill>
      </dgm:spPr>
    </dgm:pt>
  </dgm:ptLst>
  <dgm:cxnLst>
    <dgm:cxn modelId="{4263D85F-4014-4E72-80CE-1D5479383CC1}" srcId="{E4DD0749-3C1D-4F5E-AA38-9C083B75EAB9}" destId="{F488180C-B3F1-486E-98E5-9B170563AE6E}" srcOrd="4" destOrd="0" parTransId="{8ACEC2B9-DE07-4E4B-B355-2ECCBB2A251E}" sibTransId="{A9D5677E-2CE2-4C8E-9DCF-F0CE9ACE5937}"/>
    <dgm:cxn modelId="{19423267-7034-4F1F-98E0-48A82054C320}" type="presOf" srcId="{DE73A801-00E1-4671-BDB4-AEC7A7EA4013}" destId="{3B4660FA-708E-4AC1-94A0-FCE3370D7B53}" srcOrd="0" destOrd="0" presId="urn:microsoft.com/office/officeart/2005/8/layout/hList3"/>
    <dgm:cxn modelId="{E979734A-582A-435B-A59B-2BECF47A494F}" srcId="{E4DD0749-3C1D-4F5E-AA38-9C083B75EAB9}" destId="{976A2E43-456C-4262-8C10-F8C64C474920}" srcOrd="0" destOrd="0" parTransId="{FC9496BF-9435-4A98-9DE2-ADCE08B0B0F0}" sibTransId="{C3DFC94C-484B-4797-8F3B-D7BE986EDABB}"/>
    <dgm:cxn modelId="{5700DA4E-01D9-401C-A1D4-E4005FD0630C}" type="presOf" srcId="{976A2E43-456C-4262-8C10-F8C64C474920}" destId="{09E0B986-3AF2-49EE-AFCB-6339E54D4C01}" srcOrd="0" destOrd="0" presId="urn:microsoft.com/office/officeart/2005/8/layout/hList3"/>
    <dgm:cxn modelId="{E2279553-1255-4643-8AF3-E8856ED1530F}" type="presOf" srcId="{F488180C-B3F1-486E-98E5-9B170563AE6E}" destId="{B73FA6F7-ACE6-408C-A6BD-1F4DC7BABB4A}" srcOrd="0" destOrd="0" presId="urn:microsoft.com/office/officeart/2005/8/layout/hList3"/>
    <dgm:cxn modelId="{C855FC7A-B9E3-4C69-9889-809345CC63D1}" srcId="{E4DD0749-3C1D-4F5E-AA38-9C083B75EAB9}" destId="{8A39CBF6-F088-4D65-8A44-3C7ADD378BC3}" srcOrd="1" destOrd="0" parTransId="{BD1662D3-0B5D-4027-A6DE-160F13E4C924}" sibTransId="{C6EF3007-21EE-4166-A110-124B02E2D55C}"/>
    <dgm:cxn modelId="{D43D1993-3206-4035-8858-CEEB48CB01C0}" srcId="{E4DD0749-3C1D-4F5E-AA38-9C083B75EAB9}" destId="{DE73A801-00E1-4671-BDB4-AEC7A7EA4013}" srcOrd="3" destOrd="0" parTransId="{8492E6A9-356B-4787-A3C7-42A458C18C5D}" sibTransId="{00DA8CF0-4799-4ABA-BAC6-48CA43D05200}"/>
    <dgm:cxn modelId="{3D87D096-705A-4BA2-A649-BDA07DCF09B2}" type="presOf" srcId="{E4DD0749-3C1D-4F5E-AA38-9C083B75EAB9}" destId="{FA804A4A-5A49-4AAC-AD10-F0C376B1B7A2}" srcOrd="0" destOrd="0" presId="urn:microsoft.com/office/officeart/2005/8/layout/hList3"/>
    <dgm:cxn modelId="{12AA1EA3-6444-479F-97D7-6AD11A83BEC6}" srcId="{E4DD0749-3C1D-4F5E-AA38-9C083B75EAB9}" destId="{1AB55F2D-0FC3-48CE-9366-1DEEA43FD0D2}" srcOrd="2" destOrd="0" parTransId="{42E8DDD9-52C0-4F21-8D43-80F1417E7DEE}" sibTransId="{5AD07BF5-61DF-45B4-A838-EBC168B94F26}"/>
    <dgm:cxn modelId="{0165CFC1-31F4-48B3-B3EB-D8F8341958AB}" type="presOf" srcId="{1AB55F2D-0FC3-48CE-9366-1DEEA43FD0D2}" destId="{4546B358-48B2-485D-B58F-1782BA70DCBC}" srcOrd="0" destOrd="0" presId="urn:microsoft.com/office/officeart/2005/8/layout/hList3"/>
    <dgm:cxn modelId="{0E75B1C4-E459-44A9-A252-D80B0A50E8EB}" type="presOf" srcId="{2D3CC63A-7505-4BFD-A1BC-A6F6E2E28CD9}" destId="{0A1EED31-1416-4CFB-B7F1-AC9ABA01A6AA}" srcOrd="0" destOrd="0" presId="urn:microsoft.com/office/officeart/2005/8/layout/hList3"/>
    <dgm:cxn modelId="{6B9662C5-BE33-451F-BE37-902A4CBF8656}" type="presOf" srcId="{8A39CBF6-F088-4D65-8A44-3C7ADD378BC3}" destId="{CDA79CA9-4D9A-47D6-97BF-E914C5A87978}" srcOrd="0" destOrd="0" presId="urn:microsoft.com/office/officeart/2005/8/layout/hList3"/>
    <dgm:cxn modelId="{8A0613D8-2979-47B1-815D-A8E4297587B9}" srcId="{2D3CC63A-7505-4BFD-A1BC-A6F6E2E28CD9}" destId="{E4DD0749-3C1D-4F5E-AA38-9C083B75EAB9}" srcOrd="0" destOrd="0" parTransId="{B3601F84-7F51-4949-BBD5-EF66319A0AD8}" sibTransId="{4AAE05AB-7014-4D03-9A79-EBDBB5713F6E}"/>
    <dgm:cxn modelId="{7ECA09C9-3AAB-424F-B9FE-500E04E142BD}" type="presParOf" srcId="{0A1EED31-1416-4CFB-B7F1-AC9ABA01A6AA}" destId="{FA804A4A-5A49-4AAC-AD10-F0C376B1B7A2}" srcOrd="0" destOrd="0" presId="urn:microsoft.com/office/officeart/2005/8/layout/hList3"/>
    <dgm:cxn modelId="{BF094527-E667-4657-8C93-519AAE1502F3}" type="presParOf" srcId="{0A1EED31-1416-4CFB-B7F1-AC9ABA01A6AA}" destId="{86903BB4-DD06-4C49-AAA3-D3238EDFECE1}" srcOrd="1" destOrd="0" presId="urn:microsoft.com/office/officeart/2005/8/layout/hList3"/>
    <dgm:cxn modelId="{3A423DB3-44BF-43F6-B38D-4ADEFF5A6858}" type="presParOf" srcId="{86903BB4-DD06-4C49-AAA3-D3238EDFECE1}" destId="{09E0B986-3AF2-49EE-AFCB-6339E54D4C01}" srcOrd="0" destOrd="0" presId="urn:microsoft.com/office/officeart/2005/8/layout/hList3"/>
    <dgm:cxn modelId="{A2886E51-A2E0-41C4-9411-4F620798B54E}" type="presParOf" srcId="{86903BB4-DD06-4C49-AAA3-D3238EDFECE1}" destId="{CDA79CA9-4D9A-47D6-97BF-E914C5A87978}" srcOrd="1" destOrd="0" presId="urn:microsoft.com/office/officeart/2005/8/layout/hList3"/>
    <dgm:cxn modelId="{6BE19EFE-6A9C-49D4-BCE6-63C8A04DB43A}" type="presParOf" srcId="{86903BB4-DD06-4C49-AAA3-D3238EDFECE1}" destId="{4546B358-48B2-485D-B58F-1782BA70DCBC}" srcOrd="2" destOrd="0" presId="urn:microsoft.com/office/officeart/2005/8/layout/hList3"/>
    <dgm:cxn modelId="{16B827A7-3047-489F-BB67-F2C91922C1F7}" type="presParOf" srcId="{86903BB4-DD06-4C49-AAA3-D3238EDFECE1}" destId="{3B4660FA-708E-4AC1-94A0-FCE3370D7B53}" srcOrd="3" destOrd="0" presId="urn:microsoft.com/office/officeart/2005/8/layout/hList3"/>
    <dgm:cxn modelId="{67DC88DE-9CE9-42C0-BA71-57865A8625F3}" type="presParOf" srcId="{86903BB4-DD06-4C49-AAA3-D3238EDFECE1}" destId="{B73FA6F7-ACE6-408C-A6BD-1F4DC7BABB4A}" srcOrd="4" destOrd="0" presId="urn:microsoft.com/office/officeart/2005/8/layout/hList3"/>
    <dgm:cxn modelId="{FE7138F6-B9C1-47AF-B3B1-33766F85CAF6}" type="presParOf" srcId="{0A1EED31-1416-4CFB-B7F1-AC9ABA01A6AA}" destId="{5D7EFB6A-CFBF-479A-80F0-C02565AD859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9977379-B19D-42CE-911A-E3244E06E5A1}"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DF3FB5ED-CE43-43C7-9F99-1051C7293CCF}">
      <dgm:prSet phldrT="[Text]" custT="1"/>
      <dgm:spPr/>
      <dgm:t>
        <a:bodyPr/>
        <a:lstStyle/>
        <a:p>
          <a:pPr>
            <a:buFont typeface="+mj-lt"/>
            <a:buAutoNum type="alphaUcPeriod"/>
          </a:pPr>
          <a:r>
            <a:rPr lang="en-US" sz="3500" dirty="0"/>
            <a:t>A. Land and biodiversity</a:t>
          </a:r>
        </a:p>
      </dgm:t>
    </dgm:pt>
    <dgm:pt modelId="{EB2BBD11-5C2C-4242-B2A8-59F4C6A81A90}" type="parTrans" cxnId="{C09D9AAA-CADF-4C61-98EC-CF88F2686E13}">
      <dgm:prSet/>
      <dgm:spPr/>
      <dgm:t>
        <a:bodyPr/>
        <a:lstStyle/>
        <a:p>
          <a:endParaRPr lang="en-US" sz="3500"/>
        </a:p>
      </dgm:t>
    </dgm:pt>
    <dgm:pt modelId="{6B656201-1989-423A-9E52-EC724A066964}" type="sibTrans" cxnId="{C09D9AAA-CADF-4C61-98EC-CF88F2686E13}">
      <dgm:prSet/>
      <dgm:spPr/>
      <dgm:t>
        <a:bodyPr/>
        <a:lstStyle/>
        <a:p>
          <a:endParaRPr lang="en-US" sz="3500"/>
        </a:p>
      </dgm:t>
    </dgm:pt>
    <dgm:pt modelId="{6B96DDD0-4A10-47A6-91A3-49596FAFAECC}">
      <dgm:prSet phldrT="[Text]" custT="1"/>
      <dgm:spPr/>
      <dgm:t>
        <a:bodyPr/>
        <a:lstStyle/>
        <a:p>
          <a:pPr>
            <a:buFont typeface="+mj-lt"/>
            <a:buAutoNum type="alphaUcPeriod"/>
          </a:pPr>
          <a:r>
            <a:rPr lang="en-US" sz="3500" dirty="0"/>
            <a:t>B. Natural resources including food, energy and water</a:t>
          </a:r>
        </a:p>
      </dgm:t>
    </dgm:pt>
    <dgm:pt modelId="{4CC4856D-29C6-4F3B-AC8A-EC3916C7A09B}" type="parTrans" cxnId="{11BB206E-9816-49A6-8000-12864D758AC9}">
      <dgm:prSet/>
      <dgm:spPr/>
      <dgm:t>
        <a:bodyPr/>
        <a:lstStyle/>
        <a:p>
          <a:endParaRPr lang="en-US" sz="3500"/>
        </a:p>
      </dgm:t>
    </dgm:pt>
    <dgm:pt modelId="{422408D2-F7CF-4721-8D89-9F4779F84F3A}" type="sibTrans" cxnId="{11BB206E-9816-49A6-8000-12864D758AC9}">
      <dgm:prSet/>
      <dgm:spPr/>
      <dgm:t>
        <a:bodyPr/>
        <a:lstStyle/>
        <a:p>
          <a:endParaRPr lang="en-US" sz="3500"/>
        </a:p>
      </dgm:t>
    </dgm:pt>
    <dgm:pt modelId="{50D0EFA6-92A3-45DA-AAF6-1662FDFC34FE}">
      <dgm:prSet phldrT="[Text]" custT="1"/>
      <dgm:spPr/>
      <dgm:t>
        <a:bodyPr/>
        <a:lstStyle/>
        <a:p>
          <a:r>
            <a:rPr lang="en-US" sz="3500" dirty="0"/>
            <a:t>C. Climate change and disasters</a:t>
          </a:r>
        </a:p>
      </dgm:t>
    </dgm:pt>
    <dgm:pt modelId="{8877C10D-0BB7-4D8E-9F38-33115D4A0053}" type="parTrans" cxnId="{8EA78967-1560-458B-A215-1B161E6CD07A}">
      <dgm:prSet/>
      <dgm:spPr/>
      <dgm:t>
        <a:bodyPr/>
        <a:lstStyle/>
        <a:p>
          <a:endParaRPr lang="en-US" sz="3500"/>
        </a:p>
      </dgm:t>
    </dgm:pt>
    <dgm:pt modelId="{32DD5378-CDB2-4FC1-A0E4-AD927A45FF54}" type="sibTrans" cxnId="{8EA78967-1560-458B-A215-1B161E6CD07A}">
      <dgm:prSet/>
      <dgm:spPr/>
      <dgm:t>
        <a:bodyPr/>
        <a:lstStyle/>
        <a:p>
          <a:endParaRPr lang="en-US" sz="3500"/>
        </a:p>
      </dgm:t>
    </dgm:pt>
    <dgm:pt modelId="{9342530D-0F72-4FE6-9E6C-1BBF2F4944DB}">
      <dgm:prSet phldrT="[Text]" custT="1"/>
      <dgm:spPr/>
      <dgm:t>
        <a:bodyPr/>
        <a:lstStyle/>
        <a:p>
          <a:r>
            <a:rPr lang="en-US" sz="3500" dirty="0"/>
            <a:t>D. Sustainable consumption, production and waste</a:t>
          </a:r>
        </a:p>
      </dgm:t>
    </dgm:pt>
    <dgm:pt modelId="{D4CA3E57-F548-43CD-9BB3-8330A32E5734}" type="parTrans" cxnId="{F3CB154E-78CD-4DFF-93FC-15CED3D0989E}">
      <dgm:prSet/>
      <dgm:spPr/>
      <dgm:t>
        <a:bodyPr/>
        <a:lstStyle/>
        <a:p>
          <a:endParaRPr lang="en-US" sz="3500"/>
        </a:p>
      </dgm:t>
    </dgm:pt>
    <dgm:pt modelId="{021EB9A7-C293-4594-B6EF-6F0D9E14D44F}" type="sibTrans" cxnId="{F3CB154E-78CD-4DFF-93FC-15CED3D0989E}">
      <dgm:prSet/>
      <dgm:spPr/>
      <dgm:t>
        <a:bodyPr/>
        <a:lstStyle/>
        <a:p>
          <a:endParaRPr lang="en-US" sz="3500"/>
        </a:p>
      </dgm:t>
    </dgm:pt>
    <dgm:pt modelId="{A602DD6D-532D-4F9E-9CA5-C54FD84FE232}">
      <dgm:prSet phldrT="[Text]" custT="1"/>
      <dgm:spPr/>
      <dgm:t>
        <a:bodyPr/>
        <a:lstStyle/>
        <a:p>
          <a:r>
            <a:rPr lang="en-US" sz="3500" dirty="0"/>
            <a:t>E. Health, well-being and sanitation</a:t>
          </a:r>
        </a:p>
      </dgm:t>
    </dgm:pt>
    <dgm:pt modelId="{C58E22FC-4E6C-4EFF-807F-4C1DAFDF748F}" type="parTrans" cxnId="{DFF70991-E383-49F3-9254-24F962B263C6}">
      <dgm:prSet/>
      <dgm:spPr/>
      <dgm:t>
        <a:bodyPr/>
        <a:lstStyle/>
        <a:p>
          <a:endParaRPr lang="en-US" sz="3500"/>
        </a:p>
      </dgm:t>
    </dgm:pt>
    <dgm:pt modelId="{0CD41AE4-7542-415E-A74B-7C672B080FD7}" type="sibTrans" cxnId="{DFF70991-E383-49F3-9254-24F962B263C6}">
      <dgm:prSet/>
      <dgm:spPr/>
      <dgm:t>
        <a:bodyPr/>
        <a:lstStyle/>
        <a:p>
          <a:endParaRPr lang="en-US" sz="3500"/>
        </a:p>
      </dgm:t>
    </dgm:pt>
    <dgm:pt modelId="{1C1CF673-1F73-4EDD-93B9-3F0FD4D998CB}">
      <dgm:prSet custT="1"/>
      <dgm:spPr/>
      <dgm:t>
        <a:bodyPr/>
        <a:lstStyle/>
        <a:p>
          <a:r>
            <a:rPr lang="en-US" sz="3500" dirty="0"/>
            <a:t>F. Environmental decision-making</a:t>
          </a:r>
        </a:p>
      </dgm:t>
    </dgm:pt>
    <dgm:pt modelId="{BB1B02B1-40DD-407E-8A4D-1074A18F8CB5}" type="parTrans" cxnId="{3E5B0E4B-4E61-4884-93E4-84D7999B2F5F}">
      <dgm:prSet/>
      <dgm:spPr/>
      <dgm:t>
        <a:bodyPr/>
        <a:lstStyle/>
        <a:p>
          <a:endParaRPr lang="en-US" sz="3500"/>
        </a:p>
      </dgm:t>
    </dgm:pt>
    <dgm:pt modelId="{D506FAB7-102E-42B4-8F23-DF07D45D32C8}" type="sibTrans" cxnId="{3E5B0E4B-4E61-4884-93E4-84D7999B2F5F}">
      <dgm:prSet/>
      <dgm:spPr/>
      <dgm:t>
        <a:bodyPr/>
        <a:lstStyle/>
        <a:p>
          <a:endParaRPr lang="en-US" sz="3500"/>
        </a:p>
      </dgm:t>
    </dgm:pt>
    <dgm:pt modelId="{2F52A102-78F2-49A3-B11D-00B7B61D3000}" type="pres">
      <dgm:prSet presAssocID="{D9977379-B19D-42CE-911A-E3244E06E5A1}" presName="diagram" presStyleCnt="0">
        <dgm:presLayoutVars>
          <dgm:dir/>
          <dgm:resizeHandles val="exact"/>
        </dgm:presLayoutVars>
      </dgm:prSet>
      <dgm:spPr/>
    </dgm:pt>
    <dgm:pt modelId="{A6FAEFB3-48EB-4C99-8826-428BA109D845}" type="pres">
      <dgm:prSet presAssocID="{DF3FB5ED-CE43-43C7-9F99-1051C7293CCF}" presName="node" presStyleLbl="node1" presStyleIdx="0" presStyleCnt="6">
        <dgm:presLayoutVars>
          <dgm:bulletEnabled val="1"/>
        </dgm:presLayoutVars>
      </dgm:prSet>
      <dgm:spPr/>
    </dgm:pt>
    <dgm:pt modelId="{ABF02F34-3677-487F-8B55-72045942D8FA}" type="pres">
      <dgm:prSet presAssocID="{6B656201-1989-423A-9E52-EC724A066964}" presName="sibTrans" presStyleCnt="0"/>
      <dgm:spPr/>
    </dgm:pt>
    <dgm:pt modelId="{026D9C47-7471-4BB1-8926-2245FC3E0243}" type="pres">
      <dgm:prSet presAssocID="{6B96DDD0-4A10-47A6-91A3-49596FAFAECC}" presName="node" presStyleLbl="node1" presStyleIdx="1" presStyleCnt="6">
        <dgm:presLayoutVars>
          <dgm:bulletEnabled val="1"/>
        </dgm:presLayoutVars>
      </dgm:prSet>
      <dgm:spPr/>
    </dgm:pt>
    <dgm:pt modelId="{36716D0A-0D57-430B-811B-833F85B6BF10}" type="pres">
      <dgm:prSet presAssocID="{422408D2-F7CF-4721-8D89-9F4779F84F3A}" presName="sibTrans" presStyleCnt="0"/>
      <dgm:spPr/>
    </dgm:pt>
    <dgm:pt modelId="{DB5CD807-B948-46CB-9ECA-B1ECE0D13733}" type="pres">
      <dgm:prSet presAssocID="{50D0EFA6-92A3-45DA-AAF6-1662FDFC34FE}" presName="node" presStyleLbl="node1" presStyleIdx="2" presStyleCnt="6">
        <dgm:presLayoutVars>
          <dgm:bulletEnabled val="1"/>
        </dgm:presLayoutVars>
      </dgm:prSet>
      <dgm:spPr/>
    </dgm:pt>
    <dgm:pt modelId="{A318A260-3C05-4FDF-AD90-B42C7020A0DA}" type="pres">
      <dgm:prSet presAssocID="{32DD5378-CDB2-4FC1-A0E4-AD927A45FF54}" presName="sibTrans" presStyleCnt="0"/>
      <dgm:spPr/>
    </dgm:pt>
    <dgm:pt modelId="{3FA45C9F-E1C2-4C53-9C2C-7B94F288773A}" type="pres">
      <dgm:prSet presAssocID="{9342530D-0F72-4FE6-9E6C-1BBF2F4944DB}" presName="node" presStyleLbl="node1" presStyleIdx="3" presStyleCnt="6">
        <dgm:presLayoutVars>
          <dgm:bulletEnabled val="1"/>
        </dgm:presLayoutVars>
      </dgm:prSet>
      <dgm:spPr/>
    </dgm:pt>
    <dgm:pt modelId="{39E3D205-8851-45D2-B9DE-D01898522906}" type="pres">
      <dgm:prSet presAssocID="{021EB9A7-C293-4594-B6EF-6F0D9E14D44F}" presName="sibTrans" presStyleCnt="0"/>
      <dgm:spPr/>
    </dgm:pt>
    <dgm:pt modelId="{7D45CBED-B67E-4C7F-BCC3-6648EAA9FCAF}" type="pres">
      <dgm:prSet presAssocID="{A602DD6D-532D-4F9E-9CA5-C54FD84FE232}" presName="node" presStyleLbl="node1" presStyleIdx="4" presStyleCnt="6">
        <dgm:presLayoutVars>
          <dgm:bulletEnabled val="1"/>
        </dgm:presLayoutVars>
      </dgm:prSet>
      <dgm:spPr/>
    </dgm:pt>
    <dgm:pt modelId="{1753FF88-9E05-4A53-98FE-80A3557F0605}" type="pres">
      <dgm:prSet presAssocID="{0CD41AE4-7542-415E-A74B-7C672B080FD7}" presName="sibTrans" presStyleCnt="0"/>
      <dgm:spPr/>
    </dgm:pt>
    <dgm:pt modelId="{3A500C42-CE92-4341-9977-DBBCB8AB005E}" type="pres">
      <dgm:prSet presAssocID="{1C1CF673-1F73-4EDD-93B9-3F0FD4D998CB}" presName="node" presStyleLbl="node1" presStyleIdx="5" presStyleCnt="6">
        <dgm:presLayoutVars>
          <dgm:bulletEnabled val="1"/>
        </dgm:presLayoutVars>
      </dgm:prSet>
      <dgm:spPr/>
    </dgm:pt>
  </dgm:ptLst>
  <dgm:cxnLst>
    <dgm:cxn modelId="{6EC97C1C-ED70-4233-9923-D8A090B821AA}" type="presOf" srcId="{D9977379-B19D-42CE-911A-E3244E06E5A1}" destId="{2F52A102-78F2-49A3-B11D-00B7B61D3000}" srcOrd="0" destOrd="0" presId="urn:microsoft.com/office/officeart/2005/8/layout/default"/>
    <dgm:cxn modelId="{A786795D-C62A-4120-A566-B422431B26DD}" type="presOf" srcId="{1C1CF673-1F73-4EDD-93B9-3F0FD4D998CB}" destId="{3A500C42-CE92-4341-9977-DBBCB8AB005E}" srcOrd="0" destOrd="0" presId="urn:microsoft.com/office/officeart/2005/8/layout/default"/>
    <dgm:cxn modelId="{8EA78967-1560-458B-A215-1B161E6CD07A}" srcId="{D9977379-B19D-42CE-911A-E3244E06E5A1}" destId="{50D0EFA6-92A3-45DA-AAF6-1662FDFC34FE}" srcOrd="2" destOrd="0" parTransId="{8877C10D-0BB7-4D8E-9F38-33115D4A0053}" sibTransId="{32DD5378-CDB2-4FC1-A0E4-AD927A45FF54}"/>
    <dgm:cxn modelId="{3E5B0E4B-4E61-4884-93E4-84D7999B2F5F}" srcId="{D9977379-B19D-42CE-911A-E3244E06E5A1}" destId="{1C1CF673-1F73-4EDD-93B9-3F0FD4D998CB}" srcOrd="5" destOrd="0" parTransId="{BB1B02B1-40DD-407E-8A4D-1074A18F8CB5}" sibTransId="{D506FAB7-102E-42B4-8F23-DF07D45D32C8}"/>
    <dgm:cxn modelId="{F3CB154E-78CD-4DFF-93FC-15CED3D0989E}" srcId="{D9977379-B19D-42CE-911A-E3244E06E5A1}" destId="{9342530D-0F72-4FE6-9E6C-1BBF2F4944DB}" srcOrd="3" destOrd="0" parTransId="{D4CA3E57-F548-43CD-9BB3-8330A32E5734}" sibTransId="{021EB9A7-C293-4594-B6EF-6F0D9E14D44F}"/>
    <dgm:cxn modelId="{11BB206E-9816-49A6-8000-12864D758AC9}" srcId="{D9977379-B19D-42CE-911A-E3244E06E5A1}" destId="{6B96DDD0-4A10-47A6-91A3-49596FAFAECC}" srcOrd="1" destOrd="0" parTransId="{4CC4856D-29C6-4F3B-AC8A-EC3916C7A09B}" sibTransId="{422408D2-F7CF-4721-8D89-9F4779F84F3A}"/>
    <dgm:cxn modelId="{DFF70991-E383-49F3-9254-24F962B263C6}" srcId="{D9977379-B19D-42CE-911A-E3244E06E5A1}" destId="{A602DD6D-532D-4F9E-9CA5-C54FD84FE232}" srcOrd="4" destOrd="0" parTransId="{C58E22FC-4E6C-4EFF-807F-4C1DAFDF748F}" sibTransId="{0CD41AE4-7542-415E-A74B-7C672B080FD7}"/>
    <dgm:cxn modelId="{F9600A94-E9DC-4D0E-AEEF-ABB09E73FEE7}" type="presOf" srcId="{9342530D-0F72-4FE6-9E6C-1BBF2F4944DB}" destId="{3FA45C9F-E1C2-4C53-9C2C-7B94F288773A}" srcOrd="0" destOrd="0" presId="urn:microsoft.com/office/officeart/2005/8/layout/default"/>
    <dgm:cxn modelId="{EBE2AEA8-5E52-4DBC-8853-96243E83E5BA}" type="presOf" srcId="{6B96DDD0-4A10-47A6-91A3-49596FAFAECC}" destId="{026D9C47-7471-4BB1-8926-2245FC3E0243}" srcOrd="0" destOrd="0" presId="urn:microsoft.com/office/officeart/2005/8/layout/default"/>
    <dgm:cxn modelId="{C09D9AAA-CADF-4C61-98EC-CF88F2686E13}" srcId="{D9977379-B19D-42CE-911A-E3244E06E5A1}" destId="{DF3FB5ED-CE43-43C7-9F99-1051C7293CCF}" srcOrd="0" destOrd="0" parTransId="{EB2BBD11-5C2C-4242-B2A8-59F4C6A81A90}" sibTransId="{6B656201-1989-423A-9E52-EC724A066964}"/>
    <dgm:cxn modelId="{37D8DACD-56E1-44BA-AC51-A3461D4B27B7}" type="presOf" srcId="{DF3FB5ED-CE43-43C7-9F99-1051C7293CCF}" destId="{A6FAEFB3-48EB-4C99-8826-428BA109D845}" srcOrd="0" destOrd="0" presId="urn:microsoft.com/office/officeart/2005/8/layout/default"/>
    <dgm:cxn modelId="{D13362E4-4175-4794-AA38-EA1332126B5A}" type="presOf" srcId="{50D0EFA6-92A3-45DA-AAF6-1662FDFC34FE}" destId="{DB5CD807-B948-46CB-9ECA-B1ECE0D13733}" srcOrd="0" destOrd="0" presId="urn:microsoft.com/office/officeart/2005/8/layout/default"/>
    <dgm:cxn modelId="{C7B4D7E8-4D31-467E-8E6A-1C163B4B1A51}" type="presOf" srcId="{A602DD6D-532D-4F9E-9CA5-C54FD84FE232}" destId="{7D45CBED-B67E-4C7F-BCC3-6648EAA9FCAF}" srcOrd="0" destOrd="0" presId="urn:microsoft.com/office/officeart/2005/8/layout/default"/>
    <dgm:cxn modelId="{36F3FEB6-0466-4340-883F-07F4FA447B71}" type="presParOf" srcId="{2F52A102-78F2-49A3-B11D-00B7B61D3000}" destId="{A6FAEFB3-48EB-4C99-8826-428BA109D845}" srcOrd="0" destOrd="0" presId="urn:microsoft.com/office/officeart/2005/8/layout/default"/>
    <dgm:cxn modelId="{45AF5468-062E-49D2-8B5A-C0BA7019DFE4}" type="presParOf" srcId="{2F52A102-78F2-49A3-B11D-00B7B61D3000}" destId="{ABF02F34-3677-487F-8B55-72045942D8FA}" srcOrd="1" destOrd="0" presId="urn:microsoft.com/office/officeart/2005/8/layout/default"/>
    <dgm:cxn modelId="{434ED8B9-79D1-49E3-B660-34D4403248B5}" type="presParOf" srcId="{2F52A102-78F2-49A3-B11D-00B7B61D3000}" destId="{026D9C47-7471-4BB1-8926-2245FC3E0243}" srcOrd="2" destOrd="0" presId="urn:microsoft.com/office/officeart/2005/8/layout/default"/>
    <dgm:cxn modelId="{B3BDF0BD-4E7F-4AE1-BA50-D7590BFD0EB6}" type="presParOf" srcId="{2F52A102-78F2-49A3-B11D-00B7B61D3000}" destId="{36716D0A-0D57-430B-811B-833F85B6BF10}" srcOrd="3" destOrd="0" presId="urn:microsoft.com/office/officeart/2005/8/layout/default"/>
    <dgm:cxn modelId="{C04D9385-AB7F-46A2-8A77-E5B8DB7E74D2}" type="presParOf" srcId="{2F52A102-78F2-49A3-B11D-00B7B61D3000}" destId="{DB5CD807-B948-46CB-9ECA-B1ECE0D13733}" srcOrd="4" destOrd="0" presId="urn:microsoft.com/office/officeart/2005/8/layout/default"/>
    <dgm:cxn modelId="{43617BB9-F776-42EE-AE6C-4E33C592AD82}" type="presParOf" srcId="{2F52A102-78F2-49A3-B11D-00B7B61D3000}" destId="{A318A260-3C05-4FDF-AD90-B42C7020A0DA}" srcOrd="5" destOrd="0" presId="urn:microsoft.com/office/officeart/2005/8/layout/default"/>
    <dgm:cxn modelId="{28B4D552-6C87-4C0F-9372-F29072420515}" type="presParOf" srcId="{2F52A102-78F2-49A3-B11D-00B7B61D3000}" destId="{3FA45C9F-E1C2-4C53-9C2C-7B94F288773A}" srcOrd="6" destOrd="0" presId="urn:microsoft.com/office/officeart/2005/8/layout/default"/>
    <dgm:cxn modelId="{FBBE16AC-7778-4886-8C20-4BCED26737B9}" type="presParOf" srcId="{2F52A102-78F2-49A3-B11D-00B7B61D3000}" destId="{39E3D205-8851-45D2-B9DE-D01898522906}" srcOrd="7" destOrd="0" presId="urn:microsoft.com/office/officeart/2005/8/layout/default"/>
    <dgm:cxn modelId="{73CA34EC-9E15-4356-B7D8-8D6004BD5515}" type="presParOf" srcId="{2F52A102-78F2-49A3-B11D-00B7B61D3000}" destId="{7D45CBED-B67E-4C7F-BCC3-6648EAA9FCAF}" srcOrd="8" destOrd="0" presId="urn:microsoft.com/office/officeart/2005/8/layout/default"/>
    <dgm:cxn modelId="{749CD4B2-CD77-450C-8CDE-90E3F99D70CE}" type="presParOf" srcId="{2F52A102-78F2-49A3-B11D-00B7B61D3000}" destId="{1753FF88-9E05-4A53-98FE-80A3557F0605}" srcOrd="9" destOrd="0" presId="urn:microsoft.com/office/officeart/2005/8/layout/default"/>
    <dgm:cxn modelId="{5041132B-B1A4-48B6-A239-BFA57EEA9807}" type="presParOf" srcId="{2F52A102-78F2-49A3-B11D-00B7B61D3000}" destId="{3A500C42-CE92-4341-9977-DBBCB8AB005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4A995-3081-4889-9985-2EF9FC9842CB}"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US"/>
        </a:p>
      </dgm:t>
    </dgm:pt>
    <dgm:pt modelId="{84A65091-E7ED-4B3B-831F-91A829072F5F}">
      <dgm:prSet phldrT="[Text]" custT="1"/>
      <dgm:spPr>
        <a:ln>
          <a:solidFill>
            <a:srgbClr val="009DDC"/>
          </a:solidFill>
        </a:ln>
      </dgm:spPr>
      <dgm:t>
        <a:bodyPr/>
        <a:lstStyle/>
        <a:p>
          <a:pPr algn="ctr"/>
          <a:r>
            <a:rPr lang="en-US" sz="3000" dirty="0"/>
            <a:t>Letter/questionnaire is sent by UN Women, World Bank and OECD Development Centre to Ministries of Women and NSOs  </a:t>
          </a:r>
        </a:p>
      </dgm:t>
    </dgm:pt>
    <dgm:pt modelId="{3961E786-41E2-49FA-B58B-21FBBADB6A39}" type="parTrans" cxnId="{C0352622-03CA-4BBE-9A23-BF6CC2FB6DAE}">
      <dgm:prSet/>
      <dgm:spPr/>
      <dgm:t>
        <a:bodyPr/>
        <a:lstStyle/>
        <a:p>
          <a:endParaRPr lang="en-US" sz="3000"/>
        </a:p>
      </dgm:t>
    </dgm:pt>
    <dgm:pt modelId="{558CE162-720B-4F43-9B8F-28B488E9A424}" type="sibTrans" cxnId="{C0352622-03CA-4BBE-9A23-BF6CC2FB6DAE}">
      <dgm:prSet custT="1"/>
      <dgm:spPr>
        <a:ln>
          <a:solidFill>
            <a:srgbClr val="009DDC">
              <a:alpha val="90000"/>
            </a:srgbClr>
          </a:solidFill>
        </a:ln>
      </dgm:spPr>
      <dgm:t>
        <a:bodyPr/>
        <a:lstStyle/>
        <a:p>
          <a:endParaRPr lang="en-US" sz="3000"/>
        </a:p>
      </dgm:t>
    </dgm:pt>
    <dgm:pt modelId="{DA03E85B-E305-457C-99D6-E1C1C24FE34C}">
      <dgm:prSet phldrT="[Text]" custT="1"/>
      <dgm:spPr>
        <a:ln>
          <a:solidFill>
            <a:srgbClr val="009DDC"/>
          </a:solidFill>
        </a:ln>
      </dgm:spPr>
      <dgm:t>
        <a:bodyPr/>
        <a:lstStyle/>
        <a:p>
          <a:r>
            <a:rPr lang="en-US" sz="3000"/>
            <a:t>Ministries and NSOs review and assess preliminary findings, and send any changes/comments back to UN Women, World Bank and OECD Development Centre  </a:t>
          </a:r>
        </a:p>
      </dgm:t>
    </dgm:pt>
    <dgm:pt modelId="{484E9474-ACBB-4043-B261-DB786794E16F}" type="parTrans" cxnId="{698B902F-FB42-4699-AD28-B2CCDEFD74DE}">
      <dgm:prSet/>
      <dgm:spPr/>
      <dgm:t>
        <a:bodyPr/>
        <a:lstStyle/>
        <a:p>
          <a:endParaRPr lang="en-US" sz="3000"/>
        </a:p>
      </dgm:t>
    </dgm:pt>
    <dgm:pt modelId="{EC51A708-D025-405F-857E-7B6725BCEB25}" type="sibTrans" cxnId="{698B902F-FB42-4699-AD28-B2CCDEFD74DE}">
      <dgm:prSet custT="1"/>
      <dgm:spPr>
        <a:ln>
          <a:solidFill>
            <a:srgbClr val="009DDC">
              <a:alpha val="90000"/>
            </a:srgbClr>
          </a:solidFill>
        </a:ln>
      </dgm:spPr>
      <dgm:t>
        <a:bodyPr/>
        <a:lstStyle/>
        <a:p>
          <a:endParaRPr lang="en-US" sz="3000"/>
        </a:p>
      </dgm:t>
    </dgm:pt>
    <dgm:pt modelId="{321790CC-D61F-455D-90A4-38E82119AE43}">
      <dgm:prSet phldrT="[Text]" custT="1"/>
      <dgm:spPr>
        <a:ln>
          <a:solidFill>
            <a:srgbClr val="009DDC"/>
          </a:solidFill>
        </a:ln>
      </dgm:spPr>
      <dgm:t>
        <a:bodyPr/>
        <a:lstStyle/>
        <a:p>
          <a:r>
            <a:rPr lang="en-US" sz="3000" dirty="0"/>
            <a:t>Final answers arrived at after process of validation/exchange of correspondence with Ministries and NSOs  </a:t>
          </a:r>
        </a:p>
      </dgm:t>
    </dgm:pt>
    <dgm:pt modelId="{7F6F3A5A-D16C-482C-A138-C8762687F9AE}" type="parTrans" cxnId="{B01A0709-BD38-412C-9BCE-D49561D8D859}">
      <dgm:prSet/>
      <dgm:spPr/>
      <dgm:t>
        <a:bodyPr/>
        <a:lstStyle/>
        <a:p>
          <a:endParaRPr lang="en-US" sz="3000"/>
        </a:p>
      </dgm:t>
    </dgm:pt>
    <dgm:pt modelId="{73B27BC7-FC39-4582-A4D7-E349AA97ABD4}" type="sibTrans" cxnId="{B01A0709-BD38-412C-9BCE-D49561D8D859}">
      <dgm:prSet/>
      <dgm:spPr/>
      <dgm:t>
        <a:bodyPr/>
        <a:lstStyle/>
        <a:p>
          <a:endParaRPr lang="en-US" sz="3000"/>
        </a:p>
      </dgm:t>
    </dgm:pt>
    <dgm:pt modelId="{5B418E03-4450-49B0-BBED-3AF910B1324E}" type="pres">
      <dgm:prSet presAssocID="{AF34A995-3081-4889-9985-2EF9FC9842CB}" presName="outerComposite" presStyleCnt="0">
        <dgm:presLayoutVars>
          <dgm:chMax val="5"/>
          <dgm:dir/>
          <dgm:resizeHandles val="exact"/>
        </dgm:presLayoutVars>
      </dgm:prSet>
      <dgm:spPr/>
    </dgm:pt>
    <dgm:pt modelId="{6BBBDCF2-F2D7-414C-B945-5D7236340190}" type="pres">
      <dgm:prSet presAssocID="{AF34A995-3081-4889-9985-2EF9FC9842CB}" presName="dummyMaxCanvas" presStyleCnt="0">
        <dgm:presLayoutVars/>
      </dgm:prSet>
      <dgm:spPr/>
    </dgm:pt>
    <dgm:pt modelId="{897C7F19-8D4A-4F61-957A-6DEF6C37B916}" type="pres">
      <dgm:prSet presAssocID="{AF34A995-3081-4889-9985-2EF9FC9842CB}" presName="ThreeNodes_1" presStyleLbl="node1" presStyleIdx="0" presStyleCnt="3">
        <dgm:presLayoutVars>
          <dgm:bulletEnabled val="1"/>
        </dgm:presLayoutVars>
      </dgm:prSet>
      <dgm:spPr/>
    </dgm:pt>
    <dgm:pt modelId="{87A16C66-129D-42CB-BD79-3B1F08E5EAF4}" type="pres">
      <dgm:prSet presAssocID="{AF34A995-3081-4889-9985-2EF9FC9842CB}" presName="ThreeNodes_2" presStyleLbl="node1" presStyleIdx="1" presStyleCnt="3">
        <dgm:presLayoutVars>
          <dgm:bulletEnabled val="1"/>
        </dgm:presLayoutVars>
      </dgm:prSet>
      <dgm:spPr/>
    </dgm:pt>
    <dgm:pt modelId="{DD202869-8AB5-491D-B95E-E5EA1F336DB1}" type="pres">
      <dgm:prSet presAssocID="{AF34A995-3081-4889-9985-2EF9FC9842CB}" presName="ThreeNodes_3" presStyleLbl="node1" presStyleIdx="2" presStyleCnt="3">
        <dgm:presLayoutVars>
          <dgm:bulletEnabled val="1"/>
        </dgm:presLayoutVars>
      </dgm:prSet>
      <dgm:spPr/>
    </dgm:pt>
    <dgm:pt modelId="{D3C73FFF-BE1B-4FD0-90A7-EC767624DB23}" type="pres">
      <dgm:prSet presAssocID="{AF34A995-3081-4889-9985-2EF9FC9842CB}" presName="ThreeConn_1-2" presStyleLbl="fgAccFollowNode1" presStyleIdx="0" presStyleCnt="2">
        <dgm:presLayoutVars>
          <dgm:bulletEnabled val="1"/>
        </dgm:presLayoutVars>
      </dgm:prSet>
      <dgm:spPr/>
    </dgm:pt>
    <dgm:pt modelId="{4EF5AB85-760B-45A4-99E1-9F812FEA02C9}" type="pres">
      <dgm:prSet presAssocID="{AF34A995-3081-4889-9985-2EF9FC9842CB}" presName="ThreeConn_2-3" presStyleLbl="fgAccFollowNode1" presStyleIdx="1" presStyleCnt="2">
        <dgm:presLayoutVars>
          <dgm:bulletEnabled val="1"/>
        </dgm:presLayoutVars>
      </dgm:prSet>
      <dgm:spPr/>
    </dgm:pt>
    <dgm:pt modelId="{8F447A87-C16C-4C7B-9AFC-35A7C5B863FC}" type="pres">
      <dgm:prSet presAssocID="{AF34A995-3081-4889-9985-2EF9FC9842CB}" presName="ThreeNodes_1_text" presStyleLbl="node1" presStyleIdx="2" presStyleCnt="3">
        <dgm:presLayoutVars>
          <dgm:bulletEnabled val="1"/>
        </dgm:presLayoutVars>
      </dgm:prSet>
      <dgm:spPr/>
    </dgm:pt>
    <dgm:pt modelId="{0CB7CA8B-218C-4288-882D-D89970A0F3C7}" type="pres">
      <dgm:prSet presAssocID="{AF34A995-3081-4889-9985-2EF9FC9842CB}" presName="ThreeNodes_2_text" presStyleLbl="node1" presStyleIdx="2" presStyleCnt="3">
        <dgm:presLayoutVars>
          <dgm:bulletEnabled val="1"/>
        </dgm:presLayoutVars>
      </dgm:prSet>
      <dgm:spPr/>
    </dgm:pt>
    <dgm:pt modelId="{B5348A3F-05AC-4904-9680-391612743FB2}" type="pres">
      <dgm:prSet presAssocID="{AF34A995-3081-4889-9985-2EF9FC9842CB}" presName="ThreeNodes_3_text" presStyleLbl="node1" presStyleIdx="2" presStyleCnt="3">
        <dgm:presLayoutVars>
          <dgm:bulletEnabled val="1"/>
        </dgm:presLayoutVars>
      </dgm:prSet>
      <dgm:spPr/>
    </dgm:pt>
  </dgm:ptLst>
  <dgm:cxnLst>
    <dgm:cxn modelId="{B01A0709-BD38-412C-9BCE-D49561D8D859}" srcId="{AF34A995-3081-4889-9985-2EF9FC9842CB}" destId="{321790CC-D61F-455D-90A4-38E82119AE43}" srcOrd="2" destOrd="0" parTransId="{7F6F3A5A-D16C-482C-A138-C8762687F9AE}" sibTransId="{73B27BC7-FC39-4582-A4D7-E349AA97ABD4}"/>
    <dgm:cxn modelId="{C0352622-03CA-4BBE-9A23-BF6CC2FB6DAE}" srcId="{AF34A995-3081-4889-9985-2EF9FC9842CB}" destId="{84A65091-E7ED-4B3B-831F-91A829072F5F}" srcOrd="0" destOrd="0" parTransId="{3961E786-41E2-49FA-B58B-21FBBADB6A39}" sibTransId="{558CE162-720B-4F43-9B8F-28B488E9A424}"/>
    <dgm:cxn modelId="{35B0D322-079B-4E5B-AFBC-769DE3812698}" type="presOf" srcId="{321790CC-D61F-455D-90A4-38E82119AE43}" destId="{B5348A3F-05AC-4904-9680-391612743FB2}" srcOrd="1" destOrd="0" presId="urn:microsoft.com/office/officeart/2005/8/layout/vProcess5"/>
    <dgm:cxn modelId="{698B902F-FB42-4699-AD28-B2CCDEFD74DE}" srcId="{AF34A995-3081-4889-9985-2EF9FC9842CB}" destId="{DA03E85B-E305-457C-99D6-E1C1C24FE34C}" srcOrd="1" destOrd="0" parTransId="{484E9474-ACBB-4043-B261-DB786794E16F}" sibTransId="{EC51A708-D025-405F-857E-7B6725BCEB25}"/>
    <dgm:cxn modelId="{F6106730-657A-4F3B-9313-EF3ED2512A7A}" type="presOf" srcId="{DA03E85B-E305-457C-99D6-E1C1C24FE34C}" destId="{0CB7CA8B-218C-4288-882D-D89970A0F3C7}" srcOrd="1" destOrd="0" presId="urn:microsoft.com/office/officeart/2005/8/layout/vProcess5"/>
    <dgm:cxn modelId="{1D971F64-D800-4203-9B17-38D83D3252DB}" type="presOf" srcId="{84A65091-E7ED-4B3B-831F-91A829072F5F}" destId="{8F447A87-C16C-4C7B-9AFC-35A7C5B863FC}" srcOrd="1" destOrd="0" presId="urn:microsoft.com/office/officeart/2005/8/layout/vProcess5"/>
    <dgm:cxn modelId="{213A2191-63B7-46B7-9ECD-27D099170E44}" type="presOf" srcId="{558CE162-720B-4F43-9B8F-28B488E9A424}" destId="{D3C73FFF-BE1B-4FD0-90A7-EC767624DB23}" srcOrd="0" destOrd="0" presId="urn:microsoft.com/office/officeart/2005/8/layout/vProcess5"/>
    <dgm:cxn modelId="{87A0F3BE-D28F-46A0-854E-8F47EC44FBA6}" type="presOf" srcId="{EC51A708-D025-405F-857E-7B6725BCEB25}" destId="{4EF5AB85-760B-45A4-99E1-9F812FEA02C9}" srcOrd="0" destOrd="0" presId="urn:microsoft.com/office/officeart/2005/8/layout/vProcess5"/>
    <dgm:cxn modelId="{FEEBB5D7-21B3-4B2C-99AB-34DBE6787B81}" type="presOf" srcId="{DA03E85B-E305-457C-99D6-E1C1C24FE34C}" destId="{87A16C66-129D-42CB-BD79-3B1F08E5EAF4}" srcOrd="0" destOrd="0" presId="urn:microsoft.com/office/officeart/2005/8/layout/vProcess5"/>
    <dgm:cxn modelId="{3419E5D7-0048-425C-8D6D-3A5521C7706D}" type="presOf" srcId="{84A65091-E7ED-4B3B-831F-91A829072F5F}" destId="{897C7F19-8D4A-4F61-957A-6DEF6C37B916}" srcOrd="0" destOrd="0" presId="urn:microsoft.com/office/officeart/2005/8/layout/vProcess5"/>
    <dgm:cxn modelId="{14812FE7-8EBD-4B2F-931B-B052541B239E}" type="presOf" srcId="{AF34A995-3081-4889-9985-2EF9FC9842CB}" destId="{5B418E03-4450-49B0-BBED-3AF910B1324E}" srcOrd="0" destOrd="0" presId="urn:microsoft.com/office/officeart/2005/8/layout/vProcess5"/>
    <dgm:cxn modelId="{0E5709F2-9B1E-45EC-B9B3-8968CDBA9872}" type="presOf" srcId="{321790CC-D61F-455D-90A4-38E82119AE43}" destId="{DD202869-8AB5-491D-B95E-E5EA1F336DB1}" srcOrd="0" destOrd="0" presId="urn:microsoft.com/office/officeart/2005/8/layout/vProcess5"/>
    <dgm:cxn modelId="{7BEB928B-C4EF-46EB-840C-A4AEA1324656}" type="presParOf" srcId="{5B418E03-4450-49B0-BBED-3AF910B1324E}" destId="{6BBBDCF2-F2D7-414C-B945-5D7236340190}" srcOrd="0" destOrd="0" presId="urn:microsoft.com/office/officeart/2005/8/layout/vProcess5"/>
    <dgm:cxn modelId="{2D8EDFFD-A4AE-440B-A183-F764EC3AFE79}" type="presParOf" srcId="{5B418E03-4450-49B0-BBED-3AF910B1324E}" destId="{897C7F19-8D4A-4F61-957A-6DEF6C37B916}" srcOrd="1" destOrd="0" presId="urn:microsoft.com/office/officeart/2005/8/layout/vProcess5"/>
    <dgm:cxn modelId="{B84446E0-06BE-4278-A02C-F83591598C7E}" type="presParOf" srcId="{5B418E03-4450-49B0-BBED-3AF910B1324E}" destId="{87A16C66-129D-42CB-BD79-3B1F08E5EAF4}" srcOrd="2" destOrd="0" presId="urn:microsoft.com/office/officeart/2005/8/layout/vProcess5"/>
    <dgm:cxn modelId="{B36A46B2-2604-43D7-849B-5D657A654237}" type="presParOf" srcId="{5B418E03-4450-49B0-BBED-3AF910B1324E}" destId="{DD202869-8AB5-491D-B95E-E5EA1F336DB1}" srcOrd="3" destOrd="0" presId="urn:microsoft.com/office/officeart/2005/8/layout/vProcess5"/>
    <dgm:cxn modelId="{23BBCED7-C25D-46D5-9B36-9720CF6EAE1B}" type="presParOf" srcId="{5B418E03-4450-49B0-BBED-3AF910B1324E}" destId="{D3C73FFF-BE1B-4FD0-90A7-EC767624DB23}" srcOrd="4" destOrd="0" presId="urn:microsoft.com/office/officeart/2005/8/layout/vProcess5"/>
    <dgm:cxn modelId="{B5395B0B-95F7-4E96-9ACD-DEC8C1888E1A}" type="presParOf" srcId="{5B418E03-4450-49B0-BBED-3AF910B1324E}" destId="{4EF5AB85-760B-45A4-99E1-9F812FEA02C9}" srcOrd="5" destOrd="0" presId="urn:microsoft.com/office/officeart/2005/8/layout/vProcess5"/>
    <dgm:cxn modelId="{07421ADB-E953-4270-B8A0-99F443503A67}" type="presParOf" srcId="{5B418E03-4450-49B0-BBED-3AF910B1324E}" destId="{8F447A87-C16C-4C7B-9AFC-35A7C5B863FC}" srcOrd="6" destOrd="0" presId="urn:microsoft.com/office/officeart/2005/8/layout/vProcess5"/>
    <dgm:cxn modelId="{23B6303D-D75F-4B3E-8DF2-7C65B3A15CCA}" type="presParOf" srcId="{5B418E03-4450-49B0-BBED-3AF910B1324E}" destId="{0CB7CA8B-218C-4288-882D-D89970A0F3C7}" srcOrd="7" destOrd="0" presId="urn:microsoft.com/office/officeart/2005/8/layout/vProcess5"/>
    <dgm:cxn modelId="{EF8BE709-41F8-42E9-B079-4424945152F6}" type="presParOf" srcId="{5B418E03-4450-49B0-BBED-3AF910B1324E}" destId="{B5348A3F-05AC-4904-9680-391612743FB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FBCC5-49D8-49BF-8941-6CAD73D6147E}"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EE06CDF1-0664-4077-B4D1-C9D51BF5C6C0}">
      <dgm:prSet phldrT="[Text]" custT="1"/>
      <dgm:spPr/>
      <dgm:t>
        <a:bodyPr/>
        <a:lstStyle/>
        <a:p>
          <a:r>
            <a:rPr lang="en-US" sz="2400" dirty="0">
              <a:solidFill>
                <a:srgbClr val="6D6E70"/>
              </a:solidFill>
            </a:rPr>
            <a:t>Area 1: Overarching legal frameworks and public life</a:t>
          </a:r>
        </a:p>
      </dgm:t>
    </dgm:pt>
    <dgm:pt modelId="{CC0F6E52-FEAA-4105-BC21-7E60A8CBEC06}" type="parTrans" cxnId="{1B87F488-A1F0-4BE5-B6B0-B90B2847E550}">
      <dgm:prSet/>
      <dgm:spPr/>
      <dgm:t>
        <a:bodyPr/>
        <a:lstStyle/>
        <a:p>
          <a:endParaRPr lang="en-US" sz="2000">
            <a:solidFill>
              <a:srgbClr val="6D6E70"/>
            </a:solidFill>
          </a:endParaRPr>
        </a:p>
      </dgm:t>
    </dgm:pt>
    <dgm:pt modelId="{11704ACE-9BC5-4E5B-915E-5B752B6D76A6}" type="sibTrans" cxnId="{1B87F488-A1F0-4BE5-B6B0-B90B2847E550}">
      <dgm:prSet/>
      <dgm:spPr/>
      <dgm:t>
        <a:bodyPr/>
        <a:lstStyle/>
        <a:p>
          <a:endParaRPr lang="en-US" sz="2000">
            <a:solidFill>
              <a:srgbClr val="6D6E70"/>
            </a:solidFill>
          </a:endParaRPr>
        </a:p>
      </dgm:t>
    </dgm:pt>
    <dgm:pt modelId="{E56F2BFA-C2D5-4760-9B11-4DBD006DD360}">
      <dgm:prSet phldrT="[Text]" custT="1"/>
      <dgm:spPr/>
      <dgm:t>
        <a:bodyPr/>
        <a:lstStyle/>
        <a:p>
          <a:r>
            <a:rPr lang="en-US" sz="2000" dirty="0">
              <a:solidFill>
                <a:srgbClr val="6D6E70"/>
              </a:solidFill>
            </a:rPr>
            <a:t>Promote</a:t>
          </a:r>
        </a:p>
        <a:p>
          <a:r>
            <a:rPr lang="en-US" sz="2000" dirty="0">
              <a:solidFill>
                <a:srgbClr val="6D6E70"/>
              </a:solidFill>
            </a:rPr>
            <a:t>- Is the customary law invalid if  it violates Constitutional provisions on equality?</a:t>
          </a:r>
        </a:p>
        <a:p>
          <a:r>
            <a:rPr lang="en-US" sz="2000" dirty="0">
              <a:solidFill>
                <a:srgbClr val="6D6E70"/>
              </a:solidFill>
            </a:rPr>
            <a:t>- Are there quotas for women in national parliament?</a:t>
          </a:r>
        </a:p>
      </dgm:t>
    </dgm:pt>
    <dgm:pt modelId="{55EA9340-DD45-4F6B-90FC-1CB934553AF6}" type="parTrans" cxnId="{FFE1E55D-0C39-488B-8E8F-2BA012E2D354}">
      <dgm:prSet/>
      <dgm:spPr/>
      <dgm:t>
        <a:bodyPr/>
        <a:lstStyle/>
        <a:p>
          <a:endParaRPr lang="en-US" sz="2000">
            <a:solidFill>
              <a:srgbClr val="6D6E70"/>
            </a:solidFill>
          </a:endParaRPr>
        </a:p>
      </dgm:t>
    </dgm:pt>
    <dgm:pt modelId="{5A63F734-698D-4908-A210-9A147C4738BE}" type="sibTrans" cxnId="{FFE1E55D-0C39-488B-8E8F-2BA012E2D354}">
      <dgm:prSet/>
      <dgm:spPr/>
      <dgm:t>
        <a:bodyPr/>
        <a:lstStyle/>
        <a:p>
          <a:endParaRPr lang="en-US" sz="2000">
            <a:solidFill>
              <a:srgbClr val="6D6E70"/>
            </a:solidFill>
          </a:endParaRPr>
        </a:p>
      </dgm:t>
    </dgm:pt>
    <dgm:pt modelId="{12EB6303-ADFB-4254-AC31-CD601ACE4E3D}">
      <dgm:prSet phldrT="[Text]" custT="1"/>
      <dgm:spPr/>
      <dgm:t>
        <a:bodyPr/>
        <a:lstStyle/>
        <a:p>
          <a:r>
            <a:rPr lang="en-US" sz="2000" dirty="0">
              <a:solidFill>
                <a:srgbClr val="6D6E70"/>
              </a:solidFill>
            </a:rPr>
            <a:t>Enforce/Monitor </a:t>
          </a:r>
        </a:p>
        <a:p>
          <a:r>
            <a:rPr lang="en-US" sz="2000" dirty="0">
              <a:solidFill>
                <a:srgbClr val="6D6E70"/>
              </a:solidFill>
            </a:rPr>
            <a:t>- Does the law establish a specialized independent body tasked with receiving complaints of discrimination based on gender? </a:t>
          </a:r>
        </a:p>
      </dgm:t>
    </dgm:pt>
    <dgm:pt modelId="{AA0D323E-BA84-48E3-A2EB-36D08DFED68F}" type="parTrans" cxnId="{58405DBE-4535-417C-A402-047DD5900E34}">
      <dgm:prSet/>
      <dgm:spPr/>
      <dgm:t>
        <a:bodyPr/>
        <a:lstStyle/>
        <a:p>
          <a:endParaRPr lang="en-US" sz="2000">
            <a:solidFill>
              <a:srgbClr val="6D6E70"/>
            </a:solidFill>
          </a:endParaRPr>
        </a:p>
      </dgm:t>
    </dgm:pt>
    <dgm:pt modelId="{7802E3FE-14C9-4333-832F-D554642888F2}" type="sibTrans" cxnId="{58405DBE-4535-417C-A402-047DD5900E34}">
      <dgm:prSet/>
      <dgm:spPr/>
      <dgm:t>
        <a:bodyPr/>
        <a:lstStyle/>
        <a:p>
          <a:endParaRPr lang="en-US" sz="2000">
            <a:solidFill>
              <a:srgbClr val="6D6E70"/>
            </a:solidFill>
          </a:endParaRPr>
        </a:p>
      </dgm:t>
    </dgm:pt>
    <dgm:pt modelId="{6B715F52-6BF8-4F69-84A8-1B2BA44BE43E}">
      <dgm:prSet phldrT="[Text]" custT="1"/>
      <dgm:spPr/>
      <dgm:t>
        <a:bodyPr/>
        <a:lstStyle/>
        <a:p>
          <a:r>
            <a:rPr lang="en-US" sz="2000">
              <a:solidFill>
                <a:srgbClr val="6D6E70"/>
              </a:solidFill>
            </a:rPr>
            <a:t>Promote</a:t>
          </a:r>
        </a:p>
        <a:p>
          <a:r>
            <a:rPr lang="en-US" sz="2000">
              <a:solidFill>
                <a:srgbClr val="6D6E70"/>
              </a:solidFill>
            </a:rPr>
            <a:t>Is there legislation that specifically addresses sexual harassment?</a:t>
          </a:r>
        </a:p>
        <a:p>
          <a:endParaRPr lang="en-US" sz="2000">
            <a:solidFill>
              <a:srgbClr val="6D6E70"/>
            </a:solidFill>
          </a:endParaRPr>
        </a:p>
      </dgm:t>
    </dgm:pt>
    <dgm:pt modelId="{A7CFC5D0-EE92-452A-8ABA-A76B793589E5}" type="parTrans" cxnId="{58779690-5437-46D5-9330-921F90B37D99}">
      <dgm:prSet/>
      <dgm:spPr/>
      <dgm:t>
        <a:bodyPr/>
        <a:lstStyle/>
        <a:p>
          <a:endParaRPr lang="en-US" sz="2000">
            <a:solidFill>
              <a:srgbClr val="6D6E70"/>
            </a:solidFill>
          </a:endParaRPr>
        </a:p>
      </dgm:t>
    </dgm:pt>
    <dgm:pt modelId="{9AA87122-33F1-43C5-9289-7A0159B8F154}" type="sibTrans" cxnId="{58779690-5437-46D5-9330-921F90B37D99}">
      <dgm:prSet/>
      <dgm:spPr/>
      <dgm:t>
        <a:bodyPr/>
        <a:lstStyle/>
        <a:p>
          <a:endParaRPr lang="en-US" sz="2000">
            <a:solidFill>
              <a:srgbClr val="6D6E70"/>
            </a:solidFill>
          </a:endParaRPr>
        </a:p>
      </dgm:t>
    </dgm:pt>
    <dgm:pt modelId="{42930E27-2DF7-46C7-8348-E1934D384AE9}">
      <dgm:prSet phldrT="[Text]" custT="1"/>
      <dgm:spPr/>
      <dgm:t>
        <a:bodyPr/>
        <a:lstStyle/>
        <a:p>
          <a:r>
            <a:rPr lang="en-US" sz="2000">
              <a:solidFill>
                <a:srgbClr val="6D6E70"/>
              </a:solidFill>
            </a:rPr>
            <a:t>Enforce/Monitor</a:t>
          </a:r>
        </a:p>
        <a:p>
          <a:r>
            <a:rPr lang="en-US" sz="2000">
              <a:solidFill>
                <a:srgbClr val="6D6E70"/>
              </a:solidFill>
            </a:rPr>
            <a:t>Are there budgetary commitments by government entities for the implementation of legislation addressing violence against women?</a:t>
          </a:r>
        </a:p>
      </dgm:t>
    </dgm:pt>
    <dgm:pt modelId="{60DC247A-A902-4EBE-9F4F-7B9000FC7944}" type="parTrans" cxnId="{90B99F06-A07C-4DCC-A628-D5AB31177F66}">
      <dgm:prSet/>
      <dgm:spPr/>
      <dgm:t>
        <a:bodyPr/>
        <a:lstStyle/>
        <a:p>
          <a:endParaRPr lang="en-US" sz="2000">
            <a:solidFill>
              <a:srgbClr val="6D6E70"/>
            </a:solidFill>
          </a:endParaRPr>
        </a:p>
      </dgm:t>
    </dgm:pt>
    <dgm:pt modelId="{874CD7AB-039D-45F4-874C-7EF72A46E8CA}" type="sibTrans" cxnId="{90B99F06-A07C-4DCC-A628-D5AB31177F66}">
      <dgm:prSet/>
      <dgm:spPr/>
      <dgm:t>
        <a:bodyPr/>
        <a:lstStyle/>
        <a:p>
          <a:endParaRPr lang="en-US" sz="2000">
            <a:solidFill>
              <a:srgbClr val="6D6E70"/>
            </a:solidFill>
          </a:endParaRPr>
        </a:p>
      </dgm:t>
    </dgm:pt>
    <dgm:pt modelId="{419DD2E0-B6DE-4C5D-A43D-F9B21E838EB4}">
      <dgm:prSet phldrT="[Text]" custT="1"/>
      <dgm:spPr/>
      <dgm:t>
        <a:bodyPr/>
        <a:lstStyle/>
        <a:p>
          <a:r>
            <a:rPr lang="en-US" sz="2400" dirty="0">
              <a:solidFill>
                <a:srgbClr val="6D6E70"/>
              </a:solidFill>
            </a:rPr>
            <a:t>Area 3:</a:t>
          </a:r>
        </a:p>
        <a:p>
          <a:r>
            <a:rPr lang="en-US" sz="2400" dirty="0">
              <a:solidFill>
                <a:srgbClr val="6D6E70"/>
              </a:solidFill>
            </a:rPr>
            <a:t>Employment and economic benefits</a:t>
          </a:r>
        </a:p>
      </dgm:t>
    </dgm:pt>
    <dgm:pt modelId="{DB756765-4912-4AFA-B869-FABFD7B7D6EE}" type="parTrans" cxnId="{78ABDFB5-7634-46B2-9BBC-308ABF4173DC}">
      <dgm:prSet/>
      <dgm:spPr/>
      <dgm:t>
        <a:bodyPr/>
        <a:lstStyle/>
        <a:p>
          <a:endParaRPr lang="en-US" sz="2000">
            <a:solidFill>
              <a:srgbClr val="6D6E70"/>
            </a:solidFill>
          </a:endParaRPr>
        </a:p>
      </dgm:t>
    </dgm:pt>
    <dgm:pt modelId="{23F33B4D-D698-4C77-A894-111F21C35769}" type="sibTrans" cxnId="{78ABDFB5-7634-46B2-9BBC-308ABF4173DC}">
      <dgm:prSet/>
      <dgm:spPr/>
      <dgm:t>
        <a:bodyPr/>
        <a:lstStyle/>
        <a:p>
          <a:endParaRPr lang="en-US" sz="2000">
            <a:solidFill>
              <a:srgbClr val="6D6E70"/>
            </a:solidFill>
          </a:endParaRPr>
        </a:p>
      </dgm:t>
    </dgm:pt>
    <dgm:pt modelId="{8A79D775-1367-4499-BAC3-E26C4966CAC0}">
      <dgm:prSet phldrT="[Text]" custT="1"/>
      <dgm:spPr/>
      <dgm:t>
        <a:bodyPr/>
        <a:lstStyle/>
        <a:p>
          <a:r>
            <a:rPr lang="en-US" sz="2000">
              <a:solidFill>
                <a:srgbClr val="6D6E70"/>
              </a:solidFill>
            </a:rPr>
            <a:t>Promote</a:t>
          </a:r>
        </a:p>
        <a:p>
          <a:r>
            <a:rPr lang="en-US" sz="2000">
              <a:solidFill>
                <a:srgbClr val="6D6E70"/>
              </a:solidFill>
            </a:rPr>
            <a:t>Does the law mandate nondiscrimination on the basis of gender in employment?</a:t>
          </a:r>
        </a:p>
        <a:p>
          <a:endParaRPr lang="en-US" sz="2000">
            <a:solidFill>
              <a:srgbClr val="6D6E70"/>
            </a:solidFill>
          </a:endParaRPr>
        </a:p>
      </dgm:t>
    </dgm:pt>
    <dgm:pt modelId="{CBFC4E45-3888-410A-A968-45F27AA63C97}" type="parTrans" cxnId="{E05E9F8A-691B-4F00-A50E-5142A2E173F1}">
      <dgm:prSet/>
      <dgm:spPr/>
      <dgm:t>
        <a:bodyPr/>
        <a:lstStyle/>
        <a:p>
          <a:endParaRPr lang="en-US" sz="2000">
            <a:solidFill>
              <a:srgbClr val="6D6E70"/>
            </a:solidFill>
          </a:endParaRPr>
        </a:p>
      </dgm:t>
    </dgm:pt>
    <dgm:pt modelId="{03283100-A0F3-4848-B341-877DFA66199C}" type="sibTrans" cxnId="{E05E9F8A-691B-4F00-A50E-5142A2E173F1}">
      <dgm:prSet/>
      <dgm:spPr/>
      <dgm:t>
        <a:bodyPr/>
        <a:lstStyle/>
        <a:p>
          <a:endParaRPr lang="en-US" sz="2000">
            <a:solidFill>
              <a:srgbClr val="6D6E70"/>
            </a:solidFill>
          </a:endParaRPr>
        </a:p>
      </dgm:t>
    </dgm:pt>
    <dgm:pt modelId="{E201DF58-FE06-4EE7-9553-DAD1B41D9F11}">
      <dgm:prSet phldrT="[Text]" custT="1"/>
      <dgm:spPr/>
      <dgm:t>
        <a:bodyPr/>
        <a:lstStyle/>
        <a:p>
          <a:r>
            <a:rPr lang="en-US" sz="2000">
              <a:solidFill>
                <a:srgbClr val="6D6E70"/>
              </a:solidFill>
            </a:rPr>
            <a:t>Enforce/Monitor</a:t>
          </a:r>
        </a:p>
        <a:p>
          <a:r>
            <a:rPr lang="en-US" sz="2000">
              <a:solidFill>
                <a:srgbClr val="6D6E70"/>
              </a:solidFill>
            </a:rPr>
            <a:t>Is childcare publicly provided or subsidized?</a:t>
          </a:r>
        </a:p>
      </dgm:t>
    </dgm:pt>
    <dgm:pt modelId="{AD4069E1-0890-45BF-8C79-DA38AC3BF3EB}" type="parTrans" cxnId="{B0111D8E-2DF1-4812-9061-17C0A5C4CFCA}">
      <dgm:prSet/>
      <dgm:spPr/>
      <dgm:t>
        <a:bodyPr/>
        <a:lstStyle/>
        <a:p>
          <a:endParaRPr lang="en-US" sz="2000">
            <a:solidFill>
              <a:srgbClr val="6D6E70"/>
            </a:solidFill>
          </a:endParaRPr>
        </a:p>
      </dgm:t>
    </dgm:pt>
    <dgm:pt modelId="{4909EA7B-6901-4AD1-959E-B4ECA32A2978}" type="sibTrans" cxnId="{B0111D8E-2DF1-4812-9061-17C0A5C4CFCA}">
      <dgm:prSet/>
      <dgm:spPr/>
      <dgm:t>
        <a:bodyPr/>
        <a:lstStyle/>
        <a:p>
          <a:endParaRPr lang="en-US" sz="2000">
            <a:solidFill>
              <a:srgbClr val="6D6E70"/>
            </a:solidFill>
          </a:endParaRPr>
        </a:p>
      </dgm:t>
    </dgm:pt>
    <dgm:pt modelId="{405FB9B6-A434-413B-BE7E-ABAC2FA5FBE4}">
      <dgm:prSet phldrT="[Text]" custT="1"/>
      <dgm:spPr/>
      <dgm:t>
        <a:bodyPr/>
        <a:lstStyle/>
        <a:p>
          <a:r>
            <a:rPr lang="en-US" sz="2400" dirty="0">
              <a:solidFill>
                <a:srgbClr val="6D6E70"/>
              </a:solidFill>
            </a:rPr>
            <a:t>Area 4:</a:t>
          </a:r>
        </a:p>
        <a:p>
          <a:r>
            <a:rPr lang="en-US" sz="2400" dirty="0">
              <a:solidFill>
                <a:srgbClr val="6D6E70"/>
              </a:solidFill>
            </a:rPr>
            <a:t>Marriage and family </a:t>
          </a:r>
        </a:p>
      </dgm:t>
    </dgm:pt>
    <dgm:pt modelId="{B3D4C9E5-9D4F-434F-B7E9-994C01328808}" type="parTrans" cxnId="{A81F6728-6ED0-49A1-911C-10E3162AE984}">
      <dgm:prSet/>
      <dgm:spPr/>
      <dgm:t>
        <a:bodyPr/>
        <a:lstStyle/>
        <a:p>
          <a:endParaRPr lang="en-US" sz="2000">
            <a:solidFill>
              <a:srgbClr val="6D6E70"/>
            </a:solidFill>
          </a:endParaRPr>
        </a:p>
      </dgm:t>
    </dgm:pt>
    <dgm:pt modelId="{61A4C4AC-FD2F-4986-8694-B42D3FB090B4}" type="sibTrans" cxnId="{A81F6728-6ED0-49A1-911C-10E3162AE984}">
      <dgm:prSet/>
      <dgm:spPr/>
      <dgm:t>
        <a:bodyPr/>
        <a:lstStyle/>
        <a:p>
          <a:endParaRPr lang="en-US" sz="2000">
            <a:solidFill>
              <a:srgbClr val="6D6E70"/>
            </a:solidFill>
          </a:endParaRPr>
        </a:p>
      </dgm:t>
    </dgm:pt>
    <dgm:pt modelId="{B5D18063-FEC3-4C13-ACB6-5355D0A16127}">
      <dgm:prSet phldrT="[Text]" custT="1"/>
      <dgm:spPr/>
      <dgm:t>
        <a:bodyPr/>
        <a:lstStyle/>
        <a:p>
          <a:r>
            <a:rPr lang="en-US" sz="2000">
              <a:solidFill>
                <a:srgbClr val="6D6E70"/>
              </a:solidFill>
            </a:rPr>
            <a:t>Promote</a:t>
          </a:r>
        </a:p>
        <a:p>
          <a:r>
            <a:rPr lang="en-US" sz="2000">
              <a:solidFill>
                <a:srgbClr val="6D6E70"/>
              </a:solidFill>
            </a:rPr>
            <a:t>Do women and men have equal rights to enter marriage (i.e., consent) and initiate divorce?</a:t>
          </a:r>
        </a:p>
      </dgm:t>
    </dgm:pt>
    <dgm:pt modelId="{EC3AAADB-7933-4C87-A633-772689293A97}" type="parTrans" cxnId="{DB5786A0-7003-47F8-A029-3D7D3E730F1D}">
      <dgm:prSet/>
      <dgm:spPr/>
      <dgm:t>
        <a:bodyPr/>
        <a:lstStyle/>
        <a:p>
          <a:endParaRPr lang="en-US" sz="2000">
            <a:solidFill>
              <a:srgbClr val="6D6E70"/>
            </a:solidFill>
          </a:endParaRPr>
        </a:p>
      </dgm:t>
    </dgm:pt>
    <dgm:pt modelId="{B665781D-6544-456E-B352-D579F00136B2}" type="sibTrans" cxnId="{DB5786A0-7003-47F8-A029-3D7D3E730F1D}">
      <dgm:prSet/>
      <dgm:spPr/>
      <dgm:t>
        <a:bodyPr/>
        <a:lstStyle/>
        <a:p>
          <a:endParaRPr lang="en-US" sz="2000">
            <a:solidFill>
              <a:srgbClr val="6D6E70"/>
            </a:solidFill>
          </a:endParaRPr>
        </a:p>
      </dgm:t>
    </dgm:pt>
    <dgm:pt modelId="{399A8D79-CB8B-40EE-A60C-063D78020771}">
      <dgm:prSet phldrT="[Text]" custT="1"/>
      <dgm:spPr/>
      <dgm:t>
        <a:bodyPr/>
        <a:lstStyle/>
        <a:p>
          <a:r>
            <a:rPr lang="en-US" sz="2000">
              <a:solidFill>
                <a:srgbClr val="6D6E70"/>
              </a:solidFill>
            </a:rPr>
            <a:t>Enforce/Monitor </a:t>
          </a:r>
        </a:p>
        <a:p>
          <a:r>
            <a:rPr lang="en-US" sz="2000">
              <a:solidFill>
                <a:srgbClr val="6D6E70"/>
              </a:solidFill>
            </a:rPr>
            <a:t>Is marriage under the legal age void or voidable?</a:t>
          </a:r>
        </a:p>
      </dgm:t>
    </dgm:pt>
    <dgm:pt modelId="{45E439B2-8C42-44F9-953E-5515176354E9}" type="parTrans" cxnId="{1918E2A2-84BB-405D-B4F1-78F03DE2F3DD}">
      <dgm:prSet/>
      <dgm:spPr/>
      <dgm:t>
        <a:bodyPr/>
        <a:lstStyle/>
        <a:p>
          <a:endParaRPr lang="en-US" sz="2000">
            <a:solidFill>
              <a:srgbClr val="6D6E70"/>
            </a:solidFill>
          </a:endParaRPr>
        </a:p>
      </dgm:t>
    </dgm:pt>
    <dgm:pt modelId="{4B432EB2-C4C7-4831-9304-5B4979FA52CE}" type="sibTrans" cxnId="{1918E2A2-84BB-405D-B4F1-78F03DE2F3DD}">
      <dgm:prSet/>
      <dgm:spPr/>
      <dgm:t>
        <a:bodyPr/>
        <a:lstStyle/>
        <a:p>
          <a:endParaRPr lang="en-US" sz="2000">
            <a:solidFill>
              <a:srgbClr val="6D6E70"/>
            </a:solidFill>
          </a:endParaRPr>
        </a:p>
      </dgm:t>
    </dgm:pt>
    <dgm:pt modelId="{40B8CA2F-FADB-42B8-8275-14BC488AE7D0}">
      <dgm:prSet phldrT="[Text]" custT="1"/>
      <dgm:spPr/>
      <dgm:t>
        <a:bodyPr/>
        <a:lstStyle/>
        <a:p>
          <a:r>
            <a:rPr lang="en-US" sz="2400" dirty="0">
              <a:solidFill>
                <a:srgbClr val="6D6E70"/>
              </a:solidFill>
            </a:rPr>
            <a:t>Area 2:  Violence against women </a:t>
          </a:r>
        </a:p>
      </dgm:t>
    </dgm:pt>
    <dgm:pt modelId="{56D6BF3F-C5D9-452B-86FE-47D225379855}" type="sibTrans" cxnId="{2C3ED10A-7210-48A3-BB9E-0368A6145B60}">
      <dgm:prSet/>
      <dgm:spPr/>
      <dgm:t>
        <a:bodyPr/>
        <a:lstStyle/>
        <a:p>
          <a:endParaRPr lang="en-US" sz="2000">
            <a:solidFill>
              <a:srgbClr val="6D6E70"/>
            </a:solidFill>
          </a:endParaRPr>
        </a:p>
      </dgm:t>
    </dgm:pt>
    <dgm:pt modelId="{0A3B4CF0-6033-4189-9EB4-67F7E8BE0075}" type="parTrans" cxnId="{2C3ED10A-7210-48A3-BB9E-0368A6145B60}">
      <dgm:prSet/>
      <dgm:spPr/>
      <dgm:t>
        <a:bodyPr/>
        <a:lstStyle/>
        <a:p>
          <a:endParaRPr lang="en-US" sz="2000">
            <a:solidFill>
              <a:srgbClr val="6D6E70"/>
            </a:solidFill>
          </a:endParaRPr>
        </a:p>
      </dgm:t>
    </dgm:pt>
    <dgm:pt modelId="{F3BFAB80-70E5-4EAF-815C-F95578BA3B6E}" type="pres">
      <dgm:prSet presAssocID="{E7FFBCC5-49D8-49BF-8941-6CAD73D6147E}" presName="theList" presStyleCnt="0">
        <dgm:presLayoutVars>
          <dgm:dir/>
          <dgm:animLvl val="lvl"/>
          <dgm:resizeHandles val="exact"/>
        </dgm:presLayoutVars>
      </dgm:prSet>
      <dgm:spPr/>
    </dgm:pt>
    <dgm:pt modelId="{9B644792-B50A-48B4-B914-8825CD2F7218}" type="pres">
      <dgm:prSet presAssocID="{EE06CDF1-0664-4077-B4D1-C9D51BF5C6C0}" presName="compNode" presStyleCnt="0"/>
      <dgm:spPr/>
    </dgm:pt>
    <dgm:pt modelId="{84B9763D-C2A5-4225-B4E3-70C5E9D5CDBF}" type="pres">
      <dgm:prSet presAssocID="{EE06CDF1-0664-4077-B4D1-C9D51BF5C6C0}" presName="aNode" presStyleLbl="bgShp" presStyleIdx="0" presStyleCnt="4"/>
      <dgm:spPr/>
    </dgm:pt>
    <dgm:pt modelId="{12CA877C-B5D9-4C54-95FD-988B9093CFBB}" type="pres">
      <dgm:prSet presAssocID="{EE06CDF1-0664-4077-B4D1-C9D51BF5C6C0}" presName="textNode" presStyleLbl="bgShp" presStyleIdx="0" presStyleCnt="4"/>
      <dgm:spPr/>
    </dgm:pt>
    <dgm:pt modelId="{E0F59D53-36B3-47D4-8DBC-55CA9A7E441B}" type="pres">
      <dgm:prSet presAssocID="{EE06CDF1-0664-4077-B4D1-C9D51BF5C6C0}" presName="compChildNode" presStyleCnt="0"/>
      <dgm:spPr/>
    </dgm:pt>
    <dgm:pt modelId="{82522216-92E8-413E-BC0E-81B11EB9693C}" type="pres">
      <dgm:prSet presAssocID="{EE06CDF1-0664-4077-B4D1-C9D51BF5C6C0}" presName="theInnerList" presStyleCnt="0"/>
      <dgm:spPr/>
    </dgm:pt>
    <dgm:pt modelId="{C4B8A4E6-8533-4CBF-9CE3-8FFA056015A5}" type="pres">
      <dgm:prSet presAssocID="{E56F2BFA-C2D5-4760-9B11-4DBD006DD360}" presName="childNode" presStyleLbl="node1" presStyleIdx="0" presStyleCnt="8" custScaleY="145152">
        <dgm:presLayoutVars>
          <dgm:bulletEnabled val="1"/>
        </dgm:presLayoutVars>
      </dgm:prSet>
      <dgm:spPr/>
    </dgm:pt>
    <dgm:pt modelId="{76D22F3F-60F4-4D7E-92CF-8EC7B51533C6}" type="pres">
      <dgm:prSet presAssocID="{E56F2BFA-C2D5-4760-9B11-4DBD006DD360}" presName="aSpace2" presStyleCnt="0"/>
      <dgm:spPr/>
    </dgm:pt>
    <dgm:pt modelId="{AB6EFE21-019C-4425-8DA3-5B3E944CD05D}" type="pres">
      <dgm:prSet presAssocID="{12EB6303-ADFB-4254-AC31-CD601ACE4E3D}" presName="childNode" presStyleLbl="node1" presStyleIdx="1" presStyleCnt="8" custScaleY="131430">
        <dgm:presLayoutVars>
          <dgm:bulletEnabled val="1"/>
        </dgm:presLayoutVars>
      </dgm:prSet>
      <dgm:spPr/>
    </dgm:pt>
    <dgm:pt modelId="{4D12DD8C-E51F-460E-BFA7-0309653D0901}" type="pres">
      <dgm:prSet presAssocID="{EE06CDF1-0664-4077-B4D1-C9D51BF5C6C0}" presName="aSpace" presStyleCnt="0"/>
      <dgm:spPr/>
    </dgm:pt>
    <dgm:pt modelId="{FA42655E-F655-48E5-974C-33A85D00B643}" type="pres">
      <dgm:prSet presAssocID="{40B8CA2F-FADB-42B8-8275-14BC488AE7D0}" presName="compNode" presStyleCnt="0"/>
      <dgm:spPr/>
    </dgm:pt>
    <dgm:pt modelId="{9BF685DF-0CF2-42BB-B819-7E5BB8D1AD44}" type="pres">
      <dgm:prSet presAssocID="{40B8CA2F-FADB-42B8-8275-14BC488AE7D0}" presName="aNode" presStyleLbl="bgShp" presStyleIdx="1" presStyleCnt="4"/>
      <dgm:spPr/>
    </dgm:pt>
    <dgm:pt modelId="{3EF20BBC-6033-404B-8F5C-E827BDC0DC59}" type="pres">
      <dgm:prSet presAssocID="{40B8CA2F-FADB-42B8-8275-14BC488AE7D0}" presName="textNode" presStyleLbl="bgShp" presStyleIdx="1" presStyleCnt="4"/>
      <dgm:spPr/>
    </dgm:pt>
    <dgm:pt modelId="{3DBE01A6-1691-4AFC-A819-2C03513C65A0}" type="pres">
      <dgm:prSet presAssocID="{40B8CA2F-FADB-42B8-8275-14BC488AE7D0}" presName="compChildNode" presStyleCnt="0"/>
      <dgm:spPr/>
    </dgm:pt>
    <dgm:pt modelId="{CE470E90-4166-4ED7-8E40-6F7F7CDE3AED}" type="pres">
      <dgm:prSet presAssocID="{40B8CA2F-FADB-42B8-8275-14BC488AE7D0}" presName="theInnerList" presStyleCnt="0"/>
      <dgm:spPr/>
    </dgm:pt>
    <dgm:pt modelId="{DC4C7377-6C08-44A1-915E-7F1A3102693D}" type="pres">
      <dgm:prSet presAssocID="{6B715F52-6BF8-4F69-84A8-1B2BA44BE43E}" presName="childNode" presStyleLbl="node1" presStyleIdx="2" presStyleCnt="8">
        <dgm:presLayoutVars>
          <dgm:bulletEnabled val="1"/>
        </dgm:presLayoutVars>
      </dgm:prSet>
      <dgm:spPr/>
    </dgm:pt>
    <dgm:pt modelId="{6C3C7896-321C-4F35-9C5C-F0CACD84F4DC}" type="pres">
      <dgm:prSet presAssocID="{6B715F52-6BF8-4F69-84A8-1B2BA44BE43E}" presName="aSpace2" presStyleCnt="0"/>
      <dgm:spPr/>
    </dgm:pt>
    <dgm:pt modelId="{DDC3A70A-0A7C-4964-B6F8-51EDA747909A}" type="pres">
      <dgm:prSet presAssocID="{42930E27-2DF7-46C7-8348-E1934D384AE9}" presName="childNode" presStyleLbl="node1" presStyleIdx="3" presStyleCnt="8" custScaleY="122446">
        <dgm:presLayoutVars>
          <dgm:bulletEnabled val="1"/>
        </dgm:presLayoutVars>
      </dgm:prSet>
      <dgm:spPr/>
    </dgm:pt>
    <dgm:pt modelId="{8989282F-7116-467F-94BA-FBF4039BDCA2}" type="pres">
      <dgm:prSet presAssocID="{40B8CA2F-FADB-42B8-8275-14BC488AE7D0}" presName="aSpace" presStyleCnt="0"/>
      <dgm:spPr/>
    </dgm:pt>
    <dgm:pt modelId="{8BE8CB93-A13D-47C4-ABF9-5C82D46E69D7}" type="pres">
      <dgm:prSet presAssocID="{419DD2E0-B6DE-4C5D-A43D-F9B21E838EB4}" presName="compNode" presStyleCnt="0"/>
      <dgm:spPr/>
    </dgm:pt>
    <dgm:pt modelId="{16DF3325-40E2-476C-8177-02C1F1EE0430}" type="pres">
      <dgm:prSet presAssocID="{419DD2E0-B6DE-4C5D-A43D-F9B21E838EB4}" presName="aNode" presStyleLbl="bgShp" presStyleIdx="2" presStyleCnt="4"/>
      <dgm:spPr/>
    </dgm:pt>
    <dgm:pt modelId="{CAE74AF7-8805-4DDC-96C8-ACBC73F9A003}" type="pres">
      <dgm:prSet presAssocID="{419DD2E0-B6DE-4C5D-A43D-F9B21E838EB4}" presName="textNode" presStyleLbl="bgShp" presStyleIdx="2" presStyleCnt="4"/>
      <dgm:spPr/>
    </dgm:pt>
    <dgm:pt modelId="{44F55B83-DA4B-4FCC-966F-98D337C4A09B}" type="pres">
      <dgm:prSet presAssocID="{419DD2E0-B6DE-4C5D-A43D-F9B21E838EB4}" presName="compChildNode" presStyleCnt="0"/>
      <dgm:spPr/>
    </dgm:pt>
    <dgm:pt modelId="{44CC1291-7985-4E40-83C1-8E9CC4987F51}" type="pres">
      <dgm:prSet presAssocID="{419DD2E0-B6DE-4C5D-A43D-F9B21E838EB4}" presName="theInnerList" presStyleCnt="0"/>
      <dgm:spPr/>
    </dgm:pt>
    <dgm:pt modelId="{5B4DCFB4-F9BC-4973-9783-03AB884945D6}" type="pres">
      <dgm:prSet presAssocID="{8A79D775-1367-4499-BAC3-E26C4966CAC0}" presName="childNode" presStyleLbl="node1" presStyleIdx="4" presStyleCnt="8">
        <dgm:presLayoutVars>
          <dgm:bulletEnabled val="1"/>
        </dgm:presLayoutVars>
      </dgm:prSet>
      <dgm:spPr/>
    </dgm:pt>
    <dgm:pt modelId="{123D8959-C5BC-477A-85A2-3231DAC89AA8}" type="pres">
      <dgm:prSet presAssocID="{8A79D775-1367-4499-BAC3-E26C4966CAC0}" presName="aSpace2" presStyleCnt="0"/>
      <dgm:spPr/>
    </dgm:pt>
    <dgm:pt modelId="{4960DC12-EA08-48C1-94D1-C8D2DF6255DA}" type="pres">
      <dgm:prSet presAssocID="{E201DF58-FE06-4EE7-9553-DAD1B41D9F11}" presName="childNode" presStyleLbl="node1" presStyleIdx="5" presStyleCnt="8">
        <dgm:presLayoutVars>
          <dgm:bulletEnabled val="1"/>
        </dgm:presLayoutVars>
      </dgm:prSet>
      <dgm:spPr/>
    </dgm:pt>
    <dgm:pt modelId="{48C1387E-9F83-4F30-89EF-3DDAFDA8A1BA}" type="pres">
      <dgm:prSet presAssocID="{419DD2E0-B6DE-4C5D-A43D-F9B21E838EB4}" presName="aSpace" presStyleCnt="0"/>
      <dgm:spPr/>
    </dgm:pt>
    <dgm:pt modelId="{55210E99-E980-4A1A-984A-BFFF844FB3DD}" type="pres">
      <dgm:prSet presAssocID="{405FB9B6-A434-413B-BE7E-ABAC2FA5FBE4}" presName="compNode" presStyleCnt="0"/>
      <dgm:spPr/>
    </dgm:pt>
    <dgm:pt modelId="{6E4B2597-029B-4CD5-8073-EAAA498C55B1}" type="pres">
      <dgm:prSet presAssocID="{405FB9B6-A434-413B-BE7E-ABAC2FA5FBE4}" presName="aNode" presStyleLbl="bgShp" presStyleIdx="3" presStyleCnt="4"/>
      <dgm:spPr/>
    </dgm:pt>
    <dgm:pt modelId="{320F09BE-19E4-4D0F-9ECE-102E9C91714D}" type="pres">
      <dgm:prSet presAssocID="{405FB9B6-A434-413B-BE7E-ABAC2FA5FBE4}" presName="textNode" presStyleLbl="bgShp" presStyleIdx="3" presStyleCnt="4"/>
      <dgm:spPr/>
    </dgm:pt>
    <dgm:pt modelId="{A127764E-5A23-4B86-97A3-9641B0688BBC}" type="pres">
      <dgm:prSet presAssocID="{405FB9B6-A434-413B-BE7E-ABAC2FA5FBE4}" presName="compChildNode" presStyleCnt="0"/>
      <dgm:spPr/>
    </dgm:pt>
    <dgm:pt modelId="{1B6A7DAC-690A-4A7A-93CD-25DAF98FBB0D}" type="pres">
      <dgm:prSet presAssocID="{405FB9B6-A434-413B-BE7E-ABAC2FA5FBE4}" presName="theInnerList" presStyleCnt="0"/>
      <dgm:spPr/>
    </dgm:pt>
    <dgm:pt modelId="{30F12D57-B30D-4EDB-8AA3-7F50F8D48CD2}" type="pres">
      <dgm:prSet presAssocID="{B5D18063-FEC3-4C13-ACB6-5355D0A16127}" presName="childNode" presStyleLbl="node1" presStyleIdx="6" presStyleCnt="8">
        <dgm:presLayoutVars>
          <dgm:bulletEnabled val="1"/>
        </dgm:presLayoutVars>
      </dgm:prSet>
      <dgm:spPr/>
    </dgm:pt>
    <dgm:pt modelId="{EE79E478-5FC4-4421-9F20-D280FE90BA41}" type="pres">
      <dgm:prSet presAssocID="{B5D18063-FEC3-4C13-ACB6-5355D0A16127}" presName="aSpace2" presStyleCnt="0"/>
      <dgm:spPr/>
    </dgm:pt>
    <dgm:pt modelId="{19F80F74-DCAF-4561-B027-69DA917885B5}" type="pres">
      <dgm:prSet presAssocID="{399A8D79-CB8B-40EE-A60C-063D78020771}" presName="childNode" presStyleLbl="node1" presStyleIdx="7" presStyleCnt="8">
        <dgm:presLayoutVars>
          <dgm:bulletEnabled val="1"/>
        </dgm:presLayoutVars>
      </dgm:prSet>
      <dgm:spPr/>
    </dgm:pt>
  </dgm:ptLst>
  <dgm:cxnLst>
    <dgm:cxn modelId="{90B99F06-A07C-4DCC-A628-D5AB31177F66}" srcId="{40B8CA2F-FADB-42B8-8275-14BC488AE7D0}" destId="{42930E27-2DF7-46C7-8348-E1934D384AE9}" srcOrd="1" destOrd="0" parTransId="{60DC247A-A902-4EBE-9F4F-7B9000FC7944}" sibTransId="{874CD7AB-039D-45F4-874C-7EF72A46E8CA}"/>
    <dgm:cxn modelId="{2C3ED10A-7210-48A3-BB9E-0368A6145B60}" srcId="{E7FFBCC5-49D8-49BF-8941-6CAD73D6147E}" destId="{40B8CA2F-FADB-42B8-8275-14BC488AE7D0}" srcOrd="1" destOrd="0" parTransId="{0A3B4CF0-6033-4189-9EB4-67F7E8BE0075}" sibTransId="{56D6BF3F-C5D9-452B-86FE-47D225379855}"/>
    <dgm:cxn modelId="{9EE68A13-6F64-4CBA-8F89-369942033459}" type="presOf" srcId="{419DD2E0-B6DE-4C5D-A43D-F9B21E838EB4}" destId="{CAE74AF7-8805-4DDC-96C8-ACBC73F9A003}" srcOrd="1" destOrd="0" presId="urn:microsoft.com/office/officeart/2005/8/layout/lProcess2"/>
    <dgm:cxn modelId="{8F273A1B-AA55-4E9D-9A7A-89D3D8D17340}" type="presOf" srcId="{E7FFBCC5-49D8-49BF-8941-6CAD73D6147E}" destId="{F3BFAB80-70E5-4EAF-815C-F95578BA3B6E}" srcOrd="0" destOrd="0" presId="urn:microsoft.com/office/officeart/2005/8/layout/lProcess2"/>
    <dgm:cxn modelId="{85650728-42EF-40BE-9B03-517BE534AADA}" type="presOf" srcId="{40B8CA2F-FADB-42B8-8275-14BC488AE7D0}" destId="{9BF685DF-0CF2-42BB-B819-7E5BB8D1AD44}" srcOrd="0" destOrd="0" presId="urn:microsoft.com/office/officeart/2005/8/layout/lProcess2"/>
    <dgm:cxn modelId="{A81F6728-6ED0-49A1-911C-10E3162AE984}" srcId="{E7FFBCC5-49D8-49BF-8941-6CAD73D6147E}" destId="{405FB9B6-A434-413B-BE7E-ABAC2FA5FBE4}" srcOrd="3" destOrd="0" parTransId="{B3D4C9E5-9D4F-434F-B7E9-994C01328808}" sibTransId="{61A4C4AC-FD2F-4986-8694-B42D3FB090B4}"/>
    <dgm:cxn modelId="{7A1ACA2D-0EAD-4045-AF2A-36856C98101C}" type="presOf" srcId="{E56F2BFA-C2D5-4760-9B11-4DBD006DD360}" destId="{C4B8A4E6-8533-4CBF-9CE3-8FFA056015A5}" srcOrd="0" destOrd="0" presId="urn:microsoft.com/office/officeart/2005/8/layout/lProcess2"/>
    <dgm:cxn modelId="{FFE1E55D-0C39-488B-8E8F-2BA012E2D354}" srcId="{EE06CDF1-0664-4077-B4D1-C9D51BF5C6C0}" destId="{E56F2BFA-C2D5-4760-9B11-4DBD006DD360}" srcOrd="0" destOrd="0" parTransId="{55EA9340-DD45-4F6B-90FC-1CB934553AF6}" sibTransId="{5A63F734-698D-4908-A210-9A147C4738BE}"/>
    <dgm:cxn modelId="{F98F0362-7C99-4B84-9869-3F4F6434BB79}" type="presOf" srcId="{8A79D775-1367-4499-BAC3-E26C4966CAC0}" destId="{5B4DCFB4-F9BC-4973-9783-03AB884945D6}" srcOrd="0" destOrd="0" presId="urn:microsoft.com/office/officeart/2005/8/layout/lProcess2"/>
    <dgm:cxn modelId="{FC2FED4A-84E1-464C-B4CD-7CF979DF4127}" type="presOf" srcId="{12EB6303-ADFB-4254-AC31-CD601ACE4E3D}" destId="{AB6EFE21-019C-4425-8DA3-5B3E944CD05D}" srcOrd="0" destOrd="0" presId="urn:microsoft.com/office/officeart/2005/8/layout/lProcess2"/>
    <dgm:cxn modelId="{DE79BB74-0287-4B6E-AD33-70A46B78B776}" type="presOf" srcId="{42930E27-2DF7-46C7-8348-E1934D384AE9}" destId="{DDC3A70A-0A7C-4964-B6F8-51EDA747909A}" srcOrd="0" destOrd="0" presId="urn:microsoft.com/office/officeart/2005/8/layout/lProcess2"/>
    <dgm:cxn modelId="{AF4B5F57-57D3-47EE-BF6C-D250CE8A60AE}" type="presOf" srcId="{40B8CA2F-FADB-42B8-8275-14BC488AE7D0}" destId="{3EF20BBC-6033-404B-8F5C-E827BDC0DC59}" srcOrd="1" destOrd="0" presId="urn:microsoft.com/office/officeart/2005/8/layout/lProcess2"/>
    <dgm:cxn modelId="{1B87F488-A1F0-4BE5-B6B0-B90B2847E550}" srcId="{E7FFBCC5-49D8-49BF-8941-6CAD73D6147E}" destId="{EE06CDF1-0664-4077-B4D1-C9D51BF5C6C0}" srcOrd="0" destOrd="0" parTransId="{CC0F6E52-FEAA-4105-BC21-7E60A8CBEC06}" sibTransId="{11704ACE-9BC5-4E5B-915E-5B752B6D76A6}"/>
    <dgm:cxn modelId="{E05E9F8A-691B-4F00-A50E-5142A2E173F1}" srcId="{419DD2E0-B6DE-4C5D-A43D-F9B21E838EB4}" destId="{8A79D775-1367-4499-BAC3-E26C4966CAC0}" srcOrd="0" destOrd="0" parTransId="{CBFC4E45-3888-410A-A968-45F27AA63C97}" sibTransId="{03283100-A0F3-4848-B341-877DFA66199C}"/>
    <dgm:cxn modelId="{B0111D8E-2DF1-4812-9061-17C0A5C4CFCA}" srcId="{419DD2E0-B6DE-4C5D-A43D-F9B21E838EB4}" destId="{E201DF58-FE06-4EE7-9553-DAD1B41D9F11}" srcOrd="1" destOrd="0" parTransId="{AD4069E1-0890-45BF-8C79-DA38AC3BF3EB}" sibTransId="{4909EA7B-6901-4AD1-959E-B4ECA32A2978}"/>
    <dgm:cxn modelId="{58779690-5437-46D5-9330-921F90B37D99}" srcId="{40B8CA2F-FADB-42B8-8275-14BC488AE7D0}" destId="{6B715F52-6BF8-4F69-84A8-1B2BA44BE43E}" srcOrd="0" destOrd="0" parTransId="{A7CFC5D0-EE92-452A-8ABA-A76B793589E5}" sibTransId="{9AA87122-33F1-43C5-9289-7A0159B8F154}"/>
    <dgm:cxn modelId="{EB531896-7423-4551-A2A2-A7A7B8133EA3}" type="presOf" srcId="{B5D18063-FEC3-4C13-ACB6-5355D0A16127}" destId="{30F12D57-B30D-4EDB-8AA3-7F50F8D48CD2}" srcOrd="0" destOrd="0" presId="urn:microsoft.com/office/officeart/2005/8/layout/lProcess2"/>
    <dgm:cxn modelId="{2DDCAE98-331A-43EC-8648-E581E1BFC129}" type="presOf" srcId="{419DD2E0-B6DE-4C5D-A43D-F9B21E838EB4}" destId="{16DF3325-40E2-476C-8177-02C1F1EE0430}" srcOrd="0" destOrd="0" presId="urn:microsoft.com/office/officeart/2005/8/layout/lProcess2"/>
    <dgm:cxn modelId="{085E309A-DD00-4B37-B797-F0CAF7D55A13}" type="presOf" srcId="{6B715F52-6BF8-4F69-84A8-1B2BA44BE43E}" destId="{DC4C7377-6C08-44A1-915E-7F1A3102693D}" srcOrd="0" destOrd="0" presId="urn:microsoft.com/office/officeart/2005/8/layout/lProcess2"/>
    <dgm:cxn modelId="{DB5786A0-7003-47F8-A029-3D7D3E730F1D}" srcId="{405FB9B6-A434-413B-BE7E-ABAC2FA5FBE4}" destId="{B5D18063-FEC3-4C13-ACB6-5355D0A16127}" srcOrd="0" destOrd="0" parTransId="{EC3AAADB-7933-4C87-A633-772689293A97}" sibTransId="{B665781D-6544-456E-B352-D579F00136B2}"/>
    <dgm:cxn modelId="{1918E2A2-84BB-405D-B4F1-78F03DE2F3DD}" srcId="{405FB9B6-A434-413B-BE7E-ABAC2FA5FBE4}" destId="{399A8D79-CB8B-40EE-A60C-063D78020771}" srcOrd="1" destOrd="0" parTransId="{45E439B2-8C42-44F9-953E-5515176354E9}" sibTransId="{4B432EB2-C4C7-4831-9304-5B4979FA52CE}"/>
    <dgm:cxn modelId="{ADA762AA-211D-4782-94F3-54132DAF3C3E}" type="presOf" srcId="{399A8D79-CB8B-40EE-A60C-063D78020771}" destId="{19F80F74-DCAF-4561-B027-69DA917885B5}" srcOrd="0" destOrd="0" presId="urn:microsoft.com/office/officeart/2005/8/layout/lProcess2"/>
    <dgm:cxn modelId="{78ABDFB5-7634-46B2-9BBC-308ABF4173DC}" srcId="{E7FFBCC5-49D8-49BF-8941-6CAD73D6147E}" destId="{419DD2E0-B6DE-4C5D-A43D-F9B21E838EB4}" srcOrd="2" destOrd="0" parTransId="{DB756765-4912-4AFA-B869-FABFD7B7D6EE}" sibTransId="{23F33B4D-D698-4C77-A894-111F21C35769}"/>
    <dgm:cxn modelId="{58405DBE-4535-417C-A402-047DD5900E34}" srcId="{EE06CDF1-0664-4077-B4D1-C9D51BF5C6C0}" destId="{12EB6303-ADFB-4254-AC31-CD601ACE4E3D}" srcOrd="1" destOrd="0" parTransId="{AA0D323E-BA84-48E3-A2EB-36D08DFED68F}" sibTransId="{7802E3FE-14C9-4333-832F-D554642888F2}"/>
    <dgm:cxn modelId="{656206C7-6CC2-4AFF-99E4-845014E9C6C3}" type="presOf" srcId="{405FB9B6-A434-413B-BE7E-ABAC2FA5FBE4}" destId="{6E4B2597-029B-4CD5-8073-EAAA498C55B1}" srcOrd="0" destOrd="0" presId="urn:microsoft.com/office/officeart/2005/8/layout/lProcess2"/>
    <dgm:cxn modelId="{A875DAC8-CC85-4B91-B0E9-92C27CC51FD2}" type="presOf" srcId="{405FB9B6-A434-413B-BE7E-ABAC2FA5FBE4}" destId="{320F09BE-19E4-4D0F-9ECE-102E9C91714D}" srcOrd="1" destOrd="0" presId="urn:microsoft.com/office/officeart/2005/8/layout/lProcess2"/>
    <dgm:cxn modelId="{CA1FF7CE-3540-481D-BCFE-5F519F1EAF9C}" type="presOf" srcId="{EE06CDF1-0664-4077-B4D1-C9D51BF5C6C0}" destId="{12CA877C-B5D9-4C54-95FD-988B9093CFBB}" srcOrd="1" destOrd="0" presId="urn:microsoft.com/office/officeart/2005/8/layout/lProcess2"/>
    <dgm:cxn modelId="{EEB012E4-5453-488A-8445-FFC127E7C227}" type="presOf" srcId="{EE06CDF1-0664-4077-B4D1-C9D51BF5C6C0}" destId="{84B9763D-C2A5-4225-B4E3-70C5E9D5CDBF}" srcOrd="0" destOrd="0" presId="urn:microsoft.com/office/officeart/2005/8/layout/lProcess2"/>
    <dgm:cxn modelId="{023594E6-D0ED-4D94-9FA7-F057DA89E842}" type="presOf" srcId="{E201DF58-FE06-4EE7-9553-DAD1B41D9F11}" destId="{4960DC12-EA08-48C1-94D1-C8D2DF6255DA}" srcOrd="0" destOrd="0" presId="urn:microsoft.com/office/officeart/2005/8/layout/lProcess2"/>
    <dgm:cxn modelId="{A803F1C4-0CD7-4881-8048-FF76ABA901B9}" type="presParOf" srcId="{F3BFAB80-70E5-4EAF-815C-F95578BA3B6E}" destId="{9B644792-B50A-48B4-B914-8825CD2F7218}" srcOrd="0" destOrd="0" presId="urn:microsoft.com/office/officeart/2005/8/layout/lProcess2"/>
    <dgm:cxn modelId="{DE7BC308-2F64-4AFD-9681-DA2B7086AEEE}" type="presParOf" srcId="{9B644792-B50A-48B4-B914-8825CD2F7218}" destId="{84B9763D-C2A5-4225-B4E3-70C5E9D5CDBF}" srcOrd="0" destOrd="0" presId="urn:microsoft.com/office/officeart/2005/8/layout/lProcess2"/>
    <dgm:cxn modelId="{66527218-8FB5-4AA3-AE86-3E2E93CEA4A3}" type="presParOf" srcId="{9B644792-B50A-48B4-B914-8825CD2F7218}" destId="{12CA877C-B5D9-4C54-95FD-988B9093CFBB}" srcOrd="1" destOrd="0" presId="urn:microsoft.com/office/officeart/2005/8/layout/lProcess2"/>
    <dgm:cxn modelId="{08733712-CBCB-4C12-A60A-FA77DFD3072A}" type="presParOf" srcId="{9B644792-B50A-48B4-B914-8825CD2F7218}" destId="{E0F59D53-36B3-47D4-8DBC-55CA9A7E441B}" srcOrd="2" destOrd="0" presId="urn:microsoft.com/office/officeart/2005/8/layout/lProcess2"/>
    <dgm:cxn modelId="{29ADBB0F-27E3-4816-BF5F-EE950CB74911}" type="presParOf" srcId="{E0F59D53-36B3-47D4-8DBC-55CA9A7E441B}" destId="{82522216-92E8-413E-BC0E-81B11EB9693C}" srcOrd="0" destOrd="0" presId="urn:microsoft.com/office/officeart/2005/8/layout/lProcess2"/>
    <dgm:cxn modelId="{16640F3C-E926-4FCB-A21E-8C376A3272EC}" type="presParOf" srcId="{82522216-92E8-413E-BC0E-81B11EB9693C}" destId="{C4B8A4E6-8533-4CBF-9CE3-8FFA056015A5}" srcOrd="0" destOrd="0" presId="urn:microsoft.com/office/officeart/2005/8/layout/lProcess2"/>
    <dgm:cxn modelId="{73398AFB-3A37-4768-84BF-C6751762F59F}" type="presParOf" srcId="{82522216-92E8-413E-BC0E-81B11EB9693C}" destId="{76D22F3F-60F4-4D7E-92CF-8EC7B51533C6}" srcOrd="1" destOrd="0" presId="urn:microsoft.com/office/officeart/2005/8/layout/lProcess2"/>
    <dgm:cxn modelId="{9040B095-2802-491E-8F9C-CBAF0F7575B7}" type="presParOf" srcId="{82522216-92E8-413E-BC0E-81B11EB9693C}" destId="{AB6EFE21-019C-4425-8DA3-5B3E944CD05D}" srcOrd="2" destOrd="0" presId="urn:microsoft.com/office/officeart/2005/8/layout/lProcess2"/>
    <dgm:cxn modelId="{67760163-37FE-467B-A68D-0C40FB8C3F02}" type="presParOf" srcId="{F3BFAB80-70E5-4EAF-815C-F95578BA3B6E}" destId="{4D12DD8C-E51F-460E-BFA7-0309653D0901}" srcOrd="1" destOrd="0" presId="urn:microsoft.com/office/officeart/2005/8/layout/lProcess2"/>
    <dgm:cxn modelId="{4458841F-20E2-4CB1-98E6-0E13E02E4C29}" type="presParOf" srcId="{F3BFAB80-70E5-4EAF-815C-F95578BA3B6E}" destId="{FA42655E-F655-48E5-974C-33A85D00B643}" srcOrd="2" destOrd="0" presId="urn:microsoft.com/office/officeart/2005/8/layout/lProcess2"/>
    <dgm:cxn modelId="{2EC97AB4-33A7-4D70-A5C7-255269E78DDE}" type="presParOf" srcId="{FA42655E-F655-48E5-974C-33A85D00B643}" destId="{9BF685DF-0CF2-42BB-B819-7E5BB8D1AD44}" srcOrd="0" destOrd="0" presId="urn:microsoft.com/office/officeart/2005/8/layout/lProcess2"/>
    <dgm:cxn modelId="{9679A628-3A39-4CFD-B3F2-68BB8411BAE0}" type="presParOf" srcId="{FA42655E-F655-48E5-974C-33A85D00B643}" destId="{3EF20BBC-6033-404B-8F5C-E827BDC0DC59}" srcOrd="1" destOrd="0" presId="urn:microsoft.com/office/officeart/2005/8/layout/lProcess2"/>
    <dgm:cxn modelId="{E8DBC7EC-7309-4BB1-B748-CE45AB8E4FE8}" type="presParOf" srcId="{FA42655E-F655-48E5-974C-33A85D00B643}" destId="{3DBE01A6-1691-4AFC-A819-2C03513C65A0}" srcOrd="2" destOrd="0" presId="urn:microsoft.com/office/officeart/2005/8/layout/lProcess2"/>
    <dgm:cxn modelId="{05A5AEDB-9772-47DB-819A-EB30DF677A80}" type="presParOf" srcId="{3DBE01A6-1691-4AFC-A819-2C03513C65A0}" destId="{CE470E90-4166-4ED7-8E40-6F7F7CDE3AED}" srcOrd="0" destOrd="0" presId="urn:microsoft.com/office/officeart/2005/8/layout/lProcess2"/>
    <dgm:cxn modelId="{DD6F8D5B-A363-4B2B-8215-39063DDF8718}" type="presParOf" srcId="{CE470E90-4166-4ED7-8E40-6F7F7CDE3AED}" destId="{DC4C7377-6C08-44A1-915E-7F1A3102693D}" srcOrd="0" destOrd="0" presId="urn:microsoft.com/office/officeart/2005/8/layout/lProcess2"/>
    <dgm:cxn modelId="{06FC87BC-92D2-4431-AD01-A0C174BE75EC}" type="presParOf" srcId="{CE470E90-4166-4ED7-8E40-6F7F7CDE3AED}" destId="{6C3C7896-321C-4F35-9C5C-F0CACD84F4DC}" srcOrd="1" destOrd="0" presId="urn:microsoft.com/office/officeart/2005/8/layout/lProcess2"/>
    <dgm:cxn modelId="{2D6A7784-BC57-4205-A3C7-031A27B64AC4}" type="presParOf" srcId="{CE470E90-4166-4ED7-8E40-6F7F7CDE3AED}" destId="{DDC3A70A-0A7C-4964-B6F8-51EDA747909A}" srcOrd="2" destOrd="0" presId="urn:microsoft.com/office/officeart/2005/8/layout/lProcess2"/>
    <dgm:cxn modelId="{4185EF1E-1350-4164-9597-E071D530CDC9}" type="presParOf" srcId="{F3BFAB80-70E5-4EAF-815C-F95578BA3B6E}" destId="{8989282F-7116-467F-94BA-FBF4039BDCA2}" srcOrd="3" destOrd="0" presId="urn:microsoft.com/office/officeart/2005/8/layout/lProcess2"/>
    <dgm:cxn modelId="{ED8C561F-2914-4361-B460-4B3AB24D4E82}" type="presParOf" srcId="{F3BFAB80-70E5-4EAF-815C-F95578BA3B6E}" destId="{8BE8CB93-A13D-47C4-ABF9-5C82D46E69D7}" srcOrd="4" destOrd="0" presId="urn:microsoft.com/office/officeart/2005/8/layout/lProcess2"/>
    <dgm:cxn modelId="{09B035EE-08D7-4750-B756-1BC96416368D}" type="presParOf" srcId="{8BE8CB93-A13D-47C4-ABF9-5C82D46E69D7}" destId="{16DF3325-40E2-476C-8177-02C1F1EE0430}" srcOrd="0" destOrd="0" presId="urn:microsoft.com/office/officeart/2005/8/layout/lProcess2"/>
    <dgm:cxn modelId="{8CA6CF1E-2E02-4B88-99AB-0918A3AAF6B7}" type="presParOf" srcId="{8BE8CB93-A13D-47C4-ABF9-5C82D46E69D7}" destId="{CAE74AF7-8805-4DDC-96C8-ACBC73F9A003}" srcOrd="1" destOrd="0" presId="urn:microsoft.com/office/officeart/2005/8/layout/lProcess2"/>
    <dgm:cxn modelId="{71D825DB-873D-4706-B8E7-ECAAA90E126F}" type="presParOf" srcId="{8BE8CB93-A13D-47C4-ABF9-5C82D46E69D7}" destId="{44F55B83-DA4B-4FCC-966F-98D337C4A09B}" srcOrd="2" destOrd="0" presId="urn:microsoft.com/office/officeart/2005/8/layout/lProcess2"/>
    <dgm:cxn modelId="{3BBCE3F2-076A-44B6-98E3-B383A47334AB}" type="presParOf" srcId="{44F55B83-DA4B-4FCC-966F-98D337C4A09B}" destId="{44CC1291-7985-4E40-83C1-8E9CC4987F51}" srcOrd="0" destOrd="0" presId="urn:microsoft.com/office/officeart/2005/8/layout/lProcess2"/>
    <dgm:cxn modelId="{539811BC-D637-4EEF-A818-1C2AFAFAEBB5}" type="presParOf" srcId="{44CC1291-7985-4E40-83C1-8E9CC4987F51}" destId="{5B4DCFB4-F9BC-4973-9783-03AB884945D6}" srcOrd="0" destOrd="0" presId="urn:microsoft.com/office/officeart/2005/8/layout/lProcess2"/>
    <dgm:cxn modelId="{6458B799-0849-4F11-9066-3DFFE3832912}" type="presParOf" srcId="{44CC1291-7985-4E40-83C1-8E9CC4987F51}" destId="{123D8959-C5BC-477A-85A2-3231DAC89AA8}" srcOrd="1" destOrd="0" presId="urn:microsoft.com/office/officeart/2005/8/layout/lProcess2"/>
    <dgm:cxn modelId="{A08533E6-DFBB-471D-A0AD-E7C366F11A85}" type="presParOf" srcId="{44CC1291-7985-4E40-83C1-8E9CC4987F51}" destId="{4960DC12-EA08-48C1-94D1-C8D2DF6255DA}" srcOrd="2" destOrd="0" presId="urn:microsoft.com/office/officeart/2005/8/layout/lProcess2"/>
    <dgm:cxn modelId="{1804275B-E95C-4C55-B9A4-A81FD13E94ED}" type="presParOf" srcId="{F3BFAB80-70E5-4EAF-815C-F95578BA3B6E}" destId="{48C1387E-9F83-4F30-89EF-3DDAFDA8A1BA}" srcOrd="5" destOrd="0" presId="urn:microsoft.com/office/officeart/2005/8/layout/lProcess2"/>
    <dgm:cxn modelId="{17BFDC25-1954-437E-81DA-CAA9EFFE6B46}" type="presParOf" srcId="{F3BFAB80-70E5-4EAF-815C-F95578BA3B6E}" destId="{55210E99-E980-4A1A-984A-BFFF844FB3DD}" srcOrd="6" destOrd="0" presId="urn:microsoft.com/office/officeart/2005/8/layout/lProcess2"/>
    <dgm:cxn modelId="{9DE6A9AA-A0AF-47CD-B11B-018AE9995906}" type="presParOf" srcId="{55210E99-E980-4A1A-984A-BFFF844FB3DD}" destId="{6E4B2597-029B-4CD5-8073-EAAA498C55B1}" srcOrd="0" destOrd="0" presId="urn:microsoft.com/office/officeart/2005/8/layout/lProcess2"/>
    <dgm:cxn modelId="{8588DCFB-B49D-4716-923F-ADAA40497FD2}" type="presParOf" srcId="{55210E99-E980-4A1A-984A-BFFF844FB3DD}" destId="{320F09BE-19E4-4D0F-9ECE-102E9C91714D}" srcOrd="1" destOrd="0" presId="urn:microsoft.com/office/officeart/2005/8/layout/lProcess2"/>
    <dgm:cxn modelId="{28C3626D-4082-4085-BC32-0036162A5035}" type="presParOf" srcId="{55210E99-E980-4A1A-984A-BFFF844FB3DD}" destId="{A127764E-5A23-4B86-97A3-9641B0688BBC}" srcOrd="2" destOrd="0" presId="urn:microsoft.com/office/officeart/2005/8/layout/lProcess2"/>
    <dgm:cxn modelId="{86BB2614-D847-4715-A4ED-8C4BF0888268}" type="presParOf" srcId="{A127764E-5A23-4B86-97A3-9641B0688BBC}" destId="{1B6A7DAC-690A-4A7A-93CD-25DAF98FBB0D}" srcOrd="0" destOrd="0" presId="urn:microsoft.com/office/officeart/2005/8/layout/lProcess2"/>
    <dgm:cxn modelId="{53A31892-1249-4804-B095-DC84A4E70C1C}" type="presParOf" srcId="{1B6A7DAC-690A-4A7A-93CD-25DAF98FBB0D}" destId="{30F12D57-B30D-4EDB-8AA3-7F50F8D48CD2}" srcOrd="0" destOrd="0" presId="urn:microsoft.com/office/officeart/2005/8/layout/lProcess2"/>
    <dgm:cxn modelId="{3B03060B-8FB0-4D92-BA4F-C9311B6CFE52}" type="presParOf" srcId="{1B6A7DAC-690A-4A7A-93CD-25DAF98FBB0D}" destId="{EE79E478-5FC4-4421-9F20-D280FE90BA41}" srcOrd="1" destOrd="0" presId="urn:microsoft.com/office/officeart/2005/8/layout/lProcess2"/>
    <dgm:cxn modelId="{0CAB6998-8AE1-4EFF-9FE1-42A3FDAEAC8E}" type="presParOf" srcId="{1B6A7DAC-690A-4A7A-93CD-25DAF98FBB0D}" destId="{19F80F74-DCAF-4561-B027-69DA917885B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7B0450B-8152-4549-8566-36FC10EDB4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F5C42E-B803-4313-BFD1-C434087F607F}">
      <dgm:prSet phldrT="[Text]" custT="1"/>
      <dgm:spPr/>
      <dgm:t>
        <a:bodyPr/>
        <a:lstStyle/>
        <a:p>
          <a:r>
            <a:rPr lang="en-US" sz="2000" dirty="0">
              <a:solidFill>
                <a:srgbClr val="009CDB"/>
              </a:solidFill>
              <a:latin typeface="Arial" panose="020B0604020202020204" pitchFamily="34" charset="0"/>
              <a:cs typeface="Arial" panose="020B0604020202020204" pitchFamily="34" charset="0"/>
            </a:rPr>
            <a:t>Acts of physical violence </a:t>
          </a:r>
        </a:p>
      </dgm:t>
    </dgm:pt>
    <dgm:pt modelId="{97D72EAC-21E7-4E7A-8252-149F57DD8AA4}" type="par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82F05C18-850B-4FC2-A9D7-F84C36474AEF}" type="sib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CD484D6-FC0D-484E-8FAC-0BD652484DA5}">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Slapping </a:t>
          </a:r>
        </a:p>
      </dgm:t>
    </dgm:pt>
    <dgm:pt modelId="{D5D8FAC0-1FC1-4D7D-A404-20B50DD9098D}" type="par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2C13029A-AE8C-480B-99AE-C17692EE2F0F}" type="sib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4C5663E-429C-4CA7-B664-64AC6ECE6352}">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Pushing, shaking, throwing something</a:t>
          </a:r>
        </a:p>
      </dgm:t>
    </dgm:pt>
    <dgm:pt modelId="{ED611153-67A5-44D4-BADD-D5870B445D47}" type="par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6BE6AEE-00A8-443E-A349-A5D0A747AE12}" type="sib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FD8BE65E-9F1D-4B59-AA69-D762144C29AF}">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Twisting arm or pulling hair</a:t>
          </a:r>
        </a:p>
      </dgm:t>
    </dgm:pt>
    <dgm:pt modelId="{BEAB3384-B1C4-41F7-A6B6-58C6A20C06FF}" type="parTrans" cxnId="{AA9923B6-E8A6-487B-B099-2EA2D83961AD}">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08E3B2C1-5DFB-42E4-908A-85E95CA6ABD8}" type="sibTrans" cxnId="{AA9923B6-E8A6-487B-B099-2EA2D83961AD}">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75665647-C0E8-4FF6-8CC9-402819A06951}">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Punching with fist or something that could hurt</a:t>
          </a:r>
        </a:p>
      </dgm:t>
    </dgm:pt>
    <dgm:pt modelId="{B7912BC9-B98E-4839-B034-FC5E5C8BD62B}" type="parTrans" cxnId="{320375E6-A54F-4D3D-8A36-0C1A05549FAA}">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C5B6515E-3FA2-4F06-BDD4-33E0AE97D549}" type="sibTrans" cxnId="{320375E6-A54F-4D3D-8A36-0C1A05549FAA}">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F5076F00-9255-4E4F-A506-5C409F68FE2C}">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Kicking, dragging, beating up</a:t>
          </a:r>
        </a:p>
      </dgm:t>
    </dgm:pt>
    <dgm:pt modelId="{B129556D-E7C4-4C28-931F-A705C6BAF09A}" type="parTrans" cxnId="{9FE1066B-3C9B-463B-85F5-F771F748ACBE}">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826D8AAE-F5C5-47B0-919A-C8BF8CBFFB1C}" type="sibTrans" cxnId="{9FE1066B-3C9B-463B-85F5-F771F748ACBE}">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B79BE710-C59F-4D83-B15A-D403751D4967}">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Choking or burning</a:t>
          </a:r>
        </a:p>
      </dgm:t>
    </dgm:pt>
    <dgm:pt modelId="{3D669436-A9B8-4FB8-B5B0-F731686EAEB2}" type="parTrans" cxnId="{E28467A4-B312-4974-BF3E-0B41FA45CC36}">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9E527D6D-C5FB-4AF6-944B-D40A389CCFB1}" type="sibTrans" cxnId="{E28467A4-B312-4974-BF3E-0B41FA45CC36}">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CBD8D2A2-379E-409B-A685-139B4DAB3A4D}" type="pres">
      <dgm:prSet presAssocID="{B7B0450B-8152-4549-8566-36FC10EDB4CB}" presName="vert0" presStyleCnt="0">
        <dgm:presLayoutVars>
          <dgm:dir/>
          <dgm:animOne val="branch"/>
          <dgm:animLvl val="lvl"/>
        </dgm:presLayoutVars>
      </dgm:prSet>
      <dgm:spPr/>
    </dgm:pt>
    <dgm:pt modelId="{933333CE-A6AB-4838-B7F4-0CF0808B594C}" type="pres">
      <dgm:prSet presAssocID="{55F5C42E-B803-4313-BFD1-C434087F607F}" presName="thickLine" presStyleLbl="alignNode1" presStyleIdx="0" presStyleCnt="1"/>
      <dgm:spPr/>
    </dgm:pt>
    <dgm:pt modelId="{98BDCB8E-588D-448C-8319-A2A99601FC49}" type="pres">
      <dgm:prSet presAssocID="{55F5C42E-B803-4313-BFD1-C434087F607F}" presName="horz1" presStyleCnt="0"/>
      <dgm:spPr/>
    </dgm:pt>
    <dgm:pt modelId="{6C0EE939-3E7F-420E-9BD3-D29EC7CC056B}" type="pres">
      <dgm:prSet presAssocID="{55F5C42E-B803-4313-BFD1-C434087F607F}" presName="tx1" presStyleLbl="revTx" presStyleIdx="0" presStyleCnt="7" custScaleX="251562"/>
      <dgm:spPr/>
    </dgm:pt>
    <dgm:pt modelId="{AD88F72A-0A0E-477F-A898-601A6098370D}" type="pres">
      <dgm:prSet presAssocID="{55F5C42E-B803-4313-BFD1-C434087F607F}" presName="vert1" presStyleCnt="0"/>
      <dgm:spPr/>
    </dgm:pt>
    <dgm:pt modelId="{8D1815B8-6950-43D5-A22F-388801962DDE}" type="pres">
      <dgm:prSet presAssocID="{CCD484D6-FC0D-484E-8FAC-0BD652484DA5}" presName="vertSpace2a" presStyleCnt="0"/>
      <dgm:spPr/>
    </dgm:pt>
    <dgm:pt modelId="{5208C158-1D58-4575-8984-EECB78069720}" type="pres">
      <dgm:prSet presAssocID="{CCD484D6-FC0D-484E-8FAC-0BD652484DA5}" presName="horz2" presStyleCnt="0"/>
      <dgm:spPr/>
    </dgm:pt>
    <dgm:pt modelId="{7B47AA07-D223-4A71-820E-5C6344DD7BA5}" type="pres">
      <dgm:prSet presAssocID="{CCD484D6-FC0D-484E-8FAC-0BD652484DA5}" presName="horzSpace2" presStyleCnt="0"/>
      <dgm:spPr/>
    </dgm:pt>
    <dgm:pt modelId="{F0C3F91F-8D6D-4254-9FE5-3E5A6DACA349}" type="pres">
      <dgm:prSet presAssocID="{CCD484D6-FC0D-484E-8FAC-0BD652484DA5}" presName="tx2" presStyleLbl="revTx" presStyleIdx="1" presStyleCnt="7" custScaleX="102003" custScaleY="11863"/>
      <dgm:spPr/>
    </dgm:pt>
    <dgm:pt modelId="{E9E032BD-2E57-4D47-BD8D-5DB0E7CE1C97}" type="pres">
      <dgm:prSet presAssocID="{CCD484D6-FC0D-484E-8FAC-0BD652484DA5}" presName="vert2" presStyleCnt="0"/>
      <dgm:spPr/>
    </dgm:pt>
    <dgm:pt modelId="{FA2AE2EF-B5FE-4A5F-BBD8-E292E1CFEFB7}" type="pres">
      <dgm:prSet presAssocID="{CCD484D6-FC0D-484E-8FAC-0BD652484DA5}" presName="thinLine2b" presStyleLbl="callout" presStyleIdx="0" presStyleCnt="6"/>
      <dgm:spPr/>
    </dgm:pt>
    <dgm:pt modelId="{EC0E8365-18F4-4BE5-B5A3-044BFFE34FCC}" type="pres">
      <dgm:prSet presAssocID="{CCD484D6-FC0D-484E-8FAC-0BD652484DA5}" presName="vertSpace2b" presStyleCnt="0"/>
      <dgm:spPr/>
    </dgm:pt>
    <dgm:pt modelId="{BCDD7584-C673-43E5-A0CD-090AE0EEF451}" type="pres">
      <dgm:prSet presAssocID="{74C5663E-429C-4CA7-B664-64AC6ECE6352}" presName="horz2" presStyleCnt="0"/>
      <dgm:spPr/>
    </dgm:pt>
    <dgm:pt modelId="{53258639-FB39-483E-8158-B9C5153B1E43}" type="pres">
      <dgm:prSet presAssocID="{74C5663E-429C-4CA7-B664-64AC6ECE6352}" presName="horzSpace2" presStyleCnt="0"/>
      <dgm:spPr/>
    </dgm:pt>
    <dgm:pt modelId="{4B0387EF-6CF0-48D7-93A6-0F07B09FC58C}" type="pres">
      <dgm:prSet presAssocID="{74C5663E-429C-4CA7-B664-64AC6ECE6352}" presName="tx2" presStyleLbl="revTx" presStyleIdx="2" presStyleCnt="7" custScaleX="102003" custScaleY="11863"/>
      <dgm:spPr/>
    </dgm:pt>
    <dgm:pt modelId="{7C05485D-0794-4C15-A1B9-359A699DE2E7}" type="pres">
      <dgm:prSet presAssocID="{74C5663E-429C-4CA7-B664-64AC6ECE6352}" presName="vert2" presStyleCnt="0"/>
      <dgm:spPr/>
    </dgm:pt>
    <dgm:pt modelId="{DC6C34D4-E0C0-4156-9D06-6976E6C020BA}" type="pres">
      <dgm:prSet presAssocID="{74C5663E-429C-4CA7-B664-64AC6ECE6352}" presName="thinLine2b" presStyleLbl="callout" presStyleIdx="1" presStyleCnt="6"/>
      <dgm:spPr/>
    </dgm:pt>
    <dgm:pt modelId="{2E94B35B-938A-4B50-A4E1-F8A2FB32036F}" type="pres">
      <dgm:prSet presAssocID="{74C5663E-429C-4CA7-B664-64AC6ECE6352}" presName="vertSpace2b" presStyleCnt="0"/>
      <dgm:spPr/>
    </dgm:pt>
    <dgm:pt modelId="{A4C92B23-49A7-4280-8DE4-6034C4FDFA2A}" type="pres">
      <dgm:prSet presAssocID="{FD8BE65E-9F1D-4B59-AA69-D762144C29AF}" presName="horz2" presStyleCnt="0"/>
      <dgm:spPr/>
    </dgm:pt>
    <dgm:pt modelId="{64CDF9DC-AF56-45E0-B9EF-272BF58CDB3E}" type="pres">
      <dgm:prSet presAssocID="{FD8BE65E-9F1D-4B59-AA69-D762144C29AF}" presName="horzSpace2" presStyleCnt="0"/>
      <dgm:spPr/>
    </dgm:pt>
    <dgm:pt modelId="{96524446-9CE1-4C2D-8833-574AB2081796}" type="pres">
      <dgm:prSet presAssocID="{FD8BE65E-9F1D-4B59-AA69-D762144C29AF}" presName="tx2" presStyleLbl="revTx" presStyleIdx="3" presStyleCnt="7" custScaleX="102003" custScaleY="11863"/>
      <dgm:spPr/>
    </dgm:pt>
    <dgm:pt modelId="{67732DDA-389E-4B84-A16B-65F81633A5B4}" type="pres">
      <dgm:prSet presAssocID="{FD8BE65E-9F1D-4B59-AA69-D762144C29AF}" presName="vert2" presStyleCnt="0"/>
      <dgm:spPr/>
    </dgm:pt>
    <dgm:pt modelId="{33D66093-EC13-43EF-A24C-74032B0D2829}" type="pres">
      <dgm:prSet presAssocID="{FD8BE65E-9F1D-4B59-AA69-D762144C29AF}" presName="thinLine2b" presStyleLbl="callout" presStyleIdx="2" presStyleCnt="6"/>
      <dgm:spPr/>
    </dgm:pt>
    <dgm:pt modelId="{53483503-5EF5-4886-8C07-1EAE4DABB789}" type="pres">
      <dgm:prSet presAssocID="{FD8BE65E-9F1D-4B59-AA69-D762144C29AF}" presName="vertSpace2b" presStyleCnt="0"/>
      <dgm:spPr/>
    </dgm:pt>
    <dgm:pt modelId="{38FEFD9B-8175-4C0C-AE07-744319166FC2}" type="pres">
      <dgm:prSet presAssocID="{75665647-C0E8-4FF6-8CC9-402819A06951}" presName="horz2" presStyleCnt="0"/>
      <dgm:spPr/>
    </dgm:pt>
    <dgm:pt modelId="{43783EB1-F8D3-47CF-AD93-78F384896800}" type="pres">
      <dgm:prSet presAssocID="{75665647-C0E8-4FF6-8CC9-402819A06951}" presName="horzSpace2" presStyleCnt="0"/>
      <dgm:spPr/>
    </dgm:pt>
    <dgm:pt modelId="{A14BFD10-C13B-4BE9-9445-404AC32D8827}" type="pres">
      <dgm:prSet presAssocID="{75665647-C0E8-4FF6-8CC9-402819A06951}" presName="tx2" presStyleLbl="revTx" presStyleIdx="4" presStyleCnt="7" custScaleX="102003" custScaleY="11863"/>
      <dgm:spPr/>
    </dgm:pt>
    <dgm:pt modelId="{EDA6E637-87CC-4408-BD33-8E554B311545}" type="pres">
      <dgm:prSet presAssocID="{75665647-C0E8-4FF6-8CC9-402819A06951}" presName="vert2" presStyleCnt="0"/>
      <dgm:spPr/>
    </dgm:pt>
    <dgm:pt modelId="{B7D01A41-0E91-46AA-A718-CD8780F43AF0}" type="pres">
      <dgm:prSet presAssocID="{75665647-C0E8-4FF6-8CC9-402819A06951}" presName="thinLine2b" presStyleLbl="callout" presStyleIdx="3" presStyleCnt="6"/>
      <dgm:spPr/>
    </dgm:pt>
    <dgm:pt modelId="{53531D8A-697B-471C-A740-370E82E63E55}" type="pres">
      <dgm:prSet presAssocID="{75665647-C0E8-4FF6-8CC9-402819A06951}" presName="vertSpace2b" presStyleCnt="0"/>
      <dgm:spPr/>
    </dgm:pt>
    <dgm:pt modelId="{B0F58F26-59B3-403B-9D4E-7454482CB645}" type="pres">
      <dgm:prSet presAssocID="{F5076F00-9255-4E4F-A506-5C409F68FE2C}" presName="horz2" presStyleCnt="0"/>
      <dgm:spPr/>
    </dgm:pt>
    <dgm:pt modelId="{31D149BF-A95B-4BB7-85E8-34804C59F264}" type="pres">
      <dgm:prSet presAssocID="{F5076F00-9255-4E4F-A506-5C409F68FE2C}" presName="horzSpace2" presStyleCnt="0"/>
      <dgm:spPr/>
    </dgm:pt>
    <dgm:pt modelId="{D8A98477-3B9B-4E87-B3BB-B148583D37D3}" type="pres">
      <dgm:prSet presAssocID="{F5076F00-9255-4E4F-A506-5C409F68FE2C}" presName="tx2" presStyleLbl="revTx" presStyleIdx="5" presStyleCnt="7" custScaleX="102003" custScaleY="11863"/>
      <dgm:spPr/>
    </dgm:pt>
    <dgm:pt modelId="{D807729F-4A37-4810-9659-B9700A2770C3}" type="pres">
      <dgm:prSet presAssocID="{F5076F00-9255-4E4F-A506-5C409F68FE2C}" presName="vert2" presStyleCnt="0"/>
      <dgm:spPr/>
    </dgm:pt>
    <dgm:pt modelId="{CFD7453E-6031-44B0-A652-575EEB926BDD}" type="pres">
      <dgm:prSet presAssocID="{F5076F00-9255-4E4F-A506-5C409F68FE2C}" presName="thinLine2b" presStyleLbl="callout" presStyleIdx="4" presStyleCnt="6"/>
      <dgm:spPr/>
    </dgm:pt>
    <dgm:pt modelId="{9CAA5B6A-9712-4174-BC97-E6AB5E5D1ABB}" type="pres">
      <dgm:prSet presAssocID="{F5076F00-9255-4E4F-A506-5C409F68FE2C}" presName="vertSpace2b" presStyleCnt="0"/>
      <dgm:spPr/>
    </dgm:pt>
    <dgm:pt modelId="{DA222315-0ED3-48CC-95AE-05F3ED269C4E}" type="pres">
      <dgm:prSet presAssocID="{B79BE710-C59F-4D83-B15A-D403751D4967}" presName="horz2" presStyleCnt="0"/>
      <dgm:spPr/>
    </dgm:pt>
    <dgm:pt modelId="{B2ACD266-464B-4224-AFC1-C1BE194E04FB}" type="pres">
      <dgm:prSet presAssocID="{B79BE710-C59F-4D83-B15A-D403751D4967}" presName="horzSpace2" presStyleCnt="0"/>
      <dgm:spPr/>
    </dgm:pt>
    <dgm:pt modelId="{CEAE9D92-DDDB-49A5-970D-8A0141260A4A}" type="pres">
      <dgm:prSet presAssocID="{B79BE710-C59F-4D83-B15A-D403751D4967}" presName="tx2" presStyleLbl="revTx" presStyleIdx="6" presStyleCnt="7" custScaleX="102003" custScaleY="11863"/>
      <dgm:spPr/>
    </dgm:pt>
    <dgm:pt modelId="{9DF95992-A8A8-4A8F-9ECC-3E3DBA1A2794}" type="pres">
      <dgm:prSet presAssocID="{B79BE710-C59F-4D83-B15A-D403751D4967}" presName="vert2" presStyleCnt="0"/>
      <dgm:spPr/>
    </dgm:pt>
    <dgm:pt modelId="{9668AB04-3A2E-442F-ABDC-7100F53B8E91}" type="pres">
      <dgm:prSet presAssocID="{B79BE710-C59F-4D83-B15A-D403751D4967}" presName="thinLine2b" presStyleLbl="callout" presStyleIdx="5" presStyleCnt="6"/>
      <dgm:spPr/>
    </dgm:pt>
    <dgm:pt modelId="{68BE51D7-BB21-4792-9887-B64C4BE5872E}" type="pres">
      <dgm:prSet presAssocID="{B79BE710-C59F-4D83-B15A-D403751D4967}" presName="vertSpace2b" presStyleCnt="0"/>
      <dgm:spPr/>
    </dgm:pt>
  </dgm:ptLst>
  <dgm:cxnLst>
    <dgm:cxn modelId="{AD8D2927-3514-40B0-8B7A-42B9718D6C53}" type="presOf" srcId="{55F5C42E-B803-4313-BFD1-C434087F607F}" destId="{6C0EE939-3E7F-420E-9BD3-D29EC7CC056B}" srcOrd="0" destOrd="0" presId="urn:microsoft.com/office/officeart/2008/layout/LinedList"/>
    <dgm:cxn modelId="{DA69522A-D81A-4990-92B8-F6245D16E4D2}" type="presOf" srcId="{B7B0450B-8152-4549-8566-36FC10EDB4CB}" destId="{CBD8D2A2-379E-409B-A685-139B4DAB3A4D}" srcOrd="0" destOrd="0" presId="urn:microsoft.com/office/officeart/2008/layout/LinedList"/>
    <dgm:cxn modelId="{59F69F60-A5BA-49BA-AE7F-26C2C5DD69A8}" type="presOf" srcId="{B79BE710-C59F-4D83-B15A-D403751D4967}" destId="{CEAE9D92-DDDB-49A5-970D-8A0141260A4A}" srcOrd="0" destOrd="0" presId="urn:microsoft.com/office/officeart/2008/layout/LinedList"/>
    <dgm:cxn modelId="{9FE1066B-3C9B-463B-85F5-F771F748ACBE}" srcId="{55F5C42E-B803-4313-BFD1-C434087F607F}" destId="{F5076F00-9255-4E4F-A506-5C409F68FE2C}" srcOrd="4" destOrd="0" parTransId="{B129556D-E7C4-4C28-931F-A705C6BAF09A}" sibTransId="{826D8AAE-F5C5-47B0-919A-C8BF8CBFFB1C}"/>
    <dgm:cxn modelId="{6CD4E972-8B8D-4C47-89A0-7775357ADA37}" type="presOf" srcId="{75665647-C0E8-4FF6-8CC9-402819A06951}" destId="{A14BFD10-C13B-4BE9-9445-404AC32D8827}" srcOrd="0" destOrd="0" presId="urn:microsoft.com/office/officeart/2008/layout/LinedList"/>
    <dgm:cxn modelId="{C113C454-B2FB-4C8A-A5AA-A3E057F9AD6C}" type="presOf" srcId="{74C5663E-429C-4CA7-B664-64AC6ECE6352}" destId="{4B0387EF-6CF0-48D7-93A6-0F07B09FC58C}" srcOrd="0" destOrd="0" presId="urn:microsoft.com/office/officeart/2008/layout/LinedList"/>
    <dgm:cxn modelId="{E28467A4-B312-4974-BF3E-0B41FA45CC36}" srcId="{55F5C42E-B803-4313-BFD1-C434087F607F}" destId="{B79BE710-C59F-4D83-B15A-D403751D4967}" srcOrd="5" destOrd="0" parTransId="{3D669436-A9B8-4FB8-B5B0-F731686EAEB2}" sibTransId="{9E527D6D-C5FB-4AF6-944B-D40A389CCFB1}"/>
    <dgm:cxn modelId="{CA68D1B2-0B38-44D8-8B12-504445D028E6}" type="presOf" srcId="{CCD484D6-FC0D-484E-8FAC-0BD652484DA5}" destId="{F0C3F91F-8D6D-4254-9FE5-3E5A6DACA349}" srcOrd="0" destOrd="0" presId="urn:microsoft.com/office/officeart/2008/layout/LinedList"/>
    <dgm:cxn modelId="{AA9923B6-E8A6-487B-B099-2EA2D83961AD}" srcId="{55F5C42E-B803-4313-BFD1-C434087F607F}" destId="{FD8BE65E-9F1D-4B59-AA69-D762144C29AF}" srcOrd="2" destOrd="0" parTransId="{BEAB3384-B1C4-41F7-A6B6-58C6A20C06FF}" sibTransId="{08E3B2C1-5DFB-42E4-908A-85E95CA6ABD8}"/>
    <dgm:cxn modelId="{0F265DB6-F154-4DE2-9F76-50B321F59D99}" srcId="{B7B0450B-8152-4549-8566-36FC10EDB4CB}" destId="{55F5C42E-B803-4313-BFD1-C434087F607F}" srcOrd="0" destOrd="0" parTransId="{97D72EAC-21E7-4E7A-8252-149F57DD8AA4}" sibTransId="{82F05C18-850B-4FC2-A9D7-F84C36474AEF}"/>
    <dgm:cxn modelId="{B659F8B8-8B11-4061-B702-29C98EE3194B}" srcId="{55F5C42E-B803-4313-BFD1-C434087F607F}" destId="{74C5663E-429C-4CA7-B664-64AC6ECE6352}" srcOrd="1" destOrd="0" parTransId="{ED611153-67A5-44D4-BADD-D5870B445D47}" sibTransId="{76BE6AEE-00A8-443E-A349-A5D0A747AE12}"/>
    <dgm:cxn modelId="{17C685CE-6879-4912-BEF1-0ED18A1B160C}" srcId="{55F5C42E-B803-4313-BFD1-C434087F607F}" destId="{CCD484D6-FC0D-484E-8FAC-0BD652484DA5}" srcOrd="0" destOrd="0" parTransId="{D5D8FAC0-1FC1-4D7D-A404-20B50DD9098D}" sibTransId="{2C13029A-AE8C-480B-99AE-C17692EE2F0F}"/>
    <dgm:cxn modelId="{320375E6-A54F-4D3D-8A36-0C1A05549FAA}" srcId="{55F5C42E-B803-4313-BFD1-C434087F607F}" destId="{75665647-C0E8-4FF6-8CC9-402819A06951}" srcOrd="3" destOrd="0" parTransId="{B7912BC9-B98E-4839-B034-FC5E5C8BD62B}" sibTransId="{C5B6515E-3FA2-4F06-BDD4-33E0AE97D549}"/>
    <dgm:cxn modelId="{3AFA61EA-12F0-4A83-A2CB-DA29DB976404}" type="presOf" srcId="{FD8BE65E-9F1D-4B59-AA69-D762144C29AF}" destId="{96524446-9CE1-4C2D-8833-574AB2081796}" srcOrd="0" destOrd="0" presId="urn:microsoft.com/office/officeart/2008/layout/LinedList"/>
    <dgm:cxn modelId="{9EAF95ED-CDA1-4C4C-8F48-D84FB6DA83B2}" type="presOf" srcId="{F5076F00-9255-4E4F-A506-5C409F68FE2C}" destId="{D8A98477-3B9B-4E87-B3BB-B148583D37D3}" srcOrd="0" destOrd="0" presId="urn:microsoft.com/office/officeart/2008/layout/LinedList"/>
    <dgm:cxn modelId="{99871A3F-094A-49FC-941F-40D7805FCB4F}" type="presParOf" srcId="{CBD8D2A2-379E-409B-A685-139B4DAB3A4D}" destId="{933333CE-A6AB-4838-B7F4-0CF0808B594C}" srcOrd="0" destOrd="0" presId="urn:microsoft.com/office/officeart/2008/layout/LinedList"/>
    <dgm:cxn modelId="{BD8470B9-8D8D-479D-8B09-29D4908964E2}" type="presParOf" srcId="{CBD8D2A2-379E-409B-A685-139B4DAB3A4D}" destId="{98BDCB8E-588D-448C-8319-A2A99601FC49}" srcOrd="1" destOrd="0" presId="urn:microsoft.com/office/officeart/2008/layout/LinedList"/>
    <dgm:cxn modelId="{1D78BC9F-3C13-4618-B2E6-087B1804F133}" type="presParOf" srcId="{98BDCB8E-588D-448C-8319-A2A99601FC49}" destId="{6C0EE939-3E7F-420E-9BD3-D29EC7CC056B}" srcOrd="0" destOrd="0" presId="urn:microsoft.com/office/officeart/2008/layout/LinedList"/>
    <dgm:cxn modelId="{68849926-CADD-403B-8395-B00E9CA371FB}" type="presParOf" srcId="{98BDCB8E-588D-448C-8319-A2A99601FC49}" destId="{AD88F72A-0A0E-477F-A898-601A6098370D}" srcOrd="1" destOrd="0" presId="urn:microsoft.com/office/officeart/2008/layout/LinedList"/>
    <dgm:cxn modelId="{C1F80277-0B46-4E9B-B22A-19B96089192B}" type="presParOf" srcId="{AD88F72A-0A0E-477F-A898-601A6098370D}" destId="{8D1815B8-6950-43D5-A22F-388801962DDE}" srcOrd="0" destOrd="0" presId="urn:microsoft.com/office/officeart/2008/layout/LinedList"/>
    <dgm:cxn modelId="{B4058679-959A-45CF-8490-3A265CABCB80}" type="presParOf" srcId="{AD88F72A-0A0E-477F-A898-601A6098370D}" destId="{5208C158-1D58-4575-8984-EECB78069720}" srcOrd="1" destOrd="0" presId="urn:microsoft.com/office/officeart/2008/layout/LinedList"/>
    <dgm:cxn modelId="{50491906-D441-4FFF-99FE-F9A60750AF9A}" type="presParOf" srcId="{5208C158-1D58-4575-8984-EECB78069720}" destId="{7B47AA07-D223-4A71-820E-5C6344DD7BA5}" srcOrd="0" destOrd="0" presId="urn:microsoft.com/office/officeart/2008/layout/LinedList"/>
    <dgm:cxn modelId="{486F5E76-7AF1-4B72-A272-4F421E6AA0F2}" type="presParOf" srcId="{5208C158-1D58-4575-8984-EECB78069720}" destId="{F0C3F91F-8D6D-4254-9FE5-3E5A6DACA349}" srcOrd="1" destOrd="0" presId="urn:microsoft.com/office/officeart/2008/layout/LinedList"/>
    <dgm:cxn modelId="{8196B985-AC21-4C2E-8AC8-C435DF6B6743}" type="presParOf" srcId="{5208C158-1D58-4575-8984-EECB78069720}" destId="{E9E032BD-2E57-4D47-BD8D-5DB0E7CE1C97}" srcOrd="2" destOrd="0" presId="urn:microsoft.com/office/officeart/2008/layout/LinedList"/>
    <dgm:cxn modelId="{94C8BA07-F0C2-4A16-8481-9583E87B9328}" type="presParOf" srcId="{AD88F72A-0A0E-477F-A898-601A6098370D}" destId="{FA2AE2EF-B5FE-4A5F-BBD8-E292E1CFEFB7}" srcOrd="2" destOrd="0" presId="urn:microsoft.com/office/officeart/2008/layout/LinedList"/>
    <dgm:cxn modelId="{DDF0A39D-D1D5-4B17-A90A-1B5DC779A788}" type="presParOf" srcId="{AD88F72A-0A0E-477F-A898-601A6098370D}" destId="{EC0E8365-18F4-4BE5-B5A3-044BFFE34FCC}" srcOrd="3" destOrd="0" presId="urn:microsoft.com/office/officeart/2008/layout/LinedList"/>
    <dgm:cxn modelId="{4478173E-D356-4296-AE9C-362B88F88E7D}" type="presParOf" srcId="{AD88F72A-0A0E-477F-A898-601A6098370D}" destId="{BCDD7584-C673-43E5-A0CD-090AE0EEF451}" srcOrd="4" destOrd="0" presId="urn:microsoft.com/office/officeart/2008/layout/LinedList"/>
    <dgm:cxn modelId="{F1E73252-DA56-4170-9400-2B095E435602}" type="presParOf" srcId="{BCDD7584-C673-43E5-A0CD-090AE0EEF451}" destId="{53258639-FB39-483E-8158-B9C5153B1E43}" srcOrd="0" destOrd="0" presId="urn:microsoft.com/office/officeart/2008/layout/LinedList"/>
    <dgm:cxn modelId="{172A0DAC-EC7B-4AA8-820E-54C93CA61EF4}" type="presParOf" srcId="{BCDD7584-C673-43E5-A0CD-090AE0EEF451}" destId="{4B0387EF-6CF0-48D7-93A6-0F07B09FC58C}" srcOrd="1" destOrd="0" presId="urn:microsoft.com/office/officeart/2008/layout/LinedList"/>
    <dgm:cxn modelId="{CB076AE2-AC35-4622-BD6A-3F4E6E1AFA3F}" type="presParOf" srcId="{BCDD7584-C673-43E5-A0CD-090AE0EEF451}" destId="{7C05485D-0794-4C15-A1B9-359A699DE2E7}" srcOrd="2" destOrd="0" presId="urn:microsoft.com/office/officeart/2008/layout/LinedList"/>
    <dgm:cxn modelId="{09403639-F384-4639-BED3-E3AE1D98487D}" type="presParOf" srcId="{AD88F72A-0A0E-477F-A898-601A6098370D}" destId="{DC6C34D4-E0C0-4156-9D06-6976E6C020BA}" srcOrd="5" destOrd="0" presId="urn:microsoft.com/office/officeart/2008/layout/LinedList"/>
    <dgm:cxn modelId="{42111EAC-841A-4E43-AF8E-E3C5C2AE201A}" type="presParOf" srcId="{AD88F72A-0A0E-477F-A898-601A6098370D}" destId="{2E94B35B-938A-4B50-A4E1-F8A2FB32036F}" srcOrd="6" destOrd="0" presId="urn:microsoft.com/office/officeart/2008/layout/LinedList"/>
    <dgm:cxn modelId="{B44D457E-4F0F-402E-92F1-2BB7F924FF32}" type="presParOf" srcId="{AD88F72A-0A0E-477F-A898-601A6098370D}" destId="{A4C92B23-49A7-4280-8DE4-6034C4FDFA2A}" srcOrd="7" destOrd="0" presId="urn:microsoft.com/office/officeart/2008/layout/LinedList"/>
    <dgm:cxn modelId="{70390201-7456-4467-850C-468D47ABF19C}" type="presParOf" srcId="{A4C92B23-49A7-4280-8DE4-6034C4FDFA2A}" destId="{64CDF9DC-AF56-45E0-B9EF-272BF58CDB3E}" srcOrd="0" destOrd="0" presId="urn:microsoft.com/office/officeart/2008/layout/LinedList"/>
    <dgm:cxn modelId="{3F37A168-A78F-4925-8967-36707EE90181}" type="presParOf" srcId="{A4C92B23-49A7-4280-8DE4-6034C4FDFA2A}" destId="{96524446-9CE1-4C2D-8833-574AB2081796}" srcOrd="1" destOrd="0" presId="urn:microsoft.com/office/officeart/2008/layout/LinedList"/>
    <dgm:cxn modelId="{49CEE0D0-0F16-4CE8-A245-6670324E1F11}" type="presParOf" srcId="{A4C92B23-49A7-4280-8DE4-6034C4FDFA2A}" destId="{67732DDA-389E-4B84-A16B-65F81633A5B4}" srcOrd="2" destOrd="0" presId="urn:microsoft.com/office/officeart/2008/layout/LinedList"/>
    <dgm:cxn modelId="{B6BE5983-9105-48AF-BADF-8396D782EAF4}" type="presParOf" srcId="{AD88F72A-0A0E-477F-A898-601A6098370D}" destId="{33D66093-EC13-43EF-A24C-74032B0D2829}" srcOrd="8" destOrd="0" presId="urn:microsoft.com/office/officeart/2008/layout/LinedList"/>
    <dgm:cxn modelId="{EEE73A7A-5B4F-4B6C-830D-78CE26B41D5F}" type="presParOf" srcId="{AD88F72A-0A0E-477F-A898-601A6098370D}" destId="{53483503-5EF5-4886-8C07-1EAE4DABB789}" srcOrd="9" destOrd="0" presId="urn:microsoft.com/office/officeart/2008/layout/LinedList"/>
    <dgm:cxn modelId="{149DFA8D-F265-42DC-833B-D53C20C2817B}" type="presParOf" srcId="{AD88F72A-0A0E-477F-A898-601A6098370D}" destId="{38FEFD9B-8175-4C0C-AE07-744319166FC2}" srcOrd="10" destOrd="0" presId="urn:microsoft.com/office/officeart/2008/layout/LinedList"/>
    <dgm:cxn modelId="{C46FABBC-E30E-4A84-8EFB-1646204C01E7}" type="presParOf" srcId="{38FEFD9B-8175-4C0C-AE07-744319166FC2}" destId="{43783EB1-F8D3-47CF-AD93-78F384896800}" srcOrd="0" destOrd="0" presId="urn:microsoft.com/office/officeart/2008/layout/LinedList"/>
    <dgm:cxn modelId="{81A19EA1-58CE-4F88-A5BD-1DBB537EF035}" type="presParOf" srcId="{38FEFD9B-8175-4C0C-AE07-744319166FC2}" destId="{A14BFD10-C13B-4BE9-9445-404AC32D8827}" srcOrd="1" destOrd="0" presId="urn:microsoft.com/office/officeart/2008/layout/LinedList"/>
    <dgm:cxn modelId="{A6467A0C-B2D5-4B26-8F12-EA78ACE83C70}" type="presParOf" srcId="{38FEFD9B-8175-4C0C-AE07-744319166FC2}" destId="{EDA6E637-87CC-4408-BD33-8E554B311545}" srcOrd="2" destOrd="0" presId="urn:microsoft.com/office/officeart/2008/layout/LinedList"/>
    <dgm:cxn modelId="{17184429-B764-4CE0-AB62-937E03D28CC4}" type="presParOf" srcId="{AD88F72A-0A0E-477F-A898-601A6098370D}" destId="{B7D01A41-0E91-46AA-A718-CD8780F43AF0}" srcOrd="11" destOrd="0" presId="urn:microsoft.com/office/officeart/2008/layout/LinedList"/>
    <dgm:cxn modelId="{3445BAF3-1C4E-4967-A038-918BA212D0E5}" type="presParOf" srcId="{AD88F72A-0A0E-477F-A898-601A6098370D}" destId="{53531D8A-697B-471C-A740-370E82E63E55}" srcOrd="12" destOrd="0" presId="urn:microsoft.com/office/officeart/2008/layout/LinedList"/>
    <dgm:cxn modelId="{9C95986F-2B94-4EEF-A70C-918FA6B6AF73}" type="presParOf" srcId="{AD88F72A-0A0E-477F-A898-601A6098370D}" destId="{B0F58F26-59B3-403B-9D4E-7454482CB645}" srcOrd="13" destOrd="0" presId="urn:microsoft.com/office/officeart/2008/layout/LinedList"/>
    <dgm:cxn modelId="{83C6974D-E177-4E6E-8F2F-901FCE32C127}" type="presParOf" srcId="{B0F58F26-59B3-403B-9D4E-7454482CB645}" destId="{31D149BF-A95B-4BB7-85E8-34804C59F264}" srcOrd="0" destOrd="0" presId="urn:microsoft.com/office/officeart/2008/layout/LinedList"/>
    <dgm:cxn modelId="{DEBBB3FC-CF71-4A63-9E48-215CAA9BB454}" type="presParOf" srcId="{B0F58F26-59B3-403B-9D4E-7454482CB645}" destId="{D8A98477-3B9B-4E87-B3BB-B148583D37D3}" srcOrd="1" destOrd="0" presId="urn:microsoft.com/office/officeart/2008/layout/LinedList"/>
    <dgm:cxn modelId="{DCC0578B-0EDE-4A90-B8D5-2AFBFAC27116}" type="presParOf" srcId="{B0F58F26-59B3-403B-9D4E-7454482CB645}" destId="{D807729F-4A37-4810-9659-B9700A2770C3}" srcOrd="2" destOrd="0" presId="urn:microsoft.com/office/officeart/2008/layout/LinedList"/>
    <dgm:cxn modelId="{71678D25-FABA-498D-90A0-EDBAFC5E2F55}" type="presParOf" srcId="{AD88F72A-0A0E-477F-A898-601A6098370D}" destId="{CFD7453E-6031-44B0-A652-575EEB926BDD}" srcOrd="14" destOrd="0" presId="urn:microsoft.com/office/officeart/2008/layout/LinedList"/>
    <dgm:cxn modelId="{D70FCD2D-6AE3-451E-86DD-F8DEFB6B6204}" type="presParOf" srcId="{AD88F72A-0A0E-477F-A898-601A6098370D}" destId="{9CAA5B6A-9712-4174-BC97-E6AB5E5D1ABB}" srcOrd="15" destOrd="0" presId="urn:microsoft.com/office/officeart/2008/layout/LinedList"/>
    <dgm:cxn modelId="{A342262F-F4BC-4FD3-92C3-B9F7546EEB66}" type="presParOf" srcId="{AD88F72A-0A0E-477F-A898-601A6098370D}" destId="{DA222315-0ED3-48CC-95AE-05F3ED269C4E}" srcOrd="16" destOrd="0" presId="urn:microsoft.com/office/officeart/2008/layout/LinedList"/>
    <dgm:cxn modelId="{5E0725CC-9E63-41AD-8A8D-04BFB1B2D1F4}" type="presParOf" srcId="{DA222315-0ED3-48CC-95AE-05F3ED269C4E}" destId="{B2ACD266-464B-4224-AFC1-C1BE194E04FB}" srcOrd="0" destOrd="0" presId="urn:microsoft.com/office/officeart/2008/layout/LinedList"/>
    <dgm:cxn modelId="{5A3BA8D6-A0FB-467F-81AA-A780B6A3FAF0}" type="presParOf" srcId="{DA222315-0ED3-48CC-95AE-05F3ED269C4E}" destId="{CEAE9D92-DDDB-49A5-970D-8A0141260A4A}" srcOrd="1" destOrd="0" presId="urn:microsoft.com/office/officeart/2008/layout/LinedList"/>
    <dgm:cxn modelId="{978DDC5A-5CE5-424C-A8DA-A4D141ACA712}" type="presParOf" srcId="{DA222315-0ED3-48CC-95AE-05F3ED269C4E}" destId="{9DF95992-A8A8-4A8F-9ECC-3E3DBA1A2794}" srcOrd="2" destOrd="0" presId="urn:microsoft.com/office/officeart/2008/layout/LinedList"/>
    <dgm:cxn modelId="{A285836A-FFB6-4D51-A225-4E43558590A5}" type="presParOf" srcId="{AD88F72A-0A0E-477F-A898-601A6098370D}" destId="{9668AB04-3A2E-442F-ABDC-7100F53B8E91}" srcOrd="17" destOrd="0" presId="urn:microsoft.com/office/officeart/2008/layout/LinedList"/>
    <dgm:cxn modelId="{F77E3E6E-416A-4DAC-80BD-C3BDD75A4DD8}" type="presParOf" srcId="{AD88F72A-0A0E-477F-A898-601A6098370D}" destId="{68BE51D7-BB21-4792-9887-B64C4BE5872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0450B-8152-4549-8566-36FC10EDB4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F5C42E-B803-4313-BFD1-C434087F607F}">
      <dgm:prSet phldrT="[Text]" custT="1"/>
      <dgm:spPr/>
      <dgm:t>
        <a:bodyPr/>
        <a:lstStyle/>
        <a:p>
          <a:r>
            <a:rPr lang="en-US" sz="2000" dirty="0">
              <a:solidFill>
                <a:srgbClr val="009CDB"/>
              </a:solidFill>
              <a:latin typeface="Arial" panose="020B0604020202020204" pitchFamily="34" charset="0"/>
              <a:cs typeface="Arial" panose="020B0604020202020204" pitchFamily="34" charset="0"/>
            </a:rPr>
            <a:t>Acts of sexual  violence </a:t>
          </a:r>
        </a:p>
      </dgm:t>
    </dgm:pt>
    <dgm:pt modelId="{97D72EAC-21E7-4E7A-8252-149F57DD8AA4}" type="par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82F05C18-850B-4FC2-A9D7-F84C36474AEF}" type="sib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CD484D6-FC0D-484E-8FAC-0BD652484DA5}">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Physically forcing you to have sexual intercourse </a:t>
          </a:r>
        </a:p>
      </dgm:t>
    </dgm:pt>
    <dgm:pt modelId="{D5D8FAC0-1FC1-4D7D-A404-20B50DD9098D}" type="par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2C13029A-AE8C-480B-99AE-C17692EE2F0F}" type="sib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4C5663E-429C-4CA7-B664-64AC6ECE6352}">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Physically forcing you to perform unwanted sexual acts</a:t>
          </a:r>
        </a:p>
      </dgm:t>
    </dgm:pt>
    <dgm:pt modelId="{ED611153-67A5-44D4-BADD-D5870B445D47}" type="par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6BE6AEE-00A8-443E-A349-A5D0A747AE12}" type="sib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FD8BE65E-9F1D-4B59-AA69-D762144C29AF}">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Forcing you with threats or any other way to perform sexual acts</a:t>
          </a:r>
        </a:p>
      </dgm:t>
    </dgm:pt>
    <dgm:pt modelId="{BEAB3384-B1C4-41F7-A6B6-58C6A20C06FF}" type="par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08E3B2C1-5DFB-42E4-908A-85E95CA6ABD8}" type="sib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BD8D2A2-379E-409B-A685-139B4DAB3A4D}" type="pres">
      <dgm:prSet presAssocID="{B7B0450B-8152-4549-8566-36FC10EDB4CB}" presName="vert0" presStyleCnt="0">
        <dgm:presLayoutVars>
          <dgm:dir/>
          <dgm:animOne val="branch"/>
          <dgm:animLvl val="lvl"/>
        </dgm:presLayoutVars>
      </dgm:prSet>
      <dgm:spPr/>
    </dgm:pt>
    <dgm:pt modelId="{933333CE-A6AB-4838-B7F4-0CF0808B594C}" type="pres">
      <dgm:prSet presAssocID="{55F5C42E-B803-4313-BFD1-C434087F607F}" presName="thickLine" presStyleLbl="alignNode1" presStyleIdx="0" presStyleCnt="1"/>
      <dgm:spPr/>
    </dgm:pt>
    <dgm:pt modelId="{98BDCB8E-588D-448C-8319-A2A99601FC49}" type="pres">
      <dgm:prSet presAssocID="{55F5C42E-B803-4313-BFD1-C434087F607F}" presName="horz1" presStyleCnt="0"/>
      <dgm:spPr/>
    </dgm:pt>
    <dgm:pt modelId="{6C0EE939-3E7F-420E-9BD3-D29EC7CC056B}" type="pres">
      <dgm:prSet presAssocID="{55F5C42E-B803-4313-BFD1-C434087F607F}" presName="tx1" presStyleLbl="revTx" presStyleIdx="0" presStyleCnt="4" custScaleX="169583"/>
      <dgm:spPr/>
    </dgm:pt>
    <dgm:pt modelId="{AD88F72A-0A0E-477F-A898-601A6098370D}" type="pres">
      <dgm:prSet presAssocID="{55F5C42E-B803-4313-BFD1-C434087F607F}" presName="vert1" presStyleCnt="0"/>
      <dgm:spPr/>
    </dgm:pt>
    <dgm:pt modelId="{8D1815B8-6950-43D5-A22F-388801962DDE}" type="pres">
      <dgm:prSet presAssocID="{CCD484D6-FC0D-484E-8FAC-0BD652484DA5}" presName="vertSpace2a" presStyleCnt="0"/>
      <dgm:spPr/>
    </dgm:pt>
    <dgm:pt modelId="{5208C158-1D58-4575-8984-EECB78069720}" type="pres">
      <dgm:prSet presAssocID="{CCD484D6-FC0D-484E-8FAC-0BD652484DA5}" presName="horz2" presStyleCnt="0"/>
      <dgm:spPr/>
    </dgm:pt>
    <dgm:pt modelId="{7B47AA07-D223-4A71-820E-5C6344DD7BA5}" type="pres">
      <dgm:prSet presAssocID="{CCD484D6-FC0D-484E-8FAC-0BD652484DA5}" presName="horzSpace2" presStyleCnt="0"/>
      <dgm:spPr/>
    </dgm:pt>
    <dgm:pt modelId="{F0C3F91F-8D6D-4254-9FE5-3E5A6DACA349}" type="pres">
      <dgm:prSet presAssocID="{CCD484D6-FC0D-484E-8FAC-0BD652484DA5}" presName="tx2" presStyleLbl="revTx" presStyleIdx="1" presStyleCnt="4" custScaleX="102003" custScaleY="11863"/>
      <dgm:spPr/>
    </dgm:pt>
    <dgm:pt modelId="{E9E032BD-2E57-4D47-BD8D-5DB0E7CE1C97}" type="pres">
      <dgm:prSet presAssocID="{CCD484D6-FC0D-484E-8FAC-0BD652484DA5}" presName="vert2" presStyleCnt="0"/>
      <dgm:spPr/>
    </dgm:pt>
    <dgm:pt modelId="{FA2AE2EF-B5FE-4A5F-BBD8-E292E1CFEFB7}" type="pres">
      <dgm:prSet presAssocID="{CCD484D6-FC0D-484E-8FAC-0BD652484DA5}" presName="thinLine2b" presStyleLbl="callout" presStyleIdx="0" presStyleCnt="3"/>
      <dgm:spPr/>
    </dgm:pt>
    <dgm:pt modelId="{EC0E8365-18F4-4BE5-B5A3-044BFFE34FCC}" type="pres">
      <dgm:prSet presAssocID="{CCD484D6-FC0D-484E-8FAC-0BD652484DA5}" presName="vertSpace2b" presStyleCnt="0"/>
      <dgm:spPr/>
    </dgm:pt>
    <dgm:pt modelId="{BCDD7584-C673-43E5-A0CD-090AE0EEF451}" type="pres">
      <dgm:prSet presAssocID="{74C5663E-429C-4CA7-B664-64AC6ECE6352}" presName="horz2" presStyleCnt="0"/>
      <dgm:spPr/>
    </dgm:pt>
    <dgm:pt modelId="{53258639-FB39-483E-8158-B9C5153B1E43}" type="pres">
      <dgm:prSet presAssocID="{74C5663E-429C-4CA7-B664-64AC6ECE6352}" presName="horzSpace2" presStyleCnt="0"/>
      <dgm:spPr/>
    </dgm:pt>
    <dgm:pt modelId="{4B0387EF-6CF0-48D7-93A6-0F07B09FC58C}" type="pres">
      <dgm:prSet presAssocID="{74C5663E-429C-4CA7-B664-64AC6ECE6352}" presName="tx2" presStyleLbl="revTx" presStyleIdx="2" presStyleCnt="4" custScaleX="102003" custScaleY="11863" custLinFactNeighborX="1069" custLinFactNeighborY="-102"/>
      <dgm:spPr/>
    </dgm:pt>
    <dgm:pt modelId="{7C05485D-0794-4C15-A1B9-359A699DE2E7}" type="pres">
      <dgm:prSet presAssocID="{74C5663E-429C-4CA7-B664-64AC6ECE6352}" presName="vert2" presStyleCnt="0"/>
      <dgm:spPr/>
    </dgm:pt>
    <dgm:pt modelId="{DC6C34D4-E0C0-4156-9D06-6976E6C020BA}" type="pres">
      <dgm:prSet presAssocID="{74C5663E-429C-4CA7-B664-64AC6ECE6352}" presName="thinLine2b" presStyleLbl="callout" presStyleIdx="1" presStyleCnt="3"/>
      <dgm:spPr/>
    </dgm:pt>
    <dgm:pt modelId="{2E94B35B-938A-4B50-A4E1-F8A2FB32036F}" type="pres">
      <dgm:prSet presAssocID="{74C5663E-429C-4CA7-B664-64AC6ECE6352}" presName="vertSpace2b" presStyleCnt="0"/>
      <dgm:spPr/>
    </dgm:pt>
    <dgm:pt modelId="{A4C92B23-49A7-4280-8DE4-6034C4FDFA2A}" type="pres">
      <dgm:prSet presAssocID="{FD8BE65E-9F1D-4B59-AA69-D762144C29AF}" presName="horz2" presStyleCnt="0"/>
      <dgm:spPr/>
    </dgm:pt>
    <dgm:pt modelId="{64CDF9DC-AF56-45E0-B9EF-272BF58CDB3E}" type="pres">
      <dgm:prSet presAssocID="{FD8BE65E-9F1D-4B59-AA69-D762144C29AF}" presName="horzSpace2" presStyleCnt="0"/>
      <dgm:spPr/>
    </dgm:pt>
    <dgm:pt modelId="{96524446-9CE1-4C2D-8833-574AB2081796}" type="pres">
      <dgm:prSet presAssocID="{FD8BE65E-9F1D-4B59-AA69-D762144C29AF}" presName="tx2" presStyleLbl="revTx" presStyleIdx="3" presStyleCnt="4" custScaleX="102003" custScaleY="11863"/>
      <dgm:spPr/>
    </dgm:pt>
    <dgm:pt modelId="{67732DDA-389E-4B84-A16B-65F81633A5B4}" type="pres">
      <dgm:prSet presAssocID="{FD8BE65E-9F1D-4B59-AA69-D762144C29AF}" presName="vert2" presStyleCnt="0"/>
      <dgm:spPr/>
    </dgm:pt>
    <dgm:pt modelId="{33D66093-EC13-43EF-A24C-74032B0D2829}" type="pres">
      <dgm:prSet presAssocID="{FD8BE65E-9F1D-4B59-AA69-D762144C29AF}" presName="thinLine2b" presStyleLbl="callout" presStyleIdx="2" presStyleCnt="3"/>
      <dgm:spPr/>
    </dgm:pt>
    <dgm:pt modelId="{53483503-5EF5-4886-8C07-1EAE4DABB789}" type="pres">
      <dgm:prSet presAssocID="{FD8BE65E-9F1D-4B59-AA69-D762144C29AF}" presName="vertSpace2b" presStyleCnt="0"/>
      <dgm:spPr/>
    </dgm:pt>
  </dgm:ptLst>
  <dgm:cxnLst>
    <dgm:cxn modelId="{AD8D2927-3514-40B0-8B7A-42B9718D6C53}" type="presOf" srcId="{55F5C42E-B803-4313-BFD1-C434087F607F}" destId="{6C0EE939-3E7F-420E-9BD3-D29EC7CC056B}" srcOrd="0" destOrd="0" presId="urn:microsoft.com/office/officeart/2008/layout/LinedList"/>
    <dgm:cxn modelId="{DA69522A-D81A-4990-92B8-F6245D16E4D2}" type="presOf" srcId="{B7B0450B-8152-4549-8566-36FC10EDB4CB}" destId="{CBD8D2A2-379E-409B-A685-139B4DAB3A4D}" srcOrd="0" destOrd="0" presId="urn:microsoft.com/office/officeart/2008/layout/LinedList"/>
    <dgm:cxn modelId="{C113C454-B2FB-4C8A-A5AA-A3E057F9AD6C}" type="presOf" srcId="{74C5663E-429C-4CA7-B664-64AC6ECE6352}" destId="{4B0387EF-6CF0-48D7-93A6-0F07B09FC58C}" srcOrd="0" destOrd="0" presId="urn:microsoft.com/office/officeart/2008/layout/LinedList"/>
    <dgm:cxn modelId="{CA68D1B2-0B38-44D8-8B12-504445D028E6}" type="presOf" srcId="{CCD484D6-FC0D-484E-8FAC-0BD652484DA5}" destId="{F0C3F91F-8D6D-4254-9FE5-3E5A6DACA349}" srcOrd="0" destOrd="0" presId="urn:microsoft.com/office/officeart/2008/layout/LinedList"/>
    <dgm:cxn modelId="{AA9923B6-E8A6-487B-B099-2EA2D83961AD}" srcId="{55F5C42E-B803-4313-BFD1-C434087F607F}" destId="{FD8BE65E-9F1D-4B59-AA69-D762144C29AF}" srcOrd="2" destOrd="0" parTransId="{BEAB3384-B1C4-41F7-A6B6-58C6A20C06FF}" sibTransId="{08E3B2C1-5DFB-42E4-908A-85E95CA6ABD8}"/>
    <dgm:cxn modelId="{0F265DB6-F154-4DE2-9F76-50B321F59D99}" srcId="{B7B0450B-8152-4549-8566-36FC10EDB4CB}" destId="{55F5C42E-B803-4313-BFD1-C434087F607F}" srcOrd="0" destOrd="0" parTransId="{97D72EAC-21E7-4E7A-8252-149F57DD8AA4}" sibTransId="{82F05C18-850B-4FC2-A9D7-F84C36474AEF}"/>
    <dgm:cxn modelId="{B659F8B8-8B11-4061-B702-29C98EE3194B}" srcId="{55F5C42E-B803-4313-BFD1-C434087F607F}" destId="{74C5663E-429C-4CA7-B664-64AC6ECE6352}" srcOrd="1" destOrd="0" parTransId="{ED611153-67A5-44D4-BADD-D5870B445D47}" sibTransId="{76BE6AEE-00A8-443E-A349-A5D0A747AE12}"/>
    <dgm:cxn modelId="{17C685CE-6879-4912-BEF1-0ED18A1B160C}" srcId="{55F5C42E-B803-4313-BFD1-C434087F607F}" destId="{CCD484D6-FC0D-484E-8FAC-0BD652484DA5}" srcOrd="0" destOrd="0" parTransId="{D5D8FAC0-1FC1-4D7D-A404-20B50DD9098D}" sibTransId="{2C13029A-AE8C-480B-99AE-C17692EE2F0F}"/>
    <dgm:cxn modelId="{3AFA61EA-12F0-4A83-A2CB-DA29DB976404}" type="presOf" srcId="{FD8BE65E-9F1D-4B59-AA69-D762144C29AF}" destId="{96524446-9CE1-4C2D-8833-574AB2081796}" srcOrd="0" destOrd="0" presId="urn:microsoft.com/office/officeart/2008/layout/LinedList"/>
    <dgm:cxn modelId="{99871A3F-094A-49FC-941F-40D7805FCB4F}" type="presParOf" srcId="{CBD8D2A2-379E-409B-A685-139B4DAB3A4D}" destId="{933333CE-A6AB-4838-B7F4-0CF0808B594C}" srcOrd="0" destOrd="0" presId="urn:microsoft.com/office/officeart/2008/layout/LinedList"/>
    <dgm:cxn modelId="{BD8470B9-8D8D-479D-8B09-29D4908964E2}" type="presParOf" srcId="{CBD8D2A2-379E-409B-A685-139B4DAB3A4D}" destId="{98BDCB8E-588D-448C-8319-A2A99601FC49}" srcOrd="1" destOrd="0" presId="urn:microsoft.com/office/officeart/2008/layout/LinedList"/>
    <dgm:cxn modelId="{1D78BC9F-3C13-4618-B2E6-087B1804F133}" type="presParOf" srcId="{98BDCB8E-588D-448C-8319-A2A99601FC49}" destId="{6C0EE939-3E7F-420E-9BD3-D29EC7CC056B}" srcOrd="0" destOrd="0" presId="urn:microsoft.com/office/officeart/2008/layout/LinedList"/>
    <dgm:cxn modelId="{68849926-CADD-403B-8395-B00E9CA371FB}" type="presParOf" srcId="{98BDCB8E-588D-448C-8319-A2A99601FC49}" destId="{AD88F72A-0A0E-477F-A898-601A6098370D}" srcOrd="1" destOrd="0" presId="urn:microsoft.com/office/officeart/2008/layout/LinedList"/>
    <dgm:cxn modelId="{C1F80277-0B46-4E9B-B22A-19B96089192B}" type="presParOf" srcId="{AD88F72A-0A0E-477F-A898-601A6098370D}" destId="{8D1815B8-6950-43D5-A22F-388801962DDE}" srcOrd="0" destOrd="0" presId="urn:microsoft.com/office/officeart/2008/layout/LinedList"/>
    <dgm:cxn modelId="{B4058679-959A-45CF-8490-3A265CABCB80}" type="presParOf" srcId="{AD88F72A-0A0E-477F-A898-601A6098370D}" destId="{5208C158-1D58-4575-8984-EECB78069720}" srcOrd="1" destOrd="0" presId="urn:microsoft.com/office/officeart/2008/layout/LinedList"/>
    <dgm:cxn modelId="{50491906-D441-4FFF-99FE-F9A60750AF9A}" type="presParOf" srcId="{5208C158-1D58-4575-8984-EECB78069720}" destId="{7B47AA07-D223-4A71-820E-5C6344DD7BA5}" srcOrd="0" destOrd="0" presId="urn:microsoft.com/office/officeart/2008/layout/LinedList"/>
    <dgm:cxn modelId="{486F5E76-7AF1-4B72-A272-4F421E6AA0F2}" type="presParOf" srcId="{5208C158-1D58-4575-8984-EECB78069720}" destId="{F0C3F91F-8D6D-4254-9FE5-3E5A6DACA349}" srcOrd="1" destOrd="0" presId="urn:microsoft.com/office/officeart/2008/layout/LinedList"/>
    <dgm:cxn modelId="{8196B985-AC21-4C2E-8AC8-C435DF6B6743}" type="presParOf" srcId="{5208C158-1D58-4575-8984-EECB78069720}" destId="{E9E032BD-2E57-4D47-BD8D-5DB0E7CE1C97}" srcOrd="2" destOrd="0" presId="urn:microsoft.com/office/officeart/2008/layout/LinedList"/>
    <dgm:cxn modelId="{94C8BA07-F0C2-4A16-8481-9583E87B9328}" type="presParOf" srcId="{AD88F72A-0A0E-477F-A898-601A6098370D}" destId="{FA2AE2EF-B5FE-4A5F-BBD8-E292E1CFEFB7}" srcOrd="2" destOrd="0" presId="urn:microsoft.com/office/officeart/2008/layout/LinedList"/>
    <dgm:cxn modelId="{DDF0A39D-D1D5-4B17-A90A-1B5DC779A788}" type="presParOf" srcId="{AD88F72A-0A0E-477F-A898-601A6098370D}" destId="{EC0E8365-18F4-4BE5-B5A3-044BFFE34FCC}" srcOrd="3" destOrd="0" presId="urn:microsoft.com/office/officeart/2008/layout/LinedList"/>
    <dgm:cxn modelId="{4478173E-D356-4296-AE9C-362B88F88E7D}" type="presParOf" srcId="{AD88F72A-0A0E-477F-A898-601A6098370D}" destId="{BCDD7584-C673-43E5-A0CD-090AE0EEF451}" srcOrd="4" destOrd="0" presId="urn:microsoft.com/office/officeart/2008/layout/LinedList"/>
    <dgm:cxn modelId="{F1E73252-DA56-4170-9400-2B095E435602}" type="presParOf" srcId="{BCDD7584-C673-43E5-A0CD-090AE0EEF451}" destId="{53258639-FB39-483E-8158-B9C5153B1E43}" srcOrd="0" destOrd="0" presId="urn:microsoft.com/office/officeart/2008/layout/LinedList"/>
    <dgm:cxn modelId="{172A0DAC-EC7B-4AA8-820E-54C93CA61EF4}" type="presParOf" srcId="{BCDD7584-C673-43E5-A0CD-090AE0EEF451}" destId="{4B0387EF-6CF0-48D7-93A6-0F07B09FC58C}" srcOrd="1" destOrd="0" presId="urn:microsoft.com/office/officeart/2008/layout/LinedList"/>
    <dgm:cxn modelId="{CB076AE2-AC35-4622-BD6A-3F4E6E1AFA3F}" type="presParOf" srcId="{BCDD7584-C673-43E5-A0CD-090AE0EEF451}" destId="{7C05485D-0794-4C15-A1B9-359A699DE2E7}" srcOrd="2" destOrd="0" presId="urn:microsoft.com/office/officeart/2008/layout/LinedList"/>
    <dgm:cxn modelId="{09403639-F384-4639-BED3-E3AE1D98487D}" type="presParOf" srcId="{AD88F72A-0A0E-477F-A898-601A6098370D}" destId="{DC6C34D4-E0C0-4156-9D06-6976E6C020BA}" srcOrd="5" destOrd="0" presId="urn:microsoft.com/office/officeart/2008/layout/LinedList"/>
    <dgm:cxn modelId="{42111EAC-841A-4E43-AF8E-E3C5C2AE201A}" type="presParOf" srcId="{AD88F72A-0A0E-477F-A898-601A6098370D}" destId="{2E94B35B-938A-4B50-A4E1-F8A2FB32036F}" srcOrd="6" destOrd="0" presId="urn:microsoft.com/office/officeart/2008/layout/LinedList"/>
    <dgm:cxn modelId="{B44D457E-4F0F-402E-92F1-2BB7F924FF32}" type="presParOf" srcId="{AD88F72A-0A0E-477F-A898-601A6098370D}" destId="{A4C92B23-49A7-4280-8DE4-6034C4FDFA2A}" srcOrd="7" destOrd="0" presId="urn:microsoft.com/office/officeart/2008/layout/LinedList"/>
    <dgm:cxn modelId="{70390201-7456-4467-850C-468D47ABF19C}" type="presParOf" srcId="{A4C92B23-49A7-4280-8DE4-6034C4FDFA2A}" destId="{64CDF9DC-AF56-45E0-B9EF-272BF58CDB3E}" srcOrd="0" destOrd="0" presId="urn:microsoft.com/office/officeart/2008/layout/LinedList"/>
    <dgm:cxn modelId="{3F37A168-A78F-4925-8967-36707EE90181}" type="presParOf" srcId="{A4C92B23-49A7-4280-8DE4-6034C4FDFA2A}" destId="{96524446-9CE1-4C2D-8833-574AB2081796}" srcOrd="1" destOrd="0" presId="urn:microsoft.com/office/officeart/2008/layout/LinedList"/>
    <dgm:cxn modelId="{49CEE0D0-0F16-4CE8-A245-6670324E1F11}" type="presParOf" srcId="{A4C92B23-49A7-4280-8DE4-6034C4FDFA2A}" destId="{67732DDA-389E-4B84-A16B-65F81633A5B4}" srcOrd="2" destOrd="0" presId="urn:microsoft.com/office/officeart/2008/layout/LinedList"/>
    <dgm:cxn modelId="{B6BE5983-9105-48AF-BADF-8396D782EAF4}" type="presParOf" srcId="{AD88F72A-0A0E-477F-A898-601A6098370D}" destId="{33D66093-EC13-43EF-A24C-74032B0D2829}" srcOrd="8" destOrd="0" presId="urn:microsoft.com/office/officeart/2008/layout/LinedList"/>
    <dgm:cxn modelId="{EEE73A7A-5B4F-4B6C-830D-78CE26B41D5F}" type="presParOf" srcId="{AD88F72A-0A0E-477F-A898-601A6098370D}" destId="{53483503-5EF5-4886-8C07-1EAE4DABB789}"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B0450B-8152-4549-8566-36FC10EDB4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F5C42E-B803-4313-BFD1-C434087F607F}">
      <dgm:prSet phldrT="[Text]" custT="1"/>
      <dgm:spPr/>
      <dgm:t>
        <a:bodyPr/>
        <a:lstStyle/>
        <a:p>
          <a:r>
            <a:rPr lang="en-US" sz="2000" dirty="0">
              <a:solidFill>
                <a:srgbClr val="009CDB"/>
              </a:solidFill>
              <a:latin typeface="Arial" panose="020B0604020202020204" pitchFamily="34" charset="0"/>
              <a:cs typeface="Arial" panose="020B0604020202020204" pitchFamily="34" charset="0"/>
            </a:rPr>
            <a:t>Acts of psychological  violence </a:t>
          </a:r>
        </a:p>
      </dgm:t>
    </dgm:pt>
    <dgm:pt modelId="{97D72EAC-21E7-4E7A-8252-149F57DD8AA4}" type="par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82F05C18-850B-4FC2-A9D7-F84C36474AEF}" type="sib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CD484D6-FC0D-484E-8FAC-0BD652484DA5}">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Saying or doing something to humiliate you in front of others</a:t>
          </a:r>
        </a:p>
      </dgm:t>
    </dgm:pt>
    <dgm:pt modelId="{D5D8FAC0-1FC1-4D7D-A404-20B50DD9098D}" type="par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2C13029A-AE8C-480B-99AE-C17692EE2F0F}" type="sib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4C5663E-429C-4CA7-B664-64AC6ECE6352}">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Threatening to hurt or harm you or someone close to you</a:t>
          </a:r>
        </a:p>
      </dgm:t>
    </dgm:pt>
    <dgm:pt modelId="{ED611153-67A5-44D4-BADD-D5870B445D47}" type="par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6BE6AEE-00A8-443E-A349-A5D0A747AE12}" type="sib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FD8BE65E-9F1D-4B59-AA69-D762144C29AF}">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Insulting you</a:t>
          </a:r>
        </a:p>
      </dgm:t>
    </dgm:pt>
    <dgm:pt modelId="{BEAB3384-B1C4-41F7-A6B6-58C6A20C06FF}" type="par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08E3B2C1-5DFB-42E4-908A-85E95CA6ABD8}" type="sib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5665647-C0E8-4FF6-8CC9-402819A06951}">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Making you feel bad about yourself</a:t>
          </a:r>
        </a:p>
      </dgm:t>
    </dgm:pt>
    <dgm:pt modelId="{B7912BC9-B98E-4839-B034-FC5E5C8BD62B}" type="parTrans" cxnId="{320375E6-A54F-4D3D-8A36-0C1A05549FAA}">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5B6515E-3FA2-4F06-BDD4-33E0AE97D549}" type="sibTrans" cxnId="{320375E6-A54F-4D3D-8A36-0C1A05549FAA}">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BD8D2A2-379E-409B-A685-139B4DAB3A4D}" type="pres">
      <dgm:prSet presAssocID="{B7B0450B-8152-4549-8566-36FC10EDB4CB}" presName="vert0" presStyleCnt="0">
        <dgm:presLayoutVars>
          <dgm:dir/>
          <dgm:animOne val="branch"/>
          <dgm:animLvl val="lvl"/>
        </dgm:presLayoutVars>
      </dgm:prSet>
      <dgm:spPr/>
    </dgm:pt>
    <dgm:pt modelId="{933333CE-A6AB-4838-B7F4-0CF0808B594C}" type="pres">
      <dgm:prSet presAssocID="{55F5C42E-B803-4313-BFD1-C434087F607F}" presName="thickLine" presStyleLbl="alignNode1" presStyleIdx="0" presStyleCnt="1"/>
      <dgm:spPr/>
    </dgm:pt>
    <dgm:pt modelId="{98BDCB8E-588D-448C-8319-A2A99601FC49}" type="pres">
      <dgm:prSet presAssocID="{55F5C42E-B803-4313-BFD1-C434087F607F}" presName="horz1" presStyleCnt="0"/>
      <dgm:spPr/>
    </dgm:pt>
    <dgm:pt modelId="{6C0EE939-3E7F-420E-9BD3-D29EC7CC056B}" type="pres">
      <dgm:prSet presAssocID="{55F5C42E-B803-4313-BFD1-C434087F607F}" presName="tx1" presStyleLbl="revTx" presStyleIdx="0" presStyleCnt="5" custScaleX="251562"/>
      <dgm:spPr/>
    </dgm:pt>
    <dgm:pt modelId="{AD88F72A-0A0E-477F-A898-601A6098370D}" type="pres">
      <dgm:prSet presAssocID="{55F5C42E-B803-4313-BFD1-C434087F607F}" presName="vert1" presStyleCnt="0"/>
      <dgm:spPr/>
    </dgm:pt>
    <dgm:pt modelId="{8D1815B8-6950-43D5-A22F-388801962DDE}" type="pres">
      <dgm:prSet presAssocID="{CCD484D6-FC0D-484E-8FAC-0BD652484DA5}" presName="vertSpace2a" presStyleCnt="0"/>
      <dgm:spPr/>
    </dgm:pt>
    <dgm:pt modelId="{5208C158-1D58-4575-8984-EECB78069720}" type="pres">
      <dgm:prSet presAssocID="{CCD484D6-FC0D-484E-8FAC-0BD652484DA5}" presName="horz2" presStyleCnt="0"/>
      <dgm:spPr/>
    </dgm:pt>
    <dgm:pt modelId="{7B47AA07-D223-4A71-820E-5C6344DD7BA5}" type="pres">
      <dgm:prSet presAssocID="{CCD484D6-FC0D-484E-8FAC-0BD652484DA5}" presName="horzSpace2" presStyleCnt="0"/>
      <dgm:spPr/>
    </dgm:pt>
    <dgm:pt modelId="{F0C3F91F-8D6D-4254-9FE5-3E5A6DACA349}" type="pres">
      <dgm:prSet presAssocID="{CCD484D6-FC0D-484E-8FAC-0BD652484DA5}" presName="tx2" presStyleLbl="revTx" presStyleIdx="1" presStyleCnt="5" custScaleX="102003" custScaleY="11863"/>
      <dgm:spPr/>
    </dgm:pt>
    <dgm:pt modelId="{E9E032BD-2E57-4D47-BD8D-5DB0E7CE1C97}" type="pres">
      <dgm:prSet presAssocID="{CCD484D6-FC0D-484E-8FAC-0BD652484DA5}" presName="vert2" presStyleCnt="0"/>
      <dgm:spPr/>
    </dgm:pt>
    <dgm:pt modelId="{FA2AE2EF-B5FE-4A5F-BBD8-E292E1CFEFB7}" type="pres">
      <dgm:prSet presAssocID="{CCD484D6-FC0D-484E-8FAC-0BD652484DA5}" presName="thinLine2b" presStyleLbl="callout" presStyleIdx="0" presStyleCnt="4"/>
      <dgm:spPr/>
    </dgm:pt>
    <dgm:pt modelId="{EC0E8365-18F4-4BE5-B5A3-044BFFE34FCC}" type="pres">
      <dgm:prSet presAssocID="{CCD484D6-FC0D-484E-8FAC-0BD652484DA5}" presName="vertSpace2b" presStyleCnt="0"/>
      <dgm:spPr/>
    </dgm:pt>
    <dgm:pt modelId="{BCDD7584-C673-43E5-A0CD-090AE0EEF451}" type="pres">
      <dgm:prSet presAssocID="{74C5663E-429C-4CA7-B664-64AC6ECE6352}" presName="horz2" presStyleCnt="0"/>
      <dgm:spPr/>
    </dgm:pt>
    <dgm:pt modelId="{53258639-FB39-483E-8158-B9C5153B1E43}" type="pres">
      <dgm:prSet presAssocID="{74C5663E-429C-4CA7-B664-64AC6ECE6352}" presName="horzSpace2" presStyleCnt="0"/>
      <dgm:spPr/>
    </dgm:pt>
    <dgm:pt modelId="{4B0387EF-6CF0-48D7-93A6-0F07B09FC58C}" type="pres">
      <dgm:prSet presAssocID="{74C5663E-429C-4CA7-B664-64AC6ECE6352}" presName="tx2" presStyleLbl="revTx" presStyleIdx="2" presStyleCnt="5" custScaleX="102003" custScaleY="11863"/>
      <dgm:spPr/>
    </dgm:pt>
    <dgm:pt modelId="{7C05485D-0794-4C15-A1B9-359A699DE2E7}" type="pres">
      <dgm:prSet presAssocID="{74C5663E-429C-4CA7-B664-64AC6ECE6352}" presName="vert2" presStyleCnt="0"/>
      <dgm:spPr/>
    </dgm:pt>
    <dgm:pt modelId="{DC6C34D4-E0C0-4156-9D06-6976E6C020BA}" type="pres">
      <dgm:prSet presAssocID="{74C5663E-429C-4CA7-B664-64AC6ECE6352}" presName="thinLine2b" presStyleLbl="callout" presStyleIdx="1" presStyleCnt="4"/>
      <dgm:spPr/>
    </dgm:pt>
    <dgm:pt modelId="{2E94B35B-938A-4B50-A4E1-F8A2FB32036F}" type="pres">
      <dgm:prSet presAssocID="{74C5663E-429C-4CA7-B664-64AC6ECE6352}" presName="vertSpace2b" presStyleCnt="0"/>
      <dgm:spPr/>
    </dgm:pt>
    <dgm:pt modelId="{A4C92B23-49A7-4280-8DE4-6034C4FDFA2A}" type="pres">
      <dgm:prSet presAssocID="{FD8BE65E-9F1D-4B59-AA69-D762144C29AF}" presName="horz2" presStyleCnt="0"/>
      <dgm:spPr/>
    </dgm:pt>
    <dgm:pt modelId="{64CDF9DC-AF56-45E0-B9EF-272BF58CDB3E}" type="pres">
      <dgm:prSet presAssocID="{FD8BE65E-9F1D-4B59-AA69-D762144C29AF}" presName="horzSpace2" presStyleCnt="0"/>
      <dgm:spPr/>
    </dgm:pt>
    <dgm:pt modelId="{96524446-9CE1-4C2D-8833-574AB2081796}" type="pres">
      <dgm:prSet presAssocID="{FD8BE65E-9F1D-4B59-AA69-D762144C29AF}" presName="tx2" presStyleLbl="revTx" presStyleIdx="3" presStyleCnt="5" custScaleX="102003" custScaleY="11863"/>
      <dgm:spPr/>
    </dgm:pt>
    <dgm:pt modelId="{67732DDA-389E-4B84-A16B-65F81633A5B4}" type="pres">
      <dgm:prSet presAssocID="{FD8BE65E-9F1D-4B59-AA69-D762144C29AF}" presName="vert2" presStyleCnt="0"/>
      <dgm:spPr/>
    </dgm:pt>
    <dgm:pt modelId="{33D66093-EC13-43EF-A24C-74032B0D2829}" type="pres">
      <dgm:prSet presAssocID="{FD8BE65E-9F1D-4B59-AA69-D762144C29AF}" presName="thinLine2b" presStyleLbl="callout" presStyleIdx="2" presStyleCnt="4"/>
      <dgm:spPr/>
    </dgm:pt>
    <dgm:pt modelId="{53483503-5EF5-4886-8C07-1EAE4DABB789}" type="pres">
      <dgm:prSet presAssocID="{FD8BE65E-9F1D-4B59-AA69-D762144C29AF}" presName="vertSpace2b" presStyleCnt="0"/>
      <dgm:spPr/>
    </dgm:pt>
    <dgm:pt modelId="{38FEFD9B-8175-4C0C-AE07-744319166FC2}" type="pres">
      <dgm:prSet presAssocID="{75665647-C0E8-4FF6-8CC9-402819A06951}" presName="horz2" presStyleCnt="0"/>
      <dgm:spPr/>
    </dgm:pt>
    <dgm:pt modelId="{43783EB1-F8D3-47CF-AD93-78F384896800}" type="pres">
      <dgm:prSet presAssocID="{75665647-C0E8-4FF6-8CC9-402819A06951}" presName="horzSpace2" presStyleCnt="0"/>
      <dgm:spPr/>
    </dgm:pt>
    <dgm:pt modelId="{A14BFD10-C13B-4BE9-9445-404AC32D8827}" type="pres">
      <dgm:prSet presAssocID="{75665647-C0E8-4FF6-8CC9-402819A06951}" presName="tx2" presStyleLbl="revTx" presStyleIdx="4" presStyleCnt="5" custScaleX="102003" custScaleY="11863"/>
      <dgm:spPr/>
    </dgm:pt>
    <dgm:pt modelId="{EDA6E637-87CC-4408-BD33-8E554B311545}" type="pres">
      <dgm:prSet presAssocID="{75665647-C0E8-4FF6-8CC9-402819A06951}" presName="vert2" presStyleCnt="0"/>
      <dgm:spPr/>
    </dgm:pt>
    <dgm:pt modelId="{B7D01A41-0E91-46AA-A718-CD8780F43AF0}" type="pres">
      <dgm:prSet presAssocID="{75665647-C0E8-4FF6-8CC9-402819A06951}" presName="thinLine2b" presStyleLbl="callout" presStyleIdx="3" presStyleCnt="4"/>
      <dgm:spPr/>
    </dgm:pt>
    <dgm:pt modelId="{53531D8A-697B-471C-A740-370E82E63E55}" type="pres">
      <dgm:prSet presAssocID="{75665647-C0E8-4FF6-8CC9-402819A06951}" presName="vertSpace2b" presStyleCnt="0"/>
      <dgm:spPr/>
    </dgm:pt>
  </dgm:ptLst>
  <dgm:cxnLst>
    <dgm:cxn modelId="{AD8D2927-3514-40B0-8B7A-42B9718D6C53}" type="presOf" srcId="{55F5C42E-B803-4313-BFD1-C434087F607F}" destId="{6C0EE939-3E7F-420E-9BD3-D29EC7CC056B}" srcOrd="0" destOrd="0" presId="urn:microsoft.com/office/officeart/2008/layout/LinedList"/>
    <dgm:cxn modelId="{DA69522A-D81A-4990-92B8-F6245D16E4D2}" type="presOf" srcId="{B7B0450B-8152-4549-8566-36FC10EDB4CB}" destId="{CBD8D2A2-379E-409B-A685-139B4DAB3A4D}" srcOrd="0" destOrd="0" presId="urn:microsoft.com/office/officeart/2008/layout/LinedList"/>
    <dgm:cxn modelId="{6CD4E972-8B8D-4C47-89A0-7775357ADA37}" type="presOf" srcId="{75665647-C0E8-4FF6-8CC9-402819A06951}" destId="{A14BFD10-C13B-4BE9-9445-404AC32D8827}" srcOrd="0" destOrd="0" presId="urn:microsoft.com/office/officeart/2008/layout/LinedList"/>
    <dgm:cxn modelId="{C113C454-B2FB-4C8A-A5AA-A3E057F9AD6C}" type="presOf" srcId="{74C5663E-429C-4CA7-B664-64AC6ECE6352}" destId="{4B0387EF-6CF0-48D7-93A6-0F07B09FC58C}" srcOrd="0" destOrd="0" presId="urn:microsoft.com/office/officeart/2008/layout/LinedList"/>
    <dgm:cxn modelId="{CA68D1B2-0B38-44D8-8B12-504445D028E6}" type="presOf" srcId="{CCD484D6-FC0D-484E-8FAC-0BD652484DA5}" destId="{F0C3F91F-8D6D-4254-9FE5-3E5A6DACA349}" srcOrd="0" destOrd="0" presId="urn:microsoft.com/office/officeart/2008/layout/LinedList"/>
    <dgm:cxn modelId="{AA9923B6-E8A6-487B-B099-2EA2D83961AD}" srcId="{55F5C42E-B803-4313-BFD1-C434087F607F}" destId="{FD8BE65E-9F1D-4B59-AA69-D762144C29AF}" srcOrd="2" destOrd="0" parTransId="{BEAB3384-B1C4-41F7-A6B6-58C6A20C06FF}" sibTransId="{08E3B2C1-5DFB-42E4-908A-85E95CA6ABD8}"/>
    <dgm:cxn modelId="{0F265DB6-F154-4DE2-9F76-50B321F59D99}" srcId="{B7B0450B-8152-4549-8566-36FC10EDB4CB}" destId="{55F5C42E-B803-4313-BFD1-C434087F607F}" srcOrd="0" destOrd="0" parTransId="{97D72EAC-21E7-4E7A-8252-149F57DD8AA4}" sibTransId="{82F05C18-850B-4FC2-A9D7-F84C36474AEF}"/>
    <dgm:cxn modelId="{B659F8B8-8B11-4061-B702-29C98EE3194B}" srcId="{55F5C42E-B803-4313-BFD1-C434087F607F}" destId="{74C5663E-429C-4CA7-B664-64AC6ECE6352}" srcOrd="1" destOrd="0" parTransId="{ED611153-67A5-44D4-BADD-D5870B445D47}" sibTransId="{76BE6AEE-00A8-443E-A349-A5D0A747AE12}"/>
    <dgm:cxn modelId="{17C685CE-6879-4912-BEF1-0ED18A1B160C}" srcId="{55F5C42E-B803-4313-BFD1-C434087F607F}" destId="{CCD484D6-FC0D-484E-8FAC-0BD652484DA5}" srcOrd="0" destOrd="0" parTransId="{D5D8FAC0-1FC1-4D7D-A404-20B50DD9098D}" sibTransId="{2C13029A-AE8C-480B-99AE-C17692EE2F0F}"/>
    <dgm:cxn modelId="{320375E6-A54F-4D3D-8A36-0C1A05549FAA}" srcId="{55F5C42E-B803-4313-BFD1-C434087F607F}" destId="{75665647-C0E8-4FF6-8CC9-402819A06951}" srcOrd="3" destOrd="0" parTransId="{B7912BC9-B98E-4839-B034-FC5E5C8BD62B}" sibTransId="{C5B6515E-3FA2-4F06-BDD4-33E0AE97D549}"/>
    <dgm:cxn modelId="{3AFA61EA-12F0-4A83-A2CB-DA29DB976404}" type="presOf" srcId="{FD8BE65E-9F1D-4B59-AA69-D762144C29AF}" destId="{96524446-9CE1-4C2D-8833-574AB2081796}" srcOrd="0" destOrd="0" presId="urn:microsoft.com/office/officeart/2008/layout/LinedList"/>
    <dgm:cxn modelId="{99871A3F-094A-49FC-941F-40D7805FCB4F}" type="presParOf" srcId="{CBD8D2A2-379E-409B-A685-139B4DAB3A4D}" destId="{933333CE-A6AB-4838-B7F4-0CF0808B594C}" srcOrd="0" destOrd="0" presId="urn:microsoft.com/office/officeart/2008/layout/LinedList"/>
    <dgm:cxn modelId="{BD8470B9-8D8D-479D-8B09-29D4908964E2}" type="presParOf" srcId="{CBD8D2A2-379E-409B-A685-139B4DAB3A4D}" destId="{98BDCB8E-588D-448C-8319-A2A99601FC49}" srcOrd="1" destOrd="0" presId="urn:microsoft.com/office/officeart/2008/layout/LinedList"/>
    <dgm:cxn modelId="{1D78BC9F-3C13-4618-B2E6-087B1804F133}" type="presParOf" srcId="{98BDCB8E-588D-448C-8319-A2A99601FC49}" destId="{6C0EE939-3E7F-420E-9BD3-D29EC7CC056B}" srcOrd="0" destOrd="0" presId="urn:microsoft.com/office/officeart/2008/layout/LinedList"/>
    <dgm:cxn modelId="{68849926-CADD-403B-8395-B00E9CA371FB}" type="presParOf" srcId="{98BDCB8E-588D-448C-8319-A2A99601FC49}" destId="{AD88F72A-0A0E-477F-A898-601A6098370D}" srcOrd="1" destOrd="0" presId="urn:microsoft.com/office/officeart/2008/layout/LinedList"/>
    <dgm:cxn modelId="{C1F80277-0B46-4E9B-B22A-19B96089192B}" type="presParOf" srcId="{AD88F72A-0A0E-477F-A898-601A6098370D}" destId="{8D1815B8-6950-43D5-A22F-388801962DDE}" srcOrd="0" destOrd="0" presId="urn:microsoft.com/office/officeart/2008/layout/LinedList"/>
    <dgm:cxn modelId="{B4058679-959A-45CF-8490-3A265CABCB80}" type="presParOf" srcId="{AD88F72A-0A0E-477F-A898-601A6098370D}" destId="{5208C158-1D58-4575-8984-EECB78069720}" srcOrd="1" destOrd="0" presId="urn:microsoft.com/office/officeart/2008/layout/LinedList"/>
    <dgm:cxn modelId="{50491906-D441-4FFF-99FE-F9A60750AF9A}" type="presParOf" srcId="{5208C158-1D58-4575-8984-EECB78069720}" destId="{7B47AA07-D223-4A71-820E-5C6344DD7BA5}" srcOrd="0" destOrd="0" presId="urn:microsoft.com/office/officeart/2008/layout/LinedList"/>
    <dgm:cxn modelId="{486F5E76-7AF1-4B72-A272-4F421E6AA0F2}" type="presParOf" srcId="{5208C158-1D58-4575-8984-EECB78069720}" destId="{F0C3F91F-8D6D-4254-9FE5-3E5A6DACA349}" srcOrd="1" destOrd="0" presId="urn:microsoft.com/office/officeart/2008/layout/LinedList"/>
    <dgm:cxn modelId="{8196B985-AC21-4C2E-8AC8-C435DF6B6743}" type="presParOf" srcId="{5208C158-1D58-4575-8984-EECB78069720}" destId="{E9E032BD-2E57-4D47-BD8D-5DB0E7CE1C97}" srcOrd="2" destOrd="0" presId="urn:microsoft.com/office/officeart/2008/layout/LinedList"/>
    <dgm:cxn modelId="{94C8BA07-F0C2-4A16-8481-9583E87B9328}" type="presParOf" srcId="{AD88F72A-0A0E-477F-A898-601A6098370D}" destId="{FA2AE2EF-B5FE-4A5F-BBD8-E292E1CFEFB7}" srcOrd="2" destOrd="0" presId="urn:microsoft.com/office/officeart/2008/layout/LinedList"/>
    <dgm:cxn modelId="{DDF0A39D-D1D5-4B17-A90A-1B5DC779A788}" type="presParOf" srcId="{AD88F72A-0A0E-477F-A898-601A6098370D}" destId="{EC0E8365-18F4-4BE5-B5A3-044BFFE34FCC}" srcOrd="3" destOrd="0" presId="urn:microsoft.com/office/officeart/2008/layout/LinedList"/>
    <dgm:cxn modelId="{4478173E-D356-4296-AE9C-362B88F88E7D}" type="presParOf" srcId="{AD88F72A-0A0E-477F-A898-601A6098370D}" destId="{BCDD7584-C673-43E5-A0CD-090AE0EEF451}" srcOrd="4" destOrd="0" presId="urn:microsoft.com/office/officeart/2008/layout/LinedList"/>
    <dgm:cxn modelId="{F1E73252-DA56-4170-9400-2B095E435602}" type="presParOf" srcId="{BCDD7584-C673-43E5-A0CD-090AE0EEF451}" destId="{53258639-FB39-483E-8158-B9C5153B1E43}" srcOrd="0" destOrd="0" presId="urn:microsoft.com/office/officeart/2008/layout/LinedList"/>
    <dgm:cxn modelId="{172A0DAC-EC7B-4AA8-820E-54C93CA61EF4}" type="presParOf" srcId="{BCDD7584-C673-43E5-A0CD-090AE0EEF451}" destId="{4B0387EF-6CF0-48D7-93A6-0F07B09FC58C}" srcOrd="1" destOrd="0" presId="urn:microsoft.com/office/officeart/2008/layout/LinedList"/>
    <dgm:cxn modelId="{CB076AE2-AC35-4622-BD6A-3F4E6E1AFA3F}" type="presParOf" srcId="{BCDD7584-C673-43E5-A0CD-090AE0EEF451}" destId="{7C05485D-0794-4C15-A1B9-359A699DE2E7}" srcOrd="2" destOrd="0" presId="urn:microsoft.com/office/officeart/2008/layout/LinedList"/>
    <dgm:cxn modelId="{09403639-F384-4639-BED3-E3AE1D98487D}" type="presParOf" srcId="{AD88F72A-0A0E-477F-A898-601A6098370D}" destId="{DC6C34D4-E0C0-4156-9D06-6976E6C020BA}" srcOrd="5" destOrd="0" presId="urn:microsoft.com/office/officeart/2008/layout/LinedList"/>
    <dgm:cxn modelId="{42111EAC-841A-4E43-AF8E-E3C5C2AE201A}" type="presParOf" srcId="{AD88F72A-0A0E-477F-A898-601A6098370D}" destId="{2E94B35B-938A-4B50-A4E1-F8A2FB32036F}" srcOrd="6" destOrd="0" presId="urn:microsoft.com/office/officeart/2008/layout/LinedList"/>
    <dgm:cxn modelId="{B44D457E-4F0F-402E-92F1-2BB7F924FF32}" type="presParOf" srcId="{AD88F72A-0A0E-477F-A898-601A6098370D}" destId="{A4C92B23-49A7-4280-8DE4-6034C4FDFA2A}" srcOrd="7" destOrd="0" presId="urn:microsoft.com/office/officeart/2008/layout/LinedList"/>
    <dgm:cxn modelId="{70390201-7456-4467-850C-468D47ABF19C}" type="presParOf" srcId="{A4C92B23-49A7-4280-8DE4-6034C4FDFA2A}" destId="{64CDF9DC-AF56-45E0-B9EF-272BF58CDB3E}" srcOrd="0" destOrd="0" presId="urn:microsoft.com/office/officeart/2008/layout/LinedList"/>
    <dgm:cxn modelId="{3F37A168-A78F-4925-8967-36707EE90181}" type="presParOf" srcId="{A4C92B23-49A7-4280-8DE4-6034C4FDFA2A}" destId="{96524446-9CE1-4C2D-8833-574AB2081796}" srcOrd="1" destOrd="0" presId="urn:microsoft.com/office/officeart/2008/layout/LinedList"/>
    <dgm:cxn modelId="{49CEE0D0-0F16-4CE8-A245-6670324E1F11}" type="presParOf" srcId="{A4C92B23-49A7-4280-8DE4-6034C4FDFA2A}" destId="{67732DDA-389E-4B84-A16B-65F81633A5B4}" srcOrd="2" destOrd="0" presId="urn:microsoft.com/office/officeart/2008/layout/LinedList"/>
    <dgm:cxn modelId="{B6BE5983-9105-48AF-BADF-8396D782EAF4}" type="presParOf" srcId="{AD88F72A-0A0E-477F-A898-601A6098370D}" destId="{33D66093-EC13-43EF-A24C-74032B0D2829}" srcOrd="8" destOrd="0" presId="urn:microsoft.com/office/officeart/2008/layout/LinedList"/>
    <dgm:cxn modelId="{EEE73A7A-5B4F-4B6C-830D-78CE26B41D5F}" type="presParOf" srcId="{AD88F72A-0A0E-477F-A898-601A6098370D}" destId="{53483503-5EF5-4886-8C07-1EAE4DABB789}" srcOrd="9" destOrd="0" presId="urn:microsoft.com/office/officeart/2008/layout/LinedList"/>
    <dgm:cxn modelId="{149DFA8D-F265-42DC-833B-D53C20C2817B}" type="presParOf" srcId="{AD88F72A-0A0E-477F-A898-601A6098370D}" destId="{38FEFD9B-8175-4C0C-AE07-744319166FC2}" srcOrd="10" destOrd="0" presId="urn:microsoft.com/office/officeart/2008/layout/LinedList"/>
    <dgm:cxn modelId="{C46FABBC-E30E-4A84-8EFB-1646204C01E7}" type="presParOf" srcId="{38FEFD9B-8175-4C0C-AE07-744319166FC2}" destId="{43783EB1-F8D3-47CF-AD93-78F384896800}" srcOrd="0" destOrd="0" presId="urn:microsoft.com/office/officeart/2008/layout/LinedList"/>
    <dgm:cxn modelId="{81A19EA1-58CE-4F88-A5BD-1DBB537EF035}" type="presParOf" srcId="{38FEFD9B-8175-4C0C-AE07-744319166FC2}" destId="{A14BFD10-C13B-4BE9-9445-404AC32D8827}" srcOrd="1" destOrd="0" presId="urn:microsoft.com/office/officeart/2008/layout/LinedList"/>
    <dgm:cxn modelId="{A6467A0C-B2D5-4B26-8F12-EA78ACE83C70}" type="presParOf" srcId="{38FEFD9B-8175-4C0C-AE07-744319166FC2}" destId="{EDA6E637-87CC-4408-BD33-8E554B311545}" srcOrd="2" destOrd="0" presId="urn:microsoft.com/office/officeart/2008/layout/LinedList"/>
    <dgm:cxn modelId="{17184429-B764-4CE0-AB62-937E03D28CC4}" type="presParOf" srcId="{AD88F72A-0A0E-477F-A898-601A6098370D}" destId="{B7D01A41-0E91-46AA-A718-CD8780F43AF0}" srcOrd="11" destOrd="0" presId="urn:microsoft.com/office/officeart/2008/layout/LinedList"/>
    <dgm:cxn modelId="{3445BAF3-1C4E-4967-A038-918BA212D0E5}" type="presParOf" srcId="{AD88F72A-0A0E-477F-A898-601A6098370D}" destId="{53531D8A-697B-471C-A740-370E82E63E55}" srcOrd="12"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FACCF8-6395-4944-92AB-3B88BF807134}"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2B998C83-EBEF-4998-8732-3B47E9E4DAB9}">
      <dgm:prSet phldrT="[Text]" custT="1"/>
      <dgm:spPr/>
      <dgm:t>
        <a:bodyPr/>
        <a:lstStyle/>
        <a:p>
          <a:r>
            <a:rPr lang="en-US" sz="2800"/>
            <a:t>Own-use </a:t>
          </a:r>
        </a:p>
        <a:p>
          <a:r>
            <a:rPr lang="en-US" sz="2800"/>
            <a:t>production</a:t>
          </a:r>
        </a:p>
        <a:p>
          <a:r>
            <a:rPr lang="en-US" sz="2800"/>
            <a:t> of goods </a:t>
          </a:r>
        </a:p>
      </dgm:t>
    </dgm:pt>
    <dgm:pt modelId="{FE8B3340-C17B-4E2B-9D1E-AC62DC2E8B28}" type="parTrans" cxnId="{8190E866-99AB-40D0-A3C2-B6B0FD32895E}">
      <dgm:prSet/>
      <dgm:spPr/>
      <dgm:t>
        <a:bodyPr/>
        <a:lstStyle/>
        <a:p>
          <a:endParaRPr lang="en-US" sz="2800"/>
        </a:p>
      </dgm:t>
    </dgm:pt>
    <dgm:pt modelId="{EEF24ED8-C151-4AF2-98DF-B1B448C2C844}" type="sibTrans" cxnId="{8190E866-99AB-40D0-A3C2-B6B0FD32895E}">
      <dgm:prSet/>
      <dgm:spPr/>
      <dgm:t>
        <a:bodyPr/>
        <a:lstStyle/>
        <a:p>
          <a:endParaRPr lang="en-US" sz="2800"/>
        </a:p>
      </dgm:t>
    </dgm:pt>
    <dgm:pt modelId="{1CDF562C-C47B-4DB3-AF5E-14FD5A78DE94}">
      <dgm:prSet phldrT="[Text]" custT="1"/>
      <dgm:spPr>
        <a:solidFill>
          <a:schemeClr val="accent6">
            <a:lumMod val="75000"/>
          </a:schemeClr>
        </a:solidFill>
      </dgm:spPr>
      <dgm:t>
        <a:bodyPr/>
        <a:lstStyle/>
        <a:p>
          <a:r>
            <a:rPr lang="en-US" sz="2800"/>
            <a:t>Own-use </a:t>
          </a:r>
        </a:p>
        <a:p>
          <a:r>
            <a:rPr lang="en-US" sz="2800"/>
            <a:t>provision </a:t>
          </a:r>
        </a:p>
        <a:p>
          <a:r>
            <a:rPr lang="en-US" sz="2800"/>
            <a:t>of services </a:t>
          </a:r>
        </a:p>
      </dgm:t>
    </dgm:pt>
    <dgm:pt modelId="{AE03D31C-D41B-4B16-9DB1-37AFD39F6933}" type="parTrans" cxnId="{7892C215-0543-45E6-9B22-38129C964DDB}">
      <dgm:prSet/>
      <dgm:spPr>
        <a:ln>
          <a:solidFill>
            <a:schemeClr val="accent6">
              <a:lumMod val="75000"/>
            </a:schemeClr>
          </a:solidFill>
        </a:ln>
      </dgm:spPr>
      <dgm:t>
        <a:bodyPr/>
        <a:lstStyle/>
        <a:p>
          <a:endParaRPr lang="en-US" sz="2800"/>
        </a:p>
      </dgm:t>
    </dgm:pt>
    <dgm:pt modelId="{02DB78D2-C0FC-4BBC-B10F-374F780150B9}" type="sibTrans" cxnId="{7892C215-0543-45E6-9B22-38129C964DDB}">
      <dgm:prSet/>
      <dgm:spPr/>
      <dgm:t>
        <a:bodyPr/>
        <a:lstStyle/>
        <a:p>
          <a:endParaRPr lang="en-US" sz="2800"/>
        </a:p>
      </dgm:t>
    </dgm:pt>
    <dgm:pt modelId="{943E6B7B-65D8-4CC3-8B2E-2592D8C7CFBA}">
      <dgm:prSet custT="1"/>
      <dgm:spPr>
        <a:solidFill>
          <a:srgbClr val="FEFFFF">
            <a:lumMod val="75000"/>
          </a:srgbClr>
        </a:solidFill>
        <a:ln w="25400" cap="flat" cmpd="sng" algn="ctr">
          <a:solidFill>
            <a:srgbClr val="FEFFFF">
              <a:hueOff val="0"/>
              <a:satOff val="0"/>
              <a:lumOff val="0"/>
              <a:alphaOff val="0"/>
            </a:srgbClr>
          </a:solidFill>
          <a:prstDash val="solid"/>
        </a:ln>
        <a:effectLst/>
      </dgm:spPr>
      <dgm:t>
        <a:bodyPr spcFirstLastPara="0" vert="horz" wrap="square" lIns="784582" tIns="17780" rIns="17780" bIns="17780" numCol="1" spcCol="1270" anchor="ctr" anchorCtr="0"/>
        <a:lstStyle/>
        <a:p>
          <a:r>
            <a:rPr lang="en-US" sz="2800" kern="1200" dirty="0"/>
            <a:t>Unpaid </a:t>
          </a:r>
          <a:r>
            <a:rPr lang="en-US" sz="2800" kern="1200" dirty="0">
              <a:solidFill>
                <a:srgbClr val="FEFFFF"/>
              </a:solidFill>
              <a:latin typeface="Calibri"/>
              <a:ea typeface="+mn-ea"/>
              <a:cs typeface="+mn-cs"/>
            </a:rPr>
            <a:t>domestic</a:t>
          </a:r>
          <a:r>
            <a:rPr lang="en-US" sz="2800" kern="1200" dirty="0"/>
            <a:t> services</a:t>
          </a:r>
        </a:p>
      </dgm:t>
    </dgm:pt>
    <dgm:pt modelId="{57DC3ED2-E3A1-45BA-BE62-FE95204004AA}" type="parTrans" cxnId="{C99290A6-B9C4-4AD7-96FD-203DB6F45C87}">
      <dgm:prSet/>
      <dgm:spPr>
        <a:solidFill>
          <a:schemeClr val="accent6">
            <a:lumMod val="75000"/>
          </a:schemeClr>
        </a:solidFill>
        <a:ln>
          <a:solidFill>
            <a:schemeClr val="accent6">
              <a:lumMod val="75000"/>
            </a:schemeClr>
          </a:solidFill>
        </a:ln>
      </dgm:spPr>
      <dgm:t>
        <a:bodyPr/>
        <a:lstStyle/>
        <a:p>
          <a:endParaRPr lang="en-US" sz="2800"/>
        </a:p>
      </dgm:t>
    </dgm:pt>
    <dgm:pt modelId="{96EB3F40-5F47-4D72-A6D3-39739C2A1C59}" type="sibTrans" cxnId="{C99290A6-B9C4-4AD7-96FD-203DB6F45C87}">
      <dgm:prSet/>
      <dgm:spPr/>
      <dgm:t>
        <a:bodyPr/>
        <a:lstStyle/>
        <a:p>
          <a:endParaRPr lang="en-US" sz="2800"/>
        </a:p>
      </dgm:t>
    </dgm:pt>
    <dgm:pt modelId="{5E1963A3-3301-404A-AF79-B47A1413F382}">
      <dgm:prSet custT="1"/>
      <dgm:spPr>
        <a:solidFill>
          <a:srgbClr val="FEFFFF">
            <a:lumMod val="75000"/>
          </a:srgbClr>
        </a:solidFill>
        <a:ln w="25400" cap="flat" cmpd="sng" algn="ctr">
          <a:solidFill>
            <a:srgbClr val="FEFFFF">
              <a:hueOff val="0"/>
              <a:satOff val="0"/>
              <a:lumOff val="0"/>
              <a:alphaOff val="0"/>
            </a:srgbClr>
          </a:solidFill>
          <a:prstDash val="solid"/>
        </a:ln>
        <a:effectLst/>
      </dgm:spPr>
      <dgm:t>
        <a:bodyPr spcFirstLastPara="0" vert="horz" wrap="square" lIns="784582" tIns="17780" rIns="17780" bIns="17780" numCol="1" spcCol="1270" anchor="ctr" anchorCtr="0"/>
        <a:lstStyle/>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Unpaid</a:t>
          </a:r>
        </a:p>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 caregiving services</a:t>
          </a:r>
        </a:p>
      </dgm:t>
    </dgm:pt>
    <dgm:pt modelId="{FC612EF9-2983-4421-9FD6-3D03285217BB}" type="parTrans" cxnId="{3778186E-9B66-474B-894A-D1E3BF3E118D}">
      <dgm:prSet/>
      <dgm:spPr>
        <a:ln>
          <a:solidFill>
            <a:schemeClr val="accent6">
              <a:lumMod val="75000"/>
            </a:schemeClr>
          </a:solidFill>
        </a:ln>
      </dgm:spPr>
      <dgm:t>
        <a:bodyPr/>
        <a:lstStyle/>
        <a:p>
          <a:endParaRPr lang="en-US" sz="2800"/>
        </a:p>
      </dgm:t>
    </dgm:pt>
    <dgm:pt modelId="{AA81ACF1-3673-4245-A297-4347071A880D}" type="sibTrans" cxnId="{3778186E-9B66-474B-894A-D1E3BF3E118D}">
      <dgm:prSet/>
      <dgm:spPr/>
      <dgm:t>
        <a:bodyPr/>
        <a:lstStyle/>
        <a:p>
          <a:endParaRPr lang="en-US" sz="2800"/>
        </a:p>
      </dgm:t>
    </dgm:pt>
    <dgm:pt modelId="{FF2550D9-0F75-4DD0-A70C-E160F27F49B4}">
      <dgm:prSet phldrT="[Text]" custT="1">
        <dgm:style>
          <a:lnRef idx="2">
            <a:schemeClr val="dk1"/>
          </a:lnRef>
          <a:fillRef idx="1">
            <a:schemeClr val="lt1"/>
          </a:fillRef>
          <a:effectRef idx="0">
            <a:schemeClr val="dk1"/>
          </a:effectRef>
          <a:fontRef idx="minor">
            <a:schemeClr val="dk1"/>
          </a:fontRef>
        </dgm:style>
      </dgm:prSet>
      <dgm:spPr>
        <a:solidFill>
          <a:schemeClr val="accent4">
            <a:lumMod val="25000"/>
          </a:schemeClr>
        </a:solidFill>
        <a:ln>
          <a:solidFill>
            <a:schemeClr val="bg1">
              <a:lumMod val="50000"/>
            </a:schemeClr>
          </a:solidFill>
        </a:ln>
      </dgm:spPr>
      <dgm:t>
        <a:bodyPr/>
        <a:lstStyle/>
        <a:p>
          <a:r>
            <a:rPr lang="en-US" sz="2800" b="1">
              <a:solidFill>
                <a:sysClr val="windowText" lastClr="000000"/>
              </a:solidFill>
            </a:rPr>
            <a:t>Own-use </a:t>
          </a:r>
        </a:p>
        <a:p>
          <a:r>
            <a:rPr lang="en-US" sz="2800" b="1">
              <a:solidFill>
                <a:sysClr val="windowText" lastClr="000000"/>
              </a:solidFill>
            </a:rPr>
            <a:t>production </a:t>
          </a:r>
        </a:p>
        <a:p>
          <a:r>
            <a:rPr lang="en-US" sz="2800" b="1">
              <a:solidFill>
                <a:sysClr val="windowText" lastClr="000000"/>
              </a:solidFill>
            </a:rPr>
            <a:t>work </a:t>
          </a:r>
        </a:p>
      </dgm:t>
    </dgm:pt>
    <dgm:pt modelId="{F5380E7F-6B3F-4ED5-9DF1-653709CD7B41}" type="sibTrans" cxnId="{2060609B-104D-48C5-81A0-3918AAFDE21B}">
      <dgm:prSet/>
      <dgm:spPr/>
      <dgm:t>
        <a:bodyPr/>
        <a:lstStyle/>
        <a:p>
          <a:endParaRPr lang="en-US" sz="2800"/>
        </a:p>
      </dgm:t>
    </dgm:pt>
    <dgm:pt modelId="{30F096C9-9529-44FD-9A72-8FAB6C8A5E49}" type="parTrans" cxnId="{2060609B-104D-48C5-81A0-3918AAFDE21B}">
      <dgm:prSet/>
      <dgm:spPr/>
      <dgm:t>
        <a:bodyPr/>
        <a:lstStyle/>
        <a:p>
          <a:endParaRPr lang="en-US" sz="2800"/>
        </a:p>
      </dgm:t>
    </dgm:pt>
    <dgm:pt modelId="{B0B957CD-0840-48D3-9DF7-6073161232F3}" type="pres">
      <dgm:prSet presAssocID="{BDFACCF8-6395-4944-92AB-3B88BF807134}" presName="hierChild1" presStyleCnt="0">
        <dgm:presLayoutVars>
          <dgm:orgChart val="1"/>
          <dgm:chPref val="1"/>
          <dgm:dir/>
          <dgm:animOne val="branch"/>
          <dgm:animLvl val="lvl"/>
          <dgm:resizeHandles/>
        </dgm:presLayoutVars>
      </dgm:prSet>
      <dgm:spPr/>
    </dgm:pt>
    <dgm:pt modelId="{BEDABC22-43F7-493E-A7D6-30EE9EDC9D22}" type="pres">
      <dgm:prSet presAssocID="{FF2550D9-0F75-4DD0-A70C-E160F27F49B4}" presName="hierRoot1" presStyleCnt="0">
        <dgm:presLayoutVars>
          <dgm:hierBranch val="init"/>
        </dgm:presLayoutVars>
      </dgm:prSet>
      <dgm:spPr/>
    </dgm:pt>
    <dgm:pt modelId="{588EF601-EF57-4AE3-8AFB-CCBDAF068005}" type="pres">
      <dgm:prSet presAssocID="{FF2550D9-0F75-4DD0-A70C-E160F27F49B4}" presName="rootComposite1" presStyleCnt="0"/>
      <dgm:spPr/>
    </dgm:pt>
    <dgm:pt modelId="{C97C0086-9FFA-4F0D-8CEA-676CD8FEA2FF}" type="pres">
      <dgm:prSet presAssocID="{FF2550D9-0F75-4DD0-A70C-E160F27F49B4}" presName="rootText1" presStyleLbl="node0" presStyleIdx="0" presStyleCnt="1" custScaleX="247463" custScaleY="151824">
        <dgm:presLayoutVars>
          <dgm:chPref val="3"/>
        </dgm:presLayoutVars>
      </dgm:prSet>
      <dgm:spPr>
        <a:prstGeom prst="roundRect">
          <a:avLst/>
        </a:prstGeom>
      </dgm:spPr>
    </dgm:pt>
    <dgm:pt modelId="{A4AB578D-40A9-4BE0-99DC-444AD663233D}" type="pres">
      <dgm:prSet presAssocID="{FF2550D9-0F75-4DD0-A70C-E160F27F49B4}" presName="rootPict1" presStyleLbl="alignImgPlace1" presStyleIdx="0" presStyleCnt="5" custScaleX="187786" custScaleY="176868" custLinFactX="-73390" custLinFactNeighborX="-100000" custLinFactNeighborY="399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 modelId="{90C063BA-76D4-446A-B120-87F8505CD6EE}" type="pres">
      <dgm:prSet presAssocID="{FF2550D9-0F75-4DD0-A70C-E160F27F49B4}" presName="rootConnector1" presStyleLbl="node1" presStyleIdx="0" presStyleCnt="0"/>
      <dgm:spPr/>
    </dgm:pt>
    <dgm:pt modelId="{E385E873-5F70-4BEE-8F20-66CAEF34153D}" type="pres">
      <dgm:prSet presAssocID="{FF2550D9-0F75-4DD0-A70C-E160F27F49B4}" presName="hierChild2" presStyleCnt="0"/>
      <dgm:spPr/>
    </dgm:pt>
    <dgm:pt modelId="{0FAAA724-6544-4238-A5BB-FEB4E116698E}" type="pres">
      <dgm:prSet presAssocID="{FE8B3340-C17B-4E2B-9D1E-AC62DC2E8B28}" presName="Name37" presStyleLbl="parChTrans1D2" presStyleIdx="0" presStyleCnt="2"/>
      <dgm:spPr/>
    </dgm:pt>
    <dgm:pt modelId="{EE8EF2C5-6829-4F35-8573-1EC354370427}" type="pres">
      <dgm:prSet presAssocID="{2B998C83-EBEF-4998-8732-3B47E9E4DAB9}" presName="hierRoot2" presStyleCnt="0">
        <dgm:presLayoutVars>
          <dgm:hierBranch val="init"/>
        </dgm:presLayoutVars>
      </dgm:prSet>
      <dgm:spPr/>
    </dgm:pt>
    <dgm:pt modelId="{105AE2EA-8E81-4899-A0C7-DEE73F4F5D73}" type="pres">
      <dgm:prSet presAssocID="{2B998C83-EBEF-4998-8732-3B47E9E4DAB9}" presName="rootComposite" presStyleCnt="0"/>
      <dgm:spPr/>
    </dgm:pt>
    <dgm:pt modelId="{10BD91E0-85E5-4FAA-B2D4-A6BED8231145}" type="pres">
      <dgm:prSet presAssocID="{2B998C83-EBEF-4998-8732-3B47E9E4DAB9}" presName="rootText" presStyleLbl="node2" presStyleIdx="0" presStyleCnt="2" custScaleX="166817" custScaleY="176751">
        <dgm:presLayoutVars>
          <dgm:chPref val="3"/>
        </dgm:presLayoutVars>
      </dgm:prSet>
      <dgm:spPr>
        <a:prstGeom prst="flowChartAlternateProcess">
          <a:avLst/>
        </a:prstGeom>
      </dgm:spPr>
    </dgm:pt>
    <dgm:pt modelId="{9E52D362-F15E-4AE7-B4C8-7CA278B3CFBF}" type="pres">
      <dgm:prSet presAssocID="{2B998C83-EBEF-4998-8732-3B47E9E4DAB9}" presName="rootPict" presStyleLbl="alignImgPlace1" presStyleIdx="1" presStyleCnt="5" custScaleX="148069" custScaleY="173312" custLinFactNeighborX="-60996" custLinFactNeighborY="35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dgm:spPr>
    </dgm:pt>
    <dgm:pt modelId="{00545D53-456F-4CD6-ACE4-AC15F6C22043}" type="pres">
      <dgm:prSet presAssocID="{2B998C83-EBEF-4998-8732-3B47E9E4DAB9}" presName="rootConnector" presStyleLbl="node2" presStyleIdx="0" presStyleCnt="2"/>
      <dgm:spPr/>
    </dgm:pt>
    <dgm:pt modelId="{165E438E-6914-4DE7-BC5E-BEA013E04EF1}" type="pres">
      <dgm:prSet presAssocID="{2B998C83-EBEF-4998-8732-3B47E9E4DAB9}" presName="hierChild4" presStyleCnt="0"/>
      <dgm:spPr/>
    </dgm:pt>
    <dgm:pt modelId="{10FDB7E3-D29A-4EB4-B552-101D7271D57B}" type="pres">
      <dgm:prSet presAssocID="{2B998C83-EBEF-4998-8732-3B47E9E4DAB9}" presName="hierChild5" presStyleCnt="0"/>
      <dgm:spPr/>
    </dgm:pt>
    <dgm:pt modelId="{00E2FBB2-07F7-4F7A-984D-06518326B4AE}" type="pres">
      <dgm:prSet presAssocID="{AE03D31C-D41B-4B16-9DB1-37AFD39F6933}" presName="Name37" presStyleLbl="parChTrans1D2" presStyleIdx="1" presStyleCnt="2"/>
      <dgm:spPr/>
    </dgm:pt>
    <dgm:pt modelId="{3B509A1F-32E8-4BA4-9085-4832798FD869}" type="pres">
      <dgm:prSet presAssocID="{1CDF562C-C47B-4DB3-AF5E-14FD5A78DE94}" presName="hierRoot2" presStyleCnt="0">
        <dgm:presLayoutVars>
          <dgm:hierBranch val="init"/>
        </dgm:presLayoutVars>
      </dgm:prSet>
      <dgm:spPr/>
    </dgm:pt>
    <dgm:pt modelId="{EF63F5A0-5E44-4E39-9079-C34EAF774D82}" type="pres">
      <dgm:prSet presAssocID="{1CDF562C-C47B-4DB3-AF5E-14FD5A78DE94}" presName="rootComposite" presStyleCnt="0"/>
      <dgm:spPr/>
    </dgm:pt>
    <dgm:pt modelId="{1FFDDFEA-9DAC-44F8-BA36-4826A03F9E6D}" type="pres">
      <dgm:prSet presAssocID="{1CDF562C-C47B-4DB3-AF5E-14FD5A78DE94}" presName="rootText" presStyleLbl="node2" presStyleIdx="1" presStyleCnt="2" custScaleX="160430" custScaleY="178243">
        <dgm:presLayoutVars>
          <dgm:chPref val="3"/>
        </dgm:presLayoutVars>
      </dgm:prSet>
      <dgm:spPr>
        <a:prstGeom prst="flowChartAlternateProcess">
          <a:avLst/>
        </a:prstGeom>
      </dgm:spPr>
    </dgm:pt>
    <dgm:pt modelId="{44A85E61-06F0-4F70-81B1-CEE439DCDD67}" type="pres">
      <dgm:prSet presAssocID="{1CDF562C-C47B-4DB3-AF5E-14FD5A78DE94}" presName="rootPict" presStyleLbl="alignImgPlace1" presStyleIdx="2" presStyleCnt="5" custScaleX="159436" custScaleY="177772" custLinFactNeighborX="-56039" custLinFactNeighborY="41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2000" r="-82000"/>
          </a:stretch>
        </a:blipFill>
      </dgm:spPr>
    </dgm:pt>
    <dgm:pt modelId="{C3D96B6C-FC47-4DB3-BBEC-F7C10A3F921A}" type="pres">
      <dgm:prSet presAssocID="{1CDF562C-C47B-4DB3-AF5E-14FD5A78DE94}" presName="rootConnector" presStyleLbl="node2" presStyleIdx="1" presStyleCnt="2"/>
      <dgm:spPr/>
    </dgm:pt>
    <dgm:pt modelId="{ACAC8D2D-48B4-4615-B8B6-41F25173AC17}" type="pres">
      <dgm:prSet presAssocID="{1CDF562C-C47B-4DB3-AF5E-14FD5A78DE94}" presName="hierChild4" presStyleCnt="0"/>
      <dgm:spPr/>
    </dgm:pt>
    <dgm:pt modelId="{209AB09E-3208-4AC8-967F-7057FF1F839A}" type="pres">
      <dgm:prSet presAssocID="{57DC3ED2-E3A1-45BA-BE62-FE95204004AA}" presName="Name37" presStyleLbl="parChTrans1D3" presStyleIdx="0" presStyleCnt="2"/>
      <dgm:spPr/>
    </dgm:pt>
    <dgm:pt modelId="{A2827659-DA5C-42B5-B487-6A35A796AC74}" type="pres">
      <dgm:prSet presAssocID="{943E6B7B-65D8-4CC3-8B2E-2592D8C7CFBA}" presName="hierRoot2" presStyleCnt="0">
        <dgm:presLayoutVars>
          <dgm:hierBranch val="init"/>
        </dgm:presLayoutVars>
      </dgm:prSet>
      <dgm:spPr/>
    </dgm:pt>
    <dgm:pt modelId="{08DB18BE-CBBB-4696-BEA0-0701B6BC2ADB}" type="pres">
      <dgm:prSet presAssocID="{943E6B7B-65D8-4CC3-8B2E-2592D8C7CFBA}" presName="rootComposite" presStyleCnt="0"/>
      <dgm:spPr/>
    </dgm:pt>
    <dgm:pt modelId="{79C8688D-8822-4505-AFDF-0FE5A2B87F8B}" type="pres">
      <dgm:prSet presAssocID="{943E6B7B-65D8-4CC3-8B2E-2592D8C7CFBA}" presName="rootText" presStyleLbl="node3" presStyleIdx="0" presStyleCnt="2" custScaleX="142612" custScaleY="172577">
        <dgm:presLayoutVars>
          <dgm:chPref val="3"/>
        </dgm:presLayoutVars>
      </dgm:prSet>
      <dgm:spPr>
        <a:xfrm>
          <a:off x="5847591" y="4388790"/>
          <a:ext cx="3020675" cy="1827683"/>
        </a:xfrm>
        <a:prstGeom prst="roundRect">
          <a:avLst/>
        </a:prstGeom>
      </dgm:spPr>
    </dgm:pt>
    <dgm:pt modelId="{D780C074-CABD-4F34-AD96-4C50515F1148}" type="pres">
      <dgm:prSet presAssocID="{943E6B7B-65D8-4CC3-8B2E-2592D8C7CFBA}" presName="rootPict" presStyleLbl="alignImgPlace1" presStyleIdx="3" presStyleCnt="5" custScaleX="162064" custScaleY="174657" custLinFactNeighborX="-42798" custLinFactNeighborY="-53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5000" r="-55000"/>
          </a:stretch>
        </a:blipFill>
      </dgm:spPr>
    </dgm:pt>
    <dgm:pt modelId="{37C75D99-E9DE-4F99-BC4D-8BB576DB4AC0}" type="pres">
      <dgm:prSet presAssocID="{943E6B7B-65D8-4CC3-8B2E-2592D8C7CFBA}" presName="rootConnector" presStyleLbl="node3" presStyleIdx="0" presStyleCnt="2"/>
      <dgm:spPr/>
    </dgm:pt>
    <dgm:pt modelId="{84DE1CA1-ED88-42F9-BE13-F31471A43AEB}" type="pres">
      <dgm:prSet presAssocID="{943E6B7B-65D8-4CC3-8B2E-2592D8C7CFBA}" presName="hierChild4" presStyleCnt="0"/>
      <dgm:spPr/>
    </dgm:pt>
    <dgm:pt modelId="{AD86AE4D-BC53-43A8-86D3-0CA5F750CF11}" type="pres">
      <dgm:prSet presAssocID="{943E6B7B-65D8-4CC3-8B2E-2592D8C7CFBA}" presName="hierChild5" presStyleCnt="0"/>
      <dgm:spPr/>
    </dgm:pt>
    <dgm:pt modelId="{D3CE2EDC-4A40-43F9-A062-6FCB2FB9414E}" type="pres">
      <dgm:prSet presAssocID="{FC612EF9-2983-4421-9FD6-3D03285217BB}" presName="Name37" presStyleLbl="parChTrans1D3" presStyleIdx="1" presStyleCnt="2"/>
      <dgm:spPr/>
    </dgm:pt>
    <dgm:pt modelId="{B6487962-F234-4384-B4E4-1E87F4AA98F6}" type="pres">
      <dgm:prSet presAssocID="{5E1963A3-3301-404A-AF79-B47A1413F382}" presName="hierRoot2" presStyleCnt="0">
        <dgm:presLayoutVars>
          <dgm:hierBranch val="init"/>
        </dgm:presLayoutVars>
      </dgm:prSet>
      <dgm:spPr/>
    </dgm:pt>
    <dgm:pt modelId="{DDA46BC8-368A-433E-93B1-DBEDA7BD84D9}" type="pres">
      <dgm:prSet presAssocID="{5E1963A3-3301-404A-AF79-B47A1413F382}" presName="rootComposite" presStyleCnt="0"/>
      <dgm:spPr/>
    </dgm:pt>
    <dgm:pt modelId="{FE3A0BAC-17FC-409D-B833-1F4F345E9131}" type="pres">
      <dgm:prSet presAssocID="{5E1963A3-3301-404A-AF79-B47A1413F382}" presName="rootText" presStyleLbl="node3" presStyleIdx="1" presStyleCnt="2" custScaleX="144556" custScaleY="162745">
        <dgm:presLayoutVars>
          <dgm:chPref val="3"/>
        </dgm:presLayoutVars>
      </dgm:prSet>
      <dgm:spPr>
        <a:xfrm>
          <a:off x="5847591" y="6661276"/>
          <a:ext cx="3061851" cy="1723556"/>
        </a:xfrm>
        <a:prstGeom prst="roundRect">
          <a:avLst/>
        </a:prstGeom>
      </dgm:spPr>
    </dgm:pt>
    <dgm:pt modelId="{02E6938F-97B3-4E9B-85EE-1E1F0F922295}" type="pres">
      <dgm:prSet presAssocID="{5E1963A3-3301-404A-AF79-B47A1413F382}" presName="rootPict" presStyleLbl="alignImgPlace1" presStyleIdx="4" presStyleCnt="5" custScaleX="163847" custScaleY="164818" custLinFactNeighborX="-43090" custLinFactNeighborY="140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dgm:spPr>
    </dgm:pt>
    <dgm:pt modelId="{BBBF614D-D445-4198-A7CF-AC8D66DDC11D}" type="pres">
      <dgm:prSet presAssocID="{5E1963A3-3301-404A-AF79-B47A1413F382}" presName="rootConnector" presStyleLbl="node3" presStyleIdx="1" presStyleCnt="2"/>
      <dgm:spPr/>
    </dgm:pt>
    <dgm:pt modelId="{DCB89DE7-B9CA-46A8-9CA9-C8B812126763}" type="pres">
      <dgm:prSet presAssocID="{5E1963A3-3301-404A-AF79-B47A1413F382}" presName="hierChild4" presStyleCnt="0"/>
      <dgm:spPr/>
    </dgm:pt>
    <dgm:pt modelId="{105ADB46-0B4F-4A39-B878-4AB3943D45FF}" type="pres">
      <dgm:prSet presAssocID="{5E1963A3-3301-404A-AF79-B47A1413F382}" presName="hierChild5" presStyleCnt="0"/>
      <dgm:spPr/>
    </dgm:pt>
    <dgm:pt modelId="{51447358-134D-4000-B0F0-5A9CBD880BFE}" type="pres">
      <dgm:prSet presAssocID="{1CDF562C-C47B-4DB3-AF5E-14FD5A78DE94}" presName="hierChild5" presStyleCnt="0"/>
      <dgm:spPr/>
    </dgm:pt>
    <dgm:pt modelId="{A8FE0C1D-85C1-4830-ACD2-CFBA42F0BE7C}" type="pres">
      <dgm:prSet presAssocID="{FF2550D9-0F75-4DD0-A70C-E160F27F49B4}" presName="hierChild3" presStyleCnt="0"/>
      <dgm:spPr/>
    </dgm:pt>
  </dgm:ptLst>
  <dgm:cxnLst>
    <dgm:cxn modelId="{7892C215-0543-45E6-9B22-38129C964DDB}" srcId="{FF2550D9-0F75-4DD0-A70C-E160F27F49B4}" destId="{1CDF562C-C47B-4DB3-AF5E-14FD5A78DE94}" srcOrd="1" destOrd="0" parTransId="{AE03D31C-D41B-4B16-9DB1-37AFD39F6933}" sibTransId="{02DB78D2-C0FC-4BBC-B10F-374F780150B9}"/>
    <dgm:cxn modelId="{10381C17-170E-4B95-99CA-46FF3B99B518}" type="presOf" srcId="{FE8B3340-C17B-4E2B-9D1E-AC62DC2E8B28}" destId="{0FAAA724-6544-4238-A5BB-FEB4E116698E}" srcOrd="0" destOrd="0" presId="urn:microsoft.com/office/officeart/2005/8/layout/pictureOrgChart+Icon"/>
    <dgm:cxn modelId="{9395B21C-619B-47A0-AA6F-BD028DE209E6}" type="presOf" srcId="{1CDF562C-C47B-4DB3-AF5E-14FD5A78DE94}" destId="{1FFDDFEA-9DAC-44F8-BA36-4826A03F9E6D}" srcOrd="0" destOrd="0" presId="urn:microsoft.com/office/officeart/2005/8/layout/pictureOrgChart+Icon"/>
    <dgm:cxn modelId="{9EB96A24-6AA3-4DF3-ABB4-42E44490DD99}" type="presOf" srcId="{FF2550D9-0F75-4DD0-A70C-E160F27F49B4}" destId="{90C063BA-76D4-446A-B120-87F8505CD6EE}" srcOrd="1" destOrd="0" presId="urn:microsoft.com/office/officeart/2005/8/layout/pictureOrgChart+Icon"/>
    <dgm:cxn modelId="{141FED3A-3D34-48DF-84B6-FF8C080185D7}" type="presOf" srcId="{5E1963A3-3301-404A-AF79-B47A1413F382}" destId="{FE3A0BAC-17FC-409D-B833-1F4F345E9131}" srcOrd="0" destOrd="0" presId="urn:microsoft.com/office/officeart/2005/8/layout/pictureOrgChart+Icon"/>
    <dgm:cxn modelId="{8190E866-99AB-40D0-A3C2-B6B0FD32895E}" srcId="{FF2550D9-0F75-4DD0-A70C-E160F27F49B4}" destId="{2B998C83-EBEF-4998-8732-3B47E9E4DAB9}" srcOrd="0" destOrd="0" parTransId="{FE8B3340-C17B-4E2B-9D1E-AC62DC2E8B28}" sibTransId="{EEF24ED8-C151-4AF2-98DF-B1B448C2C844}"/>
    <dgm:cxn modelId="{3778186E-9B66-474B-894A-D1E3BF3E118D}" srcId="{1CDF562C-C47B-4DB3-AF5E-14FD5A78DE94}" destId="{5E1963A3-3301-404A-AF79-B47A1413F382}" srcOrd="1" destOrd="0" parTransId="{FC612EF9-2983-4421-9FD6-3D03285217BB}" sibTransId="{AA81ACF1-3673-4245-A297-4347071A880D}"/>
    <dgm:cxn modelId="{AC99C96F-0EAA-458A-8A19-8DD0E84BB15D}" type="presOf" srcId="{943E6B7B-65D8-4CC3-8B2E-2592D8C7CFBA}" destId="{79C8688D-8822-4505-AFDF-0FE5A2B87F8B}" srcOrd="0" destOrd="0" presId="urn:microsoft.com/office/officeart/2005/8/layout/pictureOrgChart+Icon"/>
    <dgm:cxn modelId="{B8407659-51BA-46D7-85A7-ADB5A1FBEB00}" type="presOf" srcId="{57DC3ED2-E3A1-45BA-BE62-FE95204004AA}" destId="{209AB09E-3208-4AC8-967F-7057FF1F839A}" srcOrd="0" destOrd="0" presId="urn:microsoft.com/office/officeart/2005/8/layout/pictureOrgChart+Icon"/>
    <dgm:cxn modelId="{FE100282-3609-4918-9680-F83F3CE1E64E}" type="presOf" srcId="{1CDF562C-C47B-4DB3-AF5E-14FD5A78DE94}" destId="{C3D96B6C-FC47-4DB3-BBEC-F7C10A3F921A}" srcOrd="1" destOrd="0" presId="urn:microsoft.com/office/officeart/2005/8/layout/pictureOrgChart+Icon"/>
    <dgm:cxn modelId="{57DEE78F-1070-400C-A727-94A6D2D261FA}" type="presOf" srcId="{2B998C83-EBEF-4998-8732-3B47E9E4DAB9}" destId="{00545D53-456F-4CD6-ACE4-AC15F6C22043}" srcOrd="1" destOrd="0" presId="urn:microsoft.com/office/officeart/2005/8/layout/pictureOrgChart+Icon"/>
    <dgm:cxn modelId="{2060609B-104D-48C5-81A0-3918AAFDE21B}" srcId="{BDFACCF8-6395-4944-92AB-3B88BF807134}" destId="{FF2550D9-0F75-4DD0-A70C-E160F27F49B4}" srcOrd="0" destOrd="0" parTransId="{30F096C9-9529-44FD-9A72-8FAB6C8A5E49}" sibTransId="{F5380E7F-6B3F-4ED5-9DF1-653709CD7B41}"/>
    <dgm:cxn modelId="{8865A79B-40C7-4383-B3A1-4884F50F7773}" type="presOf" srcId="{BDFACCF8-6395-4944-92AB-3B88BF807134}" destId="{B0B957CD-0840-48D3-9DF7-6073161232F3}" srcOrd="0" destOrd="0" presId="urn:microsoft.com/office/officeart/2005/8/layout/pictureOrgChart+Icon"/>
    <dgm:cxn modelId="{CB77FAA4-47DE-470D-BDB8-DBC6653BEC16}" type="presOf" srcId="{2B998C83-EBEF-4998-8732-3B47E9E4DAB9}" destId="{10BD91E0-85E5-4FAA-B2D4-A6BED8231145}" srcOrd="0" destOrd="0" presId="urn:microsoft.com/office/officeart/2005/8/layout/pictureOrgChart+Icon"/>
    <dgm:cxn modelId="{C99290A6-B9C4-4AD7-96FD-203DB6F45C87}" srcId="{1CDF562C-C47B-4DB3-AF5E-14FD5A78DE94}" destId="{943E6B7B-65D8-4CC3-8B2E-2592D8C7CFBA}" srcOrd="0" destOrd="0" parTransId="{57DC3ED2-E3A1-45BA-BE62-FE95204004AA}" sibTransId="{96EB3F40-5F47-4D72-A6D3-39739C2A1C59}"/>
    <dgm:cxn modelId="{64B9B6B9-A258-4AA8-848A-7F26134D4F2A}" type="presOf" srcId="{FC612EF9-2983-4421-9FD6-3D03285217BB}" destId="{D3CE2EDC-4A40-43F9-A062-6FCB2FB9414E}" srcOrd="0" destOrd="0" presId="urn:microsoft.com/office/officeart/2005/8/layout/pictureOrgChart+Icon"/>
    <dgm:cxn modelId="{768DFEBD-7CE9-46B1-AAD0-633FA3928A22}" type="presOf" srcId="{5E1963A3-3301-404A-AF79-B47A1413F382}" destId="{BBBF614D-D445-4198-A7CF-AC8D66DDC11D}" srcOrd="1" destOrd="0" presId="urn:microsoft.com/office/officeart/2005/8/layout/pictureOrgChart+Icon"/>
    <dgm:cxn modelId="{13D5EDC0-4AF3-4640-88F9-1F8C01D9D810}" type="presOf" srcId="{FF2550D9-0F75-4DD0-A70C-E160F27F49B4}" destId="{C97C0086-9FFA-4F0D-8CEA-676CD8FEA2FF}" srcOrd="0" destOrd="0" presId="urn:microsoft.com/office/officeart/2005/8/layout/pictureOrgChart+Icon"/>
    <dgm:cxn modelId="{FC55FEE0-C656-4E35-B8E3-FE0D16AE2AE5}" type="presOf" srcId="{AE03D31C-D41B-4B16-9DB1-37AFD39F6933}" destId="{00E2FBB2-07F7-4F7A-984D-06518326B4AE}" srcOrd="0" destOrd="0" presId="urn:microsoft.com/office/officeart/2005/8/layout/pictureOrgChart+Icon"/>
    <dgm:cxn modelId="{E18E58F1-130D-4301-B3AD-EC2D9E97F90C}" type="presOf" srcId="{943E6B7B-65D8-4CC3-8B2E-2592D8C7CFBA}" destId="{37C75D99-E9DE-4F99-BC4D-8BB576DB4AC0}" srcOrd="1" destOrd="0" presId="urn:microsoft.com/office/officeart/2005/8/layout/pictureOrgChart+Icon"/>
    <dgm:cxn modelId="{4CC6547E-80D0-4EE4-B990-5DDEAF05FF50}" type="presParOf" srcId="{B0B957CD-0840-48D3-9DF7-6073161232F3}" destId="{BEDABC22-43F7-493E-A7D6-30EE9EDC9D22}" srcOrd="0" destOrd="0" presId="urn:microsoft.com/office/officeart/2005/8/layout/pictureOrgChart+Icon"/>
    <dgm:cxn modelId="{466674B6-BA26-45CB-B2B2-04176DDEDDE1}" type="presParOf" srcId="{BEDABC22-43F7-493E-A7D6-30EE9EDC9D22}" destId="{588EF601-EF57-4AE3-8AFB-CCBDAF068005}" srcOrd="0" destOrd="0" presId="urn:microsoft.com/office/officeart/2005/8/layout/pictureOrgChart+Icon"/>
    <dgm:cxn modelId="{90DAE69F-C0CA-4578-B22A-3066524115B2}" type="presParOf" srcId="{588EF601-EF57-4AE3-8AFB-CCBDAF068005}" destId="{C97C0086-9FFA-4F0D-8CEA-676CD8FEA2FF}" srcOrd="0" destOrd="0" presId="urn:microsoft.com/office/officeart/2005/8/layout/pictureOrgChart+Icon"/>
    <dgm:cxn modelId="{80C0CE20-07AB-4D2C-9C30-7CB5E3975D09}" type="presParOf" srcId="{588EF601-EF57-4AE3-8AFB-CCBDAF068005}" destId="{A4AB578D-40A9-4BE0-99DC-444AD663233D}" srcOrd="1" destOrd="0" presId="urn:microsoft.com/office/officeart/2005/8/layout/pictureOrgChart+Icon"/>
    <dgm:cxn modelId="{D920D523-3B02-4E4E-B336-1C40D5313446}" type="presParOf" srcId="{588EF601-EF57-4AE3-8AFB-CCBDAF068005}" destId="{90C063BA-76D4-446A-B120-87F8505CD6EE}" srcOrd="2" destOrd="0" presId="urn:microsoft.com/office/officeart/2005/8/layout/pictureOrgChart+Icon"/>
    <dgm:cxn modelId="{5387ECF5-0275-4BAA-8B99-B48EE7FFEF15}" type="presParOf" srcId="{BEDABC22-43F7-493E-A7D6-30EE9EDC9D22}" destId="{E385E873-5F70-4BEE-8F20-66CAEF34153D}" srcOrd="1" destOrd="0" presId="urn:microsoft.com/office/officeart/2005/8/layout/pictureOrgChart+Icon"/>
    <dgm:cxn modelId="{9B19F25F-8FD9-46F9-9158-738274ACB0CE}" type="presParOf" srcId="{E385E873-5F70-4BEE-8F20-66CAEF34153D}" destId="{0FAAA724-6544-4238-A5BB-FEB4E116698E}" srcOrd="0" destOrd="0" presId="urn:microsoft.com/office/officeart/2005/8/layout/pictureOrgChart+Icon"/>
    <dgm:cxn modelId="{2BF73350-81E5-4457-9ACF-34D7B9A630D8}" type="presParOf" srcId="{E385E873-5F70-4BEE-8F20-66CAEF34153D}" destId="{EE8EF2C5-6829-4F35-8573-1EC354370427}" srcOrd="1" destOrd="0" presId="urn:microsoft.com/office/officeart/2005/8/layout/pictureOrgChart+Icon"/>
    <dgm:cxn modelId="{D68B1A08-DCEF-4D15-8177-1510C1978766}" type="presParOf" srcId="{EE8EF2C5-6829-4F35-8573-1EC354370427}" destId="{105AE2EA-8E81-4899-A0C7-DEE73F4F5D73}" srcOrd="0" destOrd="0" presId="urn:microsoft.com/office/officeart/2005/8/layout/pictureOrgChart+Icon"/>
    <dgm:cxn modelId="{0AD09890-92F7-439A-85EF-63A4749A40B3}" type="presParOf" srcId="{105AE2EA-8E81-4899-A0C7-DEE73F4F5D73}" destId="{10BD91E0-85E5-4FAA-B2D4-A6BED8231145}" srcOrd="0" destOrd="0" presId="urn:microsoft.com/office/officeart/2005/8/layout/pictureOrgChart+Icon"/>
    <dgm:cxn modelId="{B38192ED-BAEF-47AE-AEDD-A4E7E990295F}" type="presParOf" srcId="{105AE2EA-8E81-4899-A0C7-DEE73F4F5D73}" destId="{9E52D362-F15E-4AE7-B4C8-7CA278B3CFBF}" srcOrd="1" destOrd="0" presId="urn:microsoft.com/office/officeart/2005/8/layout/pictureOrgChart+Icon"/>
    <dgm:cxn modelId="{D5DCF01F-64C6-4953-B35E-610DAFE1553F}" type="presParOf" srcId="{105AE2EA-8E81-4899-A0C7-DEE73F4F5D73}" destId="{00545D53-456F-4CD6-ACE4-AC15F6C22043}" srcOrd="2" destOrd="0" presId="urn:microsoft.com/office/officeart/2005/8/layout/pictureOrgChart+Icon"/>
    <dgm:cxn modelId="{318EC1B0-35CA-4126-AEA6-75EB3A7D49A9}" type="presParOf" srcId="{EE8EF2C5-6829-4F35-8573-1EC354370427}" destId="{165E438E-6914-4DE7-BC5E-BEA013E04EF1}" srcOrd="1" destOrd="0" presId="urn:microsoft.com/office/officeart/2005/8/layout/pictureOrgChart+Icon"/>
    <dgm:cxn modelId="{077C0B76-BA15-4A9D-8007-102C96BEB092}" type="presParOf" srcId="{EE8EF2C5-6829-4F35-8573-1EC354370427}" destId="{10FDB7E3-D29A-4EB4-B552-101D7271D57B}" srcOrd="2" destOrd="0" presId="urn:microsoft.com/office/officeart/2005/8/layout/pictureOrgChart+Icon"/>
    <dgm:cxn modelId="{80D69D72-8062-4268-BEA3-4508027A9DD8}" type="presParOf" srcId="{E385E873-5F70-4BEE-8F20-66CAEF34153D}" destId="{00E2FBB2-07F7-4F7A-984D-06518326B4AE}" srcOrd="2" destOrd="0" presId="urn:microsoft.com/office/officeart/2005/8/layout/pictureOrgChart+Icon"/>
    <dgm:cxn modelId="{90C332A4-C1E1-4590-A7B3-BA0FB4980D2D}" type="presParOf" srcId="{E385E873-5F70-4BEE-8F20-66CAEF34153D}" destId="{3B509A1F-32E8-4BA4-9085-4832798FD869}" srcOrd="3" destOrd="0" presId="urn:microsoft.com/office/officeart/2005/8/layout/pictureOrgChart+Icon"/>
    <dgm:cxn modelId="{A8C09935-C009-4E60-BDAC-A62D3F8E7D18}" type="presParOf" srcId="{3B509A1F-32E8-4BA4-9085-4832798FD869}" destId="{EF63F5A0-5E44-4E39-9079-C34EAF774D82}" srcOrd="0" destOrd="0" presId="urn:microsoft.com/office/officeart/2005/8/layout/pictureOrgChart+Icon"/>
    <dgm:cxn modelId="{CE25563C-03A1-453D-A3CB-EB42C4A30EE1}" type="presParOf" srcId="{EF63F5A0-5E44-4E39-9079-C34EAF774D82}" destId="{1FFDDFEA-9DAC-44F8-BA36-4826A03F9E6D}" srcOrd="0" destOrd="0" presId="urn:microsoft.com/office/officeart/2005/8/layout/pictureOrgChart+Icon"/>
    <dgm:cxn modelId="{D6683320-FA03-4F66-A3CE-FDBC393C9609}" type="presParOf" srcId="{EF63F5A0-5E44-4E39-9079-C34EAF774D82}" destId="{44A85E61-06F0-4F70-81B1-CEE439DCDD67}" srcOrd="1" destOrd="0" presId="urn:microsoft.com/office/officeart/2005/8/layout/pictureOrgChart+Icon"/>
    <dgm:cxn modelId="{16BED46B-0527-471D-B460-A64092C7B76C}" type="presParOf" srcId="{EF63F5A0-5E44-4E39-9079-C34EAF774D82}" destId="{C3D96B6C-FC47-4DB3-BBEC-F7C10A3F921A}" srcOrd="2" destOrd="0" presId="urn:microsoft.com/office/officeart/2005/8/layout/pictureOrgChart+Icon"/>
    <dgm:cxn modelId="{3B9F22C9-5773-4D92-99FB-382965299EBC}" type="presParOf" srcId="{3B509A1F-32E8-4BA4-9085-4832798FD869}" destId="{ACAC8D2D-48B4-4615-B8B6-41F25173AC17}" srcOrd="1" destOrd="0" presId="urn:microsoft.com/office/officeart/2005/8/layout/pictureOrgChart+Icon"/>
    <dgm:cxn modelId="{EA9437D8-3067-43E6-8B1F-0CF7B08DFA4C}" type="presParOf" srcId="{ACAC8D2D-48B4-4615-B8B6-41F25173AC17}" destId="{209AB09E-3208-4AC8-967F-7057FF1F839A}" srcOrd="0" destOrd="0" presId="urn:microsoft.com/office/officeart/2005/8/layout/pictureOrgChart+Icon"/>
    <dgm:cxn modelId="{F07F53E1-B0BE-400A-9F20-06085A79F29A}" type="presParOf" srcId="{ACAC8D2D-48B4-4615-B8B6-41F25173AC17}" destId="{A2827659-DA5C-42B5-B487-6A35A796AC74}" srcOrd="1" destOrd="0" presId="urn:microsoft.com/office/officeart/2005/8/layout/pictureOrgChart+Icon"/>
    <dgm:cxn modelId="{4DFAE960-6A9D-4134-8B37-5D737F35139E}" type="presParOf" srcId="{A2827659-DA5C-42B5-B487-6A35A796AC74}" destId="{08DB18BE-CBBB-4696-BEA0-0701B6BC2ADB}" srcOrd="0" destOrd="0" presId="urn:microsoft.com/office/officeart/2005/8/layout/pictureOrgChart+Icon"/>
    <dgm:cxn modelId="{C52C094B-5F3F-4434-8FA6-F4D7F3DE3ACD}" type="presParOf" srcId="{08DB18BE-CBBB-4696-BEA0-0701B6BC2ADB}" destId="{79C8688D-8822-4505-AFDF-0FE5A2B87F8B}" srcOrd="0" destOrd="0" presId="urn:microsoft.com/office/officeart/2005/8/layout/pictureOrgChart+Icon"/>
    <dgm:cxn modelId="{9DCD5843-013D-4EFB-AE29-42B83E9F29BB}" type="presParOf" srcId="{08DB18BE-CBBB-4696-BEA0-0701B6BC2ADB}" destId="{D780C074-CABD-4F34-AD96-4C50515F1148}" srcOrd="1" destOrd="0" presId="urn:microsoft.com/office/officeart/2005/8/layout/pictureOrgChart+Icon"/>
    <dgm:cxn modelId="{1F7A73C0-3BFD-40A6-9905-171DC53DFD18}" type="presParOf" srcId="{08DB18BE-CBBB-4696-BEA0-0701B6BC2ADB}" destId="{37C75D99-E9DE-4F99-BC4D-8BB576DB4AC0}" srcOrd="2" destOrd="0" presId="urn:microsoft.com/office/officeart/2005/8/layout/pictureOrgChart+Icon"/>
    <dgm:cxn modelId="{55B19665-710B-4427-8646-E5C44E1C5EA4}" type="presParOf" srcId="{A2827659-DA5C-42B5-B487-6A35A796AC74}" destId="{84DE1CA1-ED88-42F9-BE13-F31471A43AEB}" srcOrd="1" destOrd="0" presId="urn:microsoft.com/office/officeart/2005/8/layout/pictureOrgChart+Icon"/>
    <dgm:cxn modelId="{A4F8979E-5AE7-43A5-948F-FCDDE4EC3C1C}" type="presParOf" srcId="{A2827659-DA5C-42B5-B487-6A35A796AC74}" destId="{AD86AE4D-BC53-43A8-86D3-0CA5F750CF11}" srcOrd="2" destOrd="0" presId="urn:microsoft.com/office/officeart/2005/8/layout/pictureOrgChart+Icon"/>
    <dgm:cxn modelId="{F8B1EBAE-97FC-4BD9-B653-9ABB5E7EF9B2}" type="presParOf" srcId="{ACAC8D2D-48B4-4615-B8B6-41F25173AC17}" destId="{D3CE2EDC-4A40-43F9-A062-6FCB2FB9414E}" srcOrd="2" destOrd="0" presId="urn:microsoft.com/office/officeart/2005/8/layout/pictureOrgChart+Icon"/>
    <dgm:cxn modelId="{C4679040-7535-4A4A-A0ED-1787087A9AE5}" type="presParOf" srcId="{ACAC8D2D-48B4-4615-B8B6-41F25173AC17}" destId="{B6487962-F234-4384-B4E4-1E87F4AA98F6}" srcOrd="3" destOrd="0" presId="urn:microsoft.com/office/officeart/2005/8/layout/pictureOrgChart+Icon"/>
    <dgm:cxn modelId="{2552AB46-99F6-438C-9AEA-005FB961A579}" type="presParOf" srcId="{B6487962-F234-4384-B4E4-1E87F4AA98F6}" destId="{DDA46BC8-368A-433E-93B1-DBEDA7BD84D9}" srcOrd="0" destOrd="0" presId="urn:microsoft.com/office/officeart/2005/8/layout/pictureOrgChart+Icon"/>
    <dgm:cxn modelId="{CBC48487-66C4-4AE5-A03B-10B82D12BCD8}" type="presParOf" srcId="{DDA46BC8-368A-433E-93B1-DBEDA7BD84D9}" destId="{FE3A0BAC-17FC-409D-B833-1F4F345E9131}" srcOrd="0" destOrd="0" presId="urn:microsoft.com/office/officeart/2005/8/layout/pictureOrgChart+Icon"/>
    <dgm:cxn modelId="{3E62F710-FDDA-403A-83A2-A99AD37FEFFE}" type="presParOf" srcId="{DDA46BC8-368A-433E-93B1-DBEDA7BD84D9}" destId="{02E6938F-97B3-4E9B-85EE-1E1F0F922295}" srcOrd="1" destOrd="0" presId="urn:microsoft.com/office/officeart/2005/8/layout/pictureOrgChart+Icon"/>
    <dgm:cxn modelId="{1764E04F-D21F-4DCE-B97F-D45A97AE690F}" type="presParOf" srcId="{DDA46BC8-368A-433E-93B1-DBEDA7BD84D9}" destId="{BBBF614D-D445-4198-A7CF-AC8D66DDC11D}" srcOrd="2" destOrd="0" presId="urn:microsoft.com/office/officeart/2005/8/layout/pictureOrgChart+Icon"/>
    <dgm:cxn modelId="{1BF36295-8BF4-4883-A8B3-0498E5F31964}" type="presParOf" srcId="{B6487962-F234-4384-B4E4-1E87F4AA98F6}" destId="{DCB89DE7-B9CA-46A8-9CA9-C8B812126763}" srcOrd="1" destOrd="0" presId="urn:microsoft.com/office/officeart/2005/8/layout/pictureOrgChart+Icon"/>
    <dgm:cxn modelId="{677D46AF-598A-4260-A171-685E8F215321}" type="presParOf" srcId="{B6487962-F234-4384-B4E4-1E87F4AA98F6}" destId="{105ADB46-0B4F-4A39-B878-4AB3943D45FF}" srcOrd="2" destOrd="0" presId="urn:microsoft.com/office/officeart/2005/8/layout/pictureOrgChart+Icon"/>
    <dgm:cxn modelId="{DAD7C6ED-5FB5-4B31-AA16-D22A74F6569D}" type="presParOf" srcId="{3B509A1F-32E8-4BA4-9085-4832798FD869}" destId="{51447358-134D-4000-B0F0-5A9CBD880BFE}" srcOrd="2" destOrd="0" presId="urn:microsoft.com/office/officeart/2005/8/layout/pictureOrgChart+Icon"/>
    <dgm:cxn modelId="{B6A2E056-4B11-4861-8F1F-6EB63E2B2931}" type="presParOf" srcId="{BEDABC22-43F7-493E-A7D6-30EE9EDC9D22}" destId="{A8FE0C1D-85C1-4830-ACD2-CFBA42F0BE7C}"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B4E6E0-A091-4C3F-818B-0AD971A1C425}"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US"/>
        </a:p>
      </dgm:t>
    </dgm:pt>
    <dgm:pt modelId="{34AC7586-5877-4769-85F6-EBC0FC04F92F}">
      <dgm:prSet phldrT="[Text]" custT="1"/>
      <dgm:spPr/>
      <dgm:t>
        <a:bodyPr/>
        <a:lstStyle/>
        <a:p>
          <a:r>
            <a:rPr lang="en-US" sz="2000"/>
            <a:t>Major Group 1: Managers </a:t>
          </a:r>
        </a:p>
      </dgm:t>
    </dgm:pt>
    <dgm:pt modelId="{36C8C818-396A-42A4-ACEA-41AD5EA732E4}" type="parTrans" cxnId="{DBF60DC2-FA4C-402E-B85C-45707375C632}">
      <dgm:prSet/>
      <dgm:spPr/>
      <dgm:t>
        <a:bodyPr/>
        <a:lstStyle/>
        <a:p>
          <a:endParaRPr lang="en-US" sz="2000"/>
        </a:p>
      </dgm:t>
    </dgm:pt>
    <dgm:pt modelId="{B1686A57-7C38-480A-95A3-51ACD63749FD}" type="sibTrans" cxnId="{DBF60DC2-FA4C-402E-B85C-45707375C632}">
      <dgm:prSet/>
      <dgm:spPr/>
      <dgm:t>
        <a:bodyPr/>
        <a:lstStyle/>
        <a:p>
          <a:endParaRPr lang="en-US" sz="2000"/>
        </a:p>
      </dgm:t>
    </dgm:pt>
    <dgm:pt modelId="{30F77575-AD68-4DC9-B68C-9FEE55D1AB99}">
      <dgm:prSet phldrT="[Text]" custT="1"/>
      <dgm:spPr/>
      <dgm:t>
        <a:bodyPr/>
        <a:lstStyle/>
        <a:p>
          <a:r>
            <a:rPr lang="en-US" sz="2000" dirty="0"/>
            <a:t>11: Chief executives, senior officials and legislators</a:t>
          </a:r>
        </a:p>
      </dgm:t>
    </dgm:pt>
    <dgm:pt modelId="{C23C0212-B4F1-4CC2-BF3E-EFD7E19535FD}" type="parTrans" cxnId="{929AD71B-CEDD-43C2-92E1-7888DA381301}">
      <dgm:prSet custT="1"/>
      <dgm:spPr/>
      <dgm:t>
        <a:bodyPr/>
        <a:lstStyle/>
        <a:p>
          <a:endParaRPr lang="en-US" sz="2000"/>
        </a:p>
      </dgm:t>
    </dgm:pt>
    <dgm:pt modelId="{8A3067E8-CFCE-4548-894E-F87E0A7483F8}" type="sibTrans" cxnId="{929AD71B-CEDD-43C2-92E1-7888DA381301}">
      <dgm:prSet/>
      <dgm:spPr/>
      <dgm:t>
        <a:bodyPr/>
        <a:lstStyle/>
        <a:p>
          <a:endParaRPr lang="en-US" sz="2000"/>
        </a:p>
      </dgm:t>
    </dgm:pt>
    <dgm:pt modelId="{E122D059-47DA-42A8-9975-7D840797E489}">
      <dgm:prSet phldrT="[Text]" custT="1"/>
      <dgm:spPr/>
      <dgm:t>
        <a:bodyPr/>
        <a:lstStyle/>
        <a:p>
          <a:r>
            <a:rPr lang="en-US" sz="2000"/>
            <a:t>111: Chief executives and Senior officials </a:t>
          </a:r>
        </a:p>
      </dgm:t>
    </dgm:pt>
    <dgm:pt modelId="{90CA74D6-9784-488B-8C97-A8995B7B34C8}" type="parTrans" cxnId="{0DF6FBFD-F89E-4E25-84C0-E29E5B7CAF39}">
      <dgm:prSet custT="1"/>
      <dgm:spPr/>
      <dgm:t>
        <a:bodyPr/>
        <a:lstStyle/>
        <a:p>
          <a:endParaRPr lang="en-US" sz="2000"/>
        </a:p>
      </dgm:t>
    </dgm:pt>
    <dgm:pt modelId="{7EED6F4C-710D-4E20-B8D4-9B08784875B2}" type="sibTrans" cxnId="{0DF6FBFD-F89E-4E25-84C0-E29E5B7CAF39}">
      <dgm:prSet/>
      <dgm:spPr/>
      <dgm:t>
        <a:bodyPr/>
        <a:lstStyle/>
        <a:p>
          <a:endParaRPr lang="en-US" sz="2000"/>
        </a:p>
      </dgm:t>
    </dgm:pt>
    <dgm:pt modelId="{E1A6F689-0184-4D10-BC71-4504C3AD2330}">
      <dgm:prSet custT="1"/>
      <dgm:spPr/>
      <dgm:t>
        <a:bodyPr/>
        <a:lstStyle/>
        <a:p>
          <a:r>
            <a:rPr lang="en-US" sz="2000" dirty="0"/>
            <a:t>1111: Legislators </a:t>
          </a:r>
        </a:p>
        <a:p>
          <a:r>
            <a:rPr lang="en-US" sz="2000" dirty="0"/>
            <a:t>e.g. City </a:t>
          </a:r>
          <a:r>
            <a:rPr lang="en-US" sz="2000" dirty="0" err="1"/>
            <a:t>councillor</a:t>
          </a:r>
          <a:r>
            <a:rPr lang="en-US" sz="2000" dirty="0"/>
            <a:t>, government minister, mayor </a:t>
          </a:r>
        </a:p>
      </dgm:t>
    </dgm:pt>
    <dgm:pt modelId="{11B32EBF-9229-4BF5-9DA4-D33FF0172F07}" type="parTrans" cxnId="{EABADA6A-47DE-4A42-981C-D613645E59E6}">
      <dgm:prSet custT="1"/>
      <dgm:spPr/>
      <dgm:t>
        <a:bodyPr/>
        <a:lstStyle/>
        <a:p>
          <a:endParaRPr lang="en-US" sz="2000"/>
        </a:p>
      </dgm:t>
    </dgm:pt>
    <dgm:pt modelId="{16D067B4-1A2F-4C12-B8E5-84560F774A00}" type="sibTrans" cxnId="{EABADA6A-47DE-4A42-981C-D613645E59E6}">
      <dgm:prSet/>
      <dgm:spPr/>
      <dgm:t>
        <a:bodyPr/>
        <a:lstStyle/>
        <a:p>
          <a:endParaRPr lang="en-US" sz="2000"/>
        </a:p>
      </dgm:t>
    </dgm:pt>
    <dgm:pt modelId="{619A139D-19A3-458C-A6BD-34F5CAED8E28}">
      <dgm:prSet custT="1"/>
      <dgm:spPr/>
      <dgm:t>
        <a:bodyPr/>
        <a:lstStyle/>
        <a:p>
          <a:r>
            <a:rPr lang="en-US" sz="2000" dirty="0"/>
            <a:t>1112: Senior government officials </a:t>
          </a:r>
        </a:p>
        <a:p>
          <a:r>
            <a:rPr lang="en-US" sz="2000" dirty="0"/>
            <a:t>e.g. Ambassadors, police chief constable, secretary-general </a:t>
          </a:r>
        </a:p>
      </dgm:t>
    </dgm:pt>
    <dgm:pt modelId="{0F0690FB-9C2F-4CDD-8DC4-C352EF81A3A5}" type="parTrans" cxnId="{E757D1D6-8EE9-4E33-ADBB-C960658B5769}">
      <dgm:prSet custT="1"/>
      <dgm:spPr/>
      <dgm:t>
        <a:bodyPr/>
        <a:lstStyle/>
        <a:p>
          <a:endParaRPr lang="en-US" sz="2000"/>
        </a:p>
      </dgm:t>
    </dgm:pt>
    <dgm:pt modelId="{1C0B25C7-2973-429A-B906-7D2E708F8483}" type="sibTrans" cxnId="{E757D1D6-8EE9-4E33-ADBB-C960658B5769}">
      <dgm:prSet/>
      <dgm:spPr/>
      <dgm:t>
        <a:bodyPr/>
        <a:lstStyle/>
        <a:p>
          <a:endParaRPr lang="en-US" sz="2000"/>
        </a:p>
      </dgm:t>
    </dgm:pt>
    <dgm:pt modelId="{8C88E127-671E-40AB-B22E-4AFDB8E06B54}">
      <dgm:prSet custT="1"/>
      <dgm:spPr/>
      <dgm:t>
        <a:bodyPr/>
        <a:lstStyle/>
        <a:p>
          <a:r>
            <a:rPr lang="en-US" sz="2000" dirty="0"/>
            <a:t>1113: Traditional chiefs and heads of village </a:t>
          </a:r>
        </a:p>
        <a:p>
          <a:r>
            <a:rPr lang="en-US" sz="2000" dirty="0"/>
            <a:t>e.g. Village chief, village head</a:t>
          </a:r>
        </a:p>
      </dgm:t>
    </dgm:pt>
    <dgm:pt modelId="{890EB263-E3D5-4158-9D10-3250CE774B9B}" type="parTrans" cxnId="{D8EBADA8-2E4D-4ABB-AA68-679A429BCA85}">
      <dgm:prSet custT="1"/>
      <dgm:spPr/>
      <dgm:t>
        <a:bodyPr/>
        <a:lstStyle/>
        <a:p>
          <a:endParaRPr lang="en-US" sz="2000"/>
        </a:p>
      </dgm:t>
    </dgm:pt>
    <dgm:pt modelId="{F1AE91AD-D682-499C-BA39-FA6BFA8633D0}" type="sibTrans" cxnId="{D8EBADA8-2E4D-4ABB-AA68-679A429BCA85}">
      <dgm:prSet/>
      <dgm:spPr/>
      <dgm:t>
        <a:bodyPr/>
        <a:lstStyle/>
        <a:p>
          <a:endParaRPr lang="en-US" sz="2000"/>
        </a:p>
      </dgm:t>
    </dgm:pt>
    <dgm:pt modelId="{6BE80D34-8FE7-4794-B821-FE8A9CFBC5CA}" type="pres">
      <dgm:prSet presAssocID="{D3B4E6E0-A091-4C3F-818B-0AD971A1C425}" presName="diagram" presStyleCnt="0">
        <dgm:presLayoutVars>
          <dgm:chPref val="1"/>
          <dgm:dir/>
          <dgm:animOne val="branch"/>
          <dgm:animLvl val="lvl"/>
          <dgm:resizeHandles val="exact"/>
        </dgm:presLayoutVars>
      </dgm:prSet>
      <dgm:spPr/>
    </dgm:pt>
    <dgm:pt modelId="{AD22E68A-B37E-4BC9-B47E-AE36BAC70623}" type="pres">
      <dgm:prSet presAssocID="{34AC7586-5877-4769-85F6-EBC0FC04F92F}" presName="root1" presStyleCnt="0"/>
      <dgm:spPr/>
    </dgm:pt>
    <dgm:pt modelId="{EBF24ED8-3155-4797-B444-E78B50E197A0}" type="pres">
      <dgm:prSet presAssocID="{34AC7586-5877-4769-85F6-EBC0FC04F92F}" presName="LevelOneTextNode" presStyleLbl="node0" presStyleIdx="0" presStyleCnt="1">
        <dgm:presLayoutVars>
          <dgm:chPref val="3"/>
        </dgm:presLayoutVars>
      </dgm:prSet>
      <dgm:spPr/>
    </dgm:pt>
    <dgm:pt modelId="{00CD551E-D7FD-4E69-A697-227163BF4928}" type="pres">
      <dgm:prSet presAssocID="{34AC7586-5877-4769-85F6-EBC0FC04F92F}" presName="level2hierChild" presStyleCnt="0"/>
      <dgm:spPr/>
    </dgm:pt>
    <dgm:pt modelId="{0CD94D86-BF25-4200-BE77-2C2978351DB1}" type="pres">
      <dgm:prSet presAssocID="{C23C0212-B4F1-4CC2-BF3E-EFD7E19535FD}" presName="conn2-1" presStyleLbl="parChTrans1D2" presStyleIdx="0" presStyleCnt="1"/>
      <dgm:spPr/>
    </dgm:pt>
    <dgm:pt modelId="{49495900-0CB7-4438-8A6D-C84213CE2F02}" type="pres">
      <dgm:prSet presAssocID="{C23C0212-B4F1-4CC2-BF3E-EFD7E19535FD}" presName="connTx" presStyleLbl="parChTrans1D2" presStyleIdx="0" presStyleCnt="1"/>
      <dgm:spPr/>
    </dgm:pt>
    <dgm:pt modelId="{8B7A5F09-FE84-47DC-B760-36B5D67FD3FB}" type="pres">
      <dgm:prSet presAssocID="{30F77575-AD68-4DC9-B68C-9FEE55D1AB99}" presName="root2" presStyleCnt="0"/>
      <dgm:spPr/>
    </dgm:pt>
    <dgm:pt modelId="{0B610691-6EA9-4682-BA47-17BBD24D0EEC}" type="pres">
      <dgm:prSet presAssocID="{30F77575-AD68-4DC9-B68C-9FEE55D1AB99}" presName="LevelTwoTextNode" presStyleLbl="node2" presStyleIdx="0" presStyleCnt="1" custScaleX="138662">
        <dgm:presLayoutVars>
          <dgm:chPref val="3"/>
        </dgm:presLayoutVars>
      </dgm:prSet>
      <dgm:spPr/>
    </dgm:pt>
    <dgm:pt modelId="{458C09A3-C879-48BB-9EB6-F1F7D4F4C307}" type="pres">
      <dgm:prSet presAssocID="{30F77575-AD68-4DC9-B68C-9FEE55D1AB99}" presName="level3hierChild" presStyleCnt="0"/>
      <dgm:spPr/>
    </dgm:pt>
    <dgm:pt modelId="{E2386B10-615A-44D0-A308-B49DB824B411}" type="pres">
      <dgm:prSet presAssocID="{90CA74D6-9784-488B-8C97-A8995B7B34C8}" presName="conn2-1" presStyleLbl="parChTrans1D3" presStyleIdx="0" presStyleCnt="1"/>
      <dgm:spPr/>
    </dgm:pt>
    <dgm:pt modelId="{FA448B85-4AE4-4D8F-B733-E45BE0A27EDC}" type="pres">
      <dgm:prSet presAssocID="{90CA74D6-9784-488B-8C97-A8995B7B34C8}" presName="connTx" presStyleLbl="parChTrans1D3" presStyleIdx="0" presStyleCnt="1"/>
      <dgm:spPr/>
    </dgm:pt>
    <dgm:pt modelId="{267533CA-0F8D-4562-B46A-4EC52FF8715B}" type="pres">
      <dgm:prSet presAssocID="{E122D059-47DA-42A8-9975-7D840797E489}" presName="root2" presStyleCnt="0"/>
      <dgm:spPr/>
    </dgm:pt>
    <dgm:pt modelId="{1CDBBB8D-4984-4AC5-AC91-83FBDF08DDA6}" type="pres">
      <dgm:prSet presAssocID="{E122D059-47DA-42A8-9975-7D840797E489}" presName="LevelTwoTextNode" presStyleLbl="node3" presStyleIdx="0" presStyleCnt="1">
        <dgm:presLayoutVars>
          <dgm:chPref val="3"/>
        </dgm:presLayoutVars>
      </dgm:prSet>
      <dgm:spPr/>
    </dgm:pt>
    <dgm:pt modelId="{4238300A-172D-400C-A9AB-88D10688FB3B}" type="pres">
      <dgm:prSet presAssocID="{E122D059-47DA-42A8-9975-7D840797E489}" presName="level3hierChild" presStyleCnt="0"/>
      <dgm:spPr/>
    </dgm:pt>
    <dgm:pt modelId="{C906E11B-AD03-49C3-ACFB-D7724D87BCB4}" type="pres">
      <dgm:prSet presAssocID="{11B32EBF-9229-4BF5-9DA4-D33FF0172F07}" presName="conn2-1" presStyleLbl="parChTrans1D4" presStyleIdx="0" presStyleCnt="3"/>
      <dgm:spPr/>
    </dgm:pt>
    <dgm:pt modelId="{181A39FE-D8CC-44BE-BC23-6841B6A17F85}" type="pres">
      <dgm:prSet presAssocID="{11B32EBF-9229-4BF5-9DA4-D33FF0172F07}" presName="connTx" presStyleLbl="parChTrans1D4" presStyleIdx="0" presStyleCnt="3"/>
      <dgm:spPr/>
    </dgm:pt>
    <dgm:pt modelId="{8FC3A1F9-D0F7-422F-A1AA-B5B6262DAC75}" type="pres">
      <dgm:prSet presAssocID="{E1A6F689-0184-4D10-BC71-4504C3AD2330}" presName="root2" presStyleCnt="0"/>
      <dgm:spPr/>
    </dgm:pt>
    <dgm:pt modelId="{B379ED3A-F87D-4EA5-B763-E6B18CCA8F35}" type="pres">
      <dgm:prSet presAssocID="{E1A6F689-0184-4D10-BC71-4504C3AD2330}" presName="LevelTwoTextNode" presStyleLbl="node4" presStyleIdx="0" presStyleCnt="3" custScaleX="139967" custScaleY="156191">
        <dgm:presLayoutVars>
          <dgm:chPref val="3"/>
        </dgm:presLayoutVars>
      </dgm:prSet>
      <dgm:spPr/>
    </dgm:pt>
    <dgm:pt modelId="{ED88F2F3-B441-4B15-A2C6-8BE8AB6975DF}" type="pres">
      <dgm:prSet presAssocID="{E1A6F689-0184-4D10-BC71-4504C3AD2330}" presName="level3hierChild" presStyleCnt="0"/>
      <dgm:spPr/>
    </dgm:pt>
    <dgm:pt modelId="{1E242F3F-7907-46C1-9B5A-24C2687E3506}" type="pres">
      <dgm:prSet presAssocID="{0F0690FB-9C2F-4CDD-8DC4-C352EF81A3A5}" presName="conn2-1" presStyleLbl="parChTrans1D4" presStyleIdx="1" presStyleCnt="3"/>
      <dgm:spPr/>
    </dgm:pt>
    <dgm:pt modelId="{4C3964C5-9610-4945-BBB1-83438479474F}" type="pres">
      <dgm:prSet presAssocID="{0F0690FB-9C2F-4CDD-8DC4-C352EF81A3A5}" presName="connTx" presStyleLbl="parChTrans1D4" presStyleIdx="1" presStyleCnt="3"/>
      <dgm:spPr/>
    </dgm:pt>
    <dgm:pt modelId="{EC3C266D-0766-4116-8F79-3D9492DE163C}" type="pres">
      <dgm:prSet presAssocID="{619A139D-19A3-458C-A6BD-34F5CAED8E28}" presName="root2" presStyleCnt="0"/>
      <dgm:spPr/>
    </dgm:pt>
    <dgm:pt modelId="{7F8769BC-202C-49DB-ABD9-A44A0275EA37}" type="pres">
      <dgm:prSet presAssocID="{619A139D-19A3-458C-A6BD-34F5CAED8E28}" presName="LevelTwoTextNode" presStyleLbl="node4" presStyleIdx="1" presStyleCnt="3" custScaleX="139967" custScaleY="186397">
        <dgm:presLayoutVars>
          <dgm:chPref val="3"/>
        </dgm:presLayoutVars>
      </dgm:prSet>
      <dgm:spPr/>
    </dgm:pt>
    <dgm:pt modelId="{C39DED23-EB8C-410F-B92D-F46E5A001E12}" type="pres">
      <dgm:prSet presAssocID="{619A139D-19A3-458C-A6BD-34F5CAED8E28}" presName="level3hierChild" presStyleCnt="0"/>
      <dgm:spPr/>
    </dgm:pt>
    <dgm:pt modelId="{7D5F21B6-96F5-4CBA-8E49-A016F1949EAD}" type="pres">
      <dgm:prSet presAssocID="{890EB263-E3D5-4158-9D10-3250CE774B9B}" presName="conn2-1" presStyleLbl="parChTrans1D4" presStyleIdx="2" presStyleCnt="3"/>
      <dgm:spPr/>
    </dgm:pt>
    <dgm:pt modelId="{9413BFD7-4CF6-47DB-9003-76C5401CD031}" type="pres">
      <dgm:prSet presAssocID="{890EB263-E3D5-4158-9D10-3250CE774B9B}" presName="connTx" presStyleLbl="parChTrans1D4" presStyleIdx="2" presStyleCnt="3"/>
      <dgm:spPr/>
    </dgm:pt>
    <dgm:pt modelId="{AF0B81A8-3D4D-47E2-86F8-5E627EFEF5FE}" type="pres">
      <dgm:prSet presAssocID="{8C88E127-671E-40AB-B22E-4AFDB8E06B54}" presName="root2" presStyleCnt="0"/>
      <dgm:spPr/>
    </dgm:pt>
    <dgm:pt modelId="{54BA5374-FEC5-4D39-926A-9420CBE2ED92}" type="pres">
      <dgm:prSet presAssocID="{8C88E127-671E-40AB-B22E-4AFDB8E06B54}" presName="LevelTwoTextNode" presStyleLbl="node4" presStyleIdx="2" presStyleCnt="3" custScaleX="139967" custScaleY="174144">
        <dgm:presLayoutVars>
          <dgm:chPref val="3"/>
        </dgm:presLayoutVars>
      </dgm:prSet>
      <dgm:spPr/>
    </dgm:pt>
    <dgm:pt modelId="{8BB1F60F-C1B4-4471-A549-0BEB9853CA23}" type="pres">
      <dgm:prSet presAssocID="{8C88E127-671E-40AB-B22E-4AFDB8E06B54}" presName="level3hierChild" presStyleCnt="0"/>
      <dgm:spPr/>
    </dgm:pt>
  </dgm:ptLst>
  <dgm:cxnLst>
    <dgm:cxn modelId="{DAB23504-438C-420D-B10F-72CCF4C53D2F}" type="presOf" srcId="{11B32EBF-9229-4BF5-9DA4-D33FF0172F07}" destId="{181A39FE-D8CC-44BE-BC23-6841B6A17F85}" srcOrd="1" destOrd="0" presId="urn:microsoft.com/office/officeart/2005/8/layout/hierarchy2"/>
    <dgm:cxn modelId="{5309840F-01A4-4A43-83EC-9C304B679325}" type="presOf" srcId="{11B32EBF-9229-4BF5-9DA4-D33FF0172F07}" destId="{C906E11B-AD03-49C3-ACFB-D7724D87BCB4}" srcOrd="0" destOrd="0" presId="urn:microsoft.com/office/officeart/2005/8/layout/hierarchy2"/>
    <dgm:cxn modelId="{568B3515-AB00-44E3-9FF7-8E45444617C1}" type="presOf" srcId="{890EB263-E3D5-4158-9D10-3250CE774B9B}" destId="{9413BFD7-4CF6-47DB-9003-76C5401CD031}" srcOrd="1" destOrd="0" presId="urn:microsoft.com/office/officeart/2005/8/layout/hierarchy2"/>
    <dgm:cxn modelId="{929AD71B-CEDD-43C2-92E1-7888DA381301}" srcId="{34AC7586-5877-4769-85F6-EBC0FC04F92F}" destId="{30F77575-AD68-4DC9-B68C-9FEE55D1AB99}" srcOrd="0" destOrd="0" parTransId="{C23C0212-B4F1-4CC2-BF3E-EFD7E19535FD}" sibTransId="{8A3067E8-CFCE-4548-894E-F87E0A7483F8}"/>
    <dgm:cxn modelId="{C3C11461-0BBA-464E-81AC-27F1AADAECB4}" type="presOf" srcId="{90CA74D6-9784-488B-8C97-A8995B7B34C8}" destId="{E2386B10-615A-44D0-A308-B49DB824B411}" srcOrd="0" destOrd="0" presId="urn:microsoft.com/office/officeart/2005/8/layout/hierarchy2"/>
    <dgm:cxn modelId="{92A02641-4BD1-4714-BC64-7FB3D77046E2}" type="presOf" srcId="{0F0690FB-9C2F-4CDD-8DC4-C352EF81A3A5}" destId="{1E242F3F-7907-46C1-9B5A-24C2687E3506}" srcOrd="0" destOrd="0" presId="urn:microsoft.com/office/officeart/2005/8/layout/hierarchy2"/>
    <dgm:cxn modelId="{3CC39E43-6E93-4F37-AEE0-D9D48BB471FC}" type="presOf" srcId="{890EB263-E3D5-4158-9D10-3250CE774B9B}" destId="{7D5F21B6-96F5-4CBA-8E49-A016F1949EAD}" srcOrd="0" destOrd="0" presId="urn:microsoft.com/office/officeart/2005/8/layout/hierarchy2"/>
    <dgm:cxn modelId="{EABADA6A-47DE-4A42-981C-D613645E59E6}" srcId="{E122D059-47DA-42A8-9975-7D840797E489}" destId="{E1A6F689-0184-4D10-BC71-4504C3AD2330}" srcOrd="0" destOrd="0" parTransId="{11B32EBF-9229-4BF5-9DA4-D33FF0172F07}" sibTransId="{16D067B4-1A2F-4C12-B8E5-84560F774A00}"/>
    <dgm:cxn modelId="{D03BC66E-87BC-4EE0-8BEE-AF73C1CFE167}" type="presOf" srcId="{30F77575-AD68-4DC9-B68C-9FEE55D1AB99}" destId="{0B610691-6EA9-4682-BA47-17BBD24D0EEC}" srcOrd="0" destOrd="0" presId="urn:microsoft.com/office/officeart/2005/8/layout/hierarchy2"/>
    <dgm:cxn modelId="{BDDF1050-5CDD-4FDA-8160-D89EFEE60002}" type="presOf" srcId="{8C88E127-671E-40AB-B22E-4AFDB8E06B54}" destId="{54BA5374-FEC5-4D39-926A-9420CBE2ED92}" srcOrd="0" destOrd="0" presId="urn:microsoft.com/office/officeart/2005/8/layout/hierarchy2"/>
    <dgm:cxn modelId="{CF0F7B54-0CEB-48D5-AF4E-FBBC9ABA560C}" type="presOf" srcId="{34AC7586-5877-4769-85F6-EBC0FC04F92F}" destId="{EBF24ED8-3155-4797-B444-E78B50E197A0}" srcOrd="0" destOrd="0" presId="urn:microsoft.com/office/officeart/2005/8/layout/hierarchy2"/>
    <dgm:cxn modelId="{51037977-A2B0-42BE-93CB-8FD3E0CD0C49}" type="presOf" srcId="{E1A6F689-0184-4D10-BC71-4504C3AD2330}" destId="{B379ED3A-F87D-4EA5-B763-E6B18CCA8F35}" srcOrd="0" destOrd="0" presId="urn:microsoft.com/office/officeart/2005/8/layout/hierarchy2"/>
    <dgm:cxn modelId="{E849D558-48E7-407D-8D07-AD1613180BDA}" type="presOf" srcId="{C23C0212-B4F1-4CC2-BF3E-EFD7E19535FD}" destId="{0CD94D86-BF25-4200-BE77-2C2978351DB1}" srcOrd="0" destOrd="0" presId="urn:microsoft.com/office/officeart/2005/8/layout/hierarchy2"/>
    <dgm:cxn modelId="{5B8F1EA3-0AB5-4156-9E31-67EA0CC89E20}" type="presOf" srcId="{C23C0212-B4F1-4CC2-BF3E-EFD7E19535FD}" destId="{49495900-0CB7-4438-8A6D-C84213CE2F02}" srcOrd="1" destOrd="0" presId="urn:microsoft.com/office/officeart/2005/8/layout/hierarchy2"/>
    <dgm:cxn modelId="{D8EBADA8-2E4D-4ABB-AA68-679A429BCA85}" srcId="{E122D059-47DA-42A8-9975-7D840797E489}" destId="{8C88E127-671E-40AB-B22E-4AFDB8E06B54}" srcOrd="2" destOrd="0" parTransId="{890EB263-E3D5-4158-9D10-3250CE774B9B}" sibTransId="{F1AE91AD-D682-499C-BA39-FA6BFA8633D0}"/>
    <dgm:cxn modelId="{DBF60DC2-FA4C-402E-B85C-45707375C632}" srcId="{D3B4E6E0-A091-4C3F-818B-0AD971A1C425}" destId="{34AC7586-5877-4769-85F6-EBC0FC04F92F}" srcOrd="0" destOrd="0" parTransId="{36C8C818-396A-42A4-ACEA-41AD5EA732E4}" sibTransId="{B1686A57-7C38-480A-95A3-51ACD63749FD}"/>
    <dgm:cxn modelId="{754FB2C5-3746-42B1-AE6A-81E997CA618A}" type="presOf" srcId="{E122D059-47DA-42A8-9975-7D840797E489}" destId="{1CDBBB8D-4984-4AC5-AC91-83FBDF08DDA6}" srcOrd="0" destOrd="0" presId="urn:microsoft.com/office/officeart/2005/8/layout/hierarchy2"/>
    <dgm:cxn modelId="{D99C2FD2-BBE0-469C-AA30-22E49DAD31F6}" type="presOf" srcId="{D3B4E6E0-A091-4C3F-818B-0AD971A1C425}" destId="{6BE80D34-8FE7-4794-B821-FE8A9CFBC5CA}" srcOrd="0" destOrd="0" presId="urn:microsoft.com/office/officeart/2005/8/layout/hierarchy2"/>
    <dgm:cxn modelId="{E757D1D6-8EE9-4E33-ADBB-C960658B5769}" srcId="{E122D059-47DA-42A8-9975-7D840797E489}" destId="{619A139D-19A3-458C-A6BD-34F5CAED8E28}" srcOrd="1" destOrd="0" parTransId="{0F0690FB-9C2F-4CDD-8DC4-C352EF81A3A5}" sibTransId="{1C0B25C7-2973-429A-B906-7D2E708F8483}"/>
    <dgm:cxn modelId="{A387D8D8-FBED-4881-AFEB-DFB939369985}" type="presOf" srcId="{619A139D-19A3-458C-A6BD-34F5CAED8E28}" destId="{7F8769BC-202C-49DB-ABD9-A44A0275EA37}" srcOrd="0" destOrd="0" presId="urn:microsoft.com/office/officeart/2005/8/layout/hierarchy2"/>
    <dgm:cxn modelId="{4B1130DE-C872-4AC3-81CF-3A8CA3D7B174}" type="presOf" srcId="{90CA74D6-9784-488B-8C97-A8995B7B34C8}" destId="{FA448B85-4AE4-4D8F-B733-E45BE0A27EDC}" srcOrd="1" destOrd="0" presId="urn:microsoft.com/office/officeart/2005/8/layout/hierarchy2"/>
    <dgm:cxn modelId="{121772F1-DABB-45A7-A044-7705A640226F}" type="presOf" srcId="{0F0690FB-9C2F-4CDD-8DC4-C352EF81A3A5}" destId="{4C3964C5-9610-4945-BBB1-83438479474F}" srcOrd="1" destOrd="0" presId="urn:microsoft.com/office/officeart/2005/8/layout/hierarchy2"/>
    <dgm:cxn modelId="{0DF6FBFD-F89E-4E25-84C0-E29E5B7CAF39}" srcId="{30F77575-AD68-4DC9-B68C-9FEE55D1AB99}" destId="{E122D059-47DA-42A8-9975-7D840797E489}" srcOrd="0" destOrd="0" parTransId="{90CA74D6-9784-488B-8C97-A8995B7B34C8}" sibTransId="{7EED6F4C-710D-4E20-B8D4-9B08784875B2}"/>
    <dgm:cxn modelId="{D25C9519-37EC-4E31-971D-392E13CFB67C}" type="presParOf" srcId="{6BE80D34-8FE7-4794-B821-FE8A9CFBC5CA}" destId="{AD22E68A-B37E-4BC9-B47E-AE36BAC70623}" srcOrd="0" destOrd="0" presId="urn:microsoft.com/office/officeart/2005/8/layout/hierarchy2"/>
    <dgm:cxn modelId="{713F6957-C965-4916-959E-D2CC90C3E038}" type="presParOf" srcId="{AD22E68A-B37E-4BC9-B47E-AE36BAC70623}" destId="{EBF24ED8-3155-4797-B444-E78B50E197A0}" srcOrd="0" destOrd="0" presId="urn:microsoft.com/office/officeart/2005/8/layout/hierarchy2"/>
    <dgm:cxn modelId="{2C4CE347-477B-4A83-9941-410C3B91211D}" type="presParOf" srcId="{AD22E68A-B37E-4BC9-B47E-AE36BAC70623}" destId="{00CD551E-D7FD-4E69-A697-227163BF4928}" srcOrd="1" destOrd="0" presId="urn:microsoft.com/office/officeart/2005/8/layout/hierarchy2"/>
    <dgm:cxn modelId="{A058E103-84EC-4FAF-8102-495FE4EEDE68}" type="presParOf" srcId="{00CD551E-D7FD-4E69-A697-227163BF4928}" destId="{0CD94D86-BF25-4200-BE77-2C2978351DB1}" srcOrd="0" destOrd="0" presId="urn:microsoft.com/office/officeart/2005/8/layout/hierarchy2"/>
    <dgm:cxn modelId="{82341DC1-1226-468D-B1CB-C1C478DFA077}" type="presParOf" srcId="{0CD94D86-BF25-4200-BE77-2C2978351DB1}" destId="{49495900-0CB7-4438-8A6D-C84213CE2F02}" srcOrd="0" destOrd="0" presId="urn:microsoft.com/office/officeart/2005/8/layout/hierarchy2"/>
    <dgm:cxn modelId="{6A14B481-B7B0-4B03-B828-63EF5C2D867B}" type="presParOf" srcId="{00CD551E-D7FD-4E69-A697-227163BF4928}" destId="{8B7A5F09-FE84-47DC-B760-36B5D67FD3FB}" srcOrd="1" destOrd="0" presId="urn:microsoft.com/office/officeart/2005/8/layout/hierarchy2"/>
    <dgm:cxn modelId="{CA213938-A8F5-4F44-85AA-2B2B8AA1ACF1}" type="presParOf" srcId="{8B7A5F09-FE84-47DC-B760-36B5D67FD3FB}" destId="{0B610691-6EA9-4682-BA47-17BBD24D0EEC}" srcOrd="0" destOrd="0" presId="urn:microsoft.com/office/officeart/2005/8/layout/hierarchy2"/>
    <dgm:cxn modelId="{5D4F5C56-EBE5-496D-8BC2-6D61850077CA}" type="presParOf" srcId="{8B7A5F09-FE84-47DC-B760-36B5D67FD3FB}" destId="{458C09A3-C879-48BB-9EB6-F1F7D4F4C307}" srcOrd="1" destOrd="0" presId="urn:microsoft.com/office/officeart/2005/8/layout/hierarchy2"/>
    <dgm:cxn modelId="{DA7BB721-F7A0-42FC-B32C-38A063C0710B}" type="presParOf" srcId="{458C09A3-C879-48BB-9EB6-F1F7D4F4C307}" destId="{E2386B10-615A-44D0-A308-B49DB824B411}" srcOrd="0" destOrd="0" presId="urn:microsoft.com/office/officeart/2005/8/layout/hierarchy2"/>
    <dgm:cxn modelId="{AB799B09-E720-4A84-A6C1-AD7D911C7AB2}" type="presParOf" srcId="{E2386B10-615A-44D0-A308-B49DB824B411}" destId="{FA448B85-4AE4-4D8F-B733-E45BE0A27EDC}" srcOrd="0" destOrd="0" presId="urn:microsoft.com/office/officeart/2005/8/layout/hierarchy2"/>
    <dgm:cxn modelId="{FE9B5106-492C-4BA5-8BC3-39888D10A662}" type="presParOf" srcId="{458C09A3-C879-48BB-9EB6-F1F7D4F4C307}" destId="{267533CA-0F8D-4562-B46A-4EC52FF8715B}" srcOrd="1" destOrd="0" presId="urn:microsoft.com/office/officeart/2005/8/layout/hierarchy2"/>
    <dgm:cxn modelId="{435DA657-9B9A-41D2-BDF2-218570960C87}" type="presParOf" srcId="{267533CA-0F8D-4562-B46A-4EC52FF8715B}" destId="{1CDBBB8D-4984-4AC5-AC91-83FBDF08DDA6}" srcOrd="0" destOrd="0" presId="urn:microsoft.com/office/officeart/2005/8/layout/hierarchy2"/>
    <dgm:cxn modelId="{985784E4-832D-4639-8CFF-43D252A16B3F}" type="presParOf" srcId="{267533CA-0F8D-4562-B46A-4EC52FF8715B}" destId="{4238300A-172D-400C-A9AB-88D10688FB3B}" srcOrd="1" destOrd="0" presId="urn:microsoft.com/office/officeart/2005/8/layout/hierarchy2"/>
    <dgm:cxn modelId="{765DD720-7E79-4DE6-956F-9C2379385808}" type="presParOf" srcId="{4238300A-172D-400C-A9AB-88D10688FB3B}" destId="{C906E11B-AD03-49C3-ACFB-D7724D87BCB4}" srcOrd="0" destOrd="0" presId="urn:microsoft.com/office/officeart/2005/8/layout/hierarchy2"/>
    <dgm:cxn modelId="{3D391C1B-5E42-4B4B-94A2-8DCCC2FC3D74}" type="presParOf" srcId="{C906E11B-AD03-49C3-ACFB-D7724D87BCB4}" destId="{181A39FE-D8CC-44BE-BC23-6841B6A17F85}" srcOrd="0" destOrd="0" presId="urn:microsoft.com/office/officeart/2005/8/layout/hierarchy2"/>
    <dgm:cxn modelId="{42B594CB-B423-4907-BE82-B7F3E7D0B6AD}" type="presParOf" srcId="{4238300A-172D-400C-A9AB-88D10688FB3B}" destId="{8FC3A1F9-D0F7-422F-A1AA-B5B6262DAC75}" srcOrd="1" destOrd="0" presId="urn:microsoft.com/office/officeart/2005/8/layout/hierarchy2"/>
    <dgm:cxn modelId="{51883EDE-69E2-47A0-A187-EE4A83CA80C5}" type="presParOf" srcId="{8FC3A1F9-D0F7-422F-A1AA-B5B6262DAC75}" destId="{B379ED3A-F87D-4EA5-B763-E6B18CCA8F35}" srcOrd="0" destOrd="0" presId="urn:microsoft.com/office/officeart/2005/8/layout/hierarchy2"/>
    <dgm:cxn modelId="{0190A198-1164-44A4-9DA1-35B8EDE8981D}" type="presParOf" srcId="{8FC3A1F9-D0F7-422F-A1AA-B5B6262DAC75}" destId="{ED88F2F3-B441-4B15-A2C6-8BE8AB6975DF}" srcOrd="1" destOrd="0" presId="urn:microsoft.com/office/officeart/2005/8/layout/hierarchy2"/>
    <dgm:cxn modelId="{80223405-DD74-49FA-A15B-121F674DDAEA}" type="presParOf" srcId="{4238300A-172D-400C-A9AB-88D10688FB3B}" destId="{1E242F3F-7907-46C1-9B5A-24C2687E3506}" srcOrd="2" destOrd="0" presId="urn:microsoft.com/office/officeart/2005/8/layout/hierarchy2"/>
    <dgm:cxn modelId="{8B7C8BA8-EFE3-49F9-B4E1-A871771ADC90}" type="presParOf" srcId="{1E242F3F-7907-46C1-9B5A-24C2687E3506}" destId="{4C3964C5-9610-4945-BBB1-83438479474F}" srcOrd="0" destOrd="0" presId="urn:microsoft.com/office/officeart/2005/8/layout/hierarchy2"/>
    <dgm:cxn modelId="{8BD1DA5F-55FC-4492-81B8-8A6E01DE3540}" type="presParOf" srcId="{4238300A-172D-400C-A9AB-88D10688FB3B}" destId="{EC3C266D-0766-4116-8F79-3D9492DE163C}" srcOrd="3" destOrd="0" presId="urn:microsoft.com/office/officeart/2005/8/layout/hierarchy2"/>
    <dgm:cxn modelId="{08FC9837-7FB3-4C49-B587-7E07598DA323}" type="presParOf" srcId="{EC3C266D-0766-4116-8F79-3D9492DE163C}" destId="{7F8769BC-202C-49DB-ABD9-A44A0275EA37}" srcOrd="0" destOrd="0" presId="urn:microsoft.com/office/officeart/2005/8/layout/hierarchy2"/>
    <dgm:cxn modelId="{22F6ECC7-56B0-4431-8C3F-7AEA923EA134}" type="presParOf" srcId="{EC3C266D-0766-4116-8F79-3D9492DE163C}" destId="{C39DED23-EB8C-410F-B92D-F46E5A001E12}" srcOrd="1" destOrd="0" presId="urn:microsoft.com/office/officeart/2005/8/layout/hierarchy2"/>
    <dgm:cxn modelId="{3B38966A-F768-4C6A-ADB0-867CCE04B6FF}" type="presParOf" srcId="{4238300A-172D-400C-A9AB-88D10688FB3B}" destId="{7D5F21B6-96F5-4CBA-8E49-A016F1949EAD}" srcOrd="4" destOrd="0" presId="urn:microsoft.com/office/officeart/2005/8/layout/hierarchy2"/>
    <dgm:cxn modelId="{31ABD23B-FBD6-4C30-BDEA-8E2DD73D5742}" type="presParOf" srcId="{7D5F21B6-96F5-4CBA-8E49-A016F1949EAD}" destId="{9413BFD7-4CF6-47DB-9003-76C5401CD031}" srcOrd="0" destOrd="0" presId="urn:microsoft.com/office/officeart/2005/8/layout/hierarchy2"/>
    <dgm:cxn modelId="{9B719D89-7A49-4A9B-8E35-CDB8F747C08B}" type="presParOf" srcId="{4238300A-172D-400C-A9AB-88D10688FB3B}" destId="{AF0B81A8-3D4D-47E2-86F8-5E627EFEF5FE}" srcOrd="5" destOrd="0" presId="urn:microsoft.com/office/officeart/2005/8/layout/hierarchy2"/>
    <dgm:cxn modelId="{7888B337-BDA8-42DC-8214-07AEEA7FFC74}" type="presParOf" srcId="{AF0B81A8-3D4D-47E2-86F8-5E627EFEF5FE}" destId="{54BA5374-FEC5-4D39-926A-9420CBE2ED92}" srcOrd="0" destOrd="0" presId="urn:microsoft.com/office/officeart/2005/8/layout/hierarchy2"/>
    <dgm:cxn modelId="{A6AA5401-932C-4041-A992-4C7578797F0A}" type="presParOf" srcId="{AF0B81A8-3D4D-47E2-86F8-5E627EFEF5FE}" destId="{8BB1F60F-C1B4-4471-A549-0BEB9853CA2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85AA30-DD9C-42E6-BC67-2C424F3C024B}"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US"/>
        </a:p>
      </dgm:t>
    </dgm:pt>
    <dgm:pt modelId="{5A7479F9-3DA7-416F-B286-DFC729C90AAD}">
      <dgm:prSet phldrT="[Text]" custT="1"/>
      <dgm:spPr/>
      <dgm:t>
        <a:bodyPr/>
        <a:lstStyle/>
        <a:p>
          <a:r>
            <a:rPr lang="en-US" sz="2400" dirty="0">
              <a:solidFill>
                <a:schemeClr val="bg1"/>
              </a:solidFill>
              <a:latin typeface="Arial" panose="020B0604020202020204" pitchFamily="34" charset="0"/>
              <a:cs typeface="Arial" panose="020B0604020202020204" pitchFamily="34" charset="0"/>
            </a:rPr>
            <a:t>Clean cooking fuel </a:t>
          </a:r>
        </a:p>
      </dgm:t>
    </dgm:pt>
    <dgm:pt modelId="{68AEE112-B92E-4060-94EE-CB8DD71295F6}" type="parTrans" cxnId="{5F82D775-7DD1-422E-872C-C9618BF36F6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A8A92FD3-FFF8-43A1-AA75-C73F41CDD96A}" type="sibTrans" cxnId="{5F82D775-7DD1-422E-872C-C9618BF36F6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7DE693B7-EFDA-4ADC-B001-16ED9D0E4364}">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Electricity</a:t>
          </a:r>
        </a:p>
      </dgm:t>
    </dgm:pt>
    <dgm:pt modelId="{F7C272B7-61D7-412F-AA4B-D537244098A7}" type="parTrans" cxnId="{BAD14D96-EC7C-4566-ABDE-E9BC2BC32D93}">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89A5006B-0B91-4037-92BB-AA224FC9D5C6}" type="sibTrans" cxnId="{BAD14D96-EC7C-4566-ABDE-E9BC2BC32D93}">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DD500EAE-B247-42F4-BCDF-188A2EF48011}">
      <dgm:prSet phldrT="[Text]" custT="1"/>
      <dgm:spPr/>
      <dgm:t>
        <a:bodyPr/>
        <a:lstStyle/>
        <a:p>
          <a:r>
            <a:rPr lang="en-US" sz="2400">
              <a:solidFill>
                <a:srgbClr val="6D6E70"/>
              </a:solidFill>
              <a:latin typeface="Arial" panose="020B0604020202020204" pitchFamily="34" charset="0"/>
              <a:cs typeface="Arial" panose="020B0604020202020204" pitchFamily="34" charset="0"/>
            </a:rPr>
            <a:t>Liquified Petroleum Gas (LPG)</a:t>
          </a:r>
        </a:p>
      </dgm:t>
    </dgm:pt>
    <dgm:pt modelId="{17CA5652-B0E2-4805-B29E-2649B0B14B6A}" type="parTrans" cxnId="{5AD7DA0B-324A-4D9A-B67B-7783CDAC7B16}">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1A79A01F-0311-463A-AFB2-4230753EA4BA}" type="sibTrans" cxnId="{5AD7DA0B-324A-4D9A-B67B-7783CDAC7B16}">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04E627F1-3B61-4EBC-A84A-A9D9E9828FB2}">
      <dgm:prSet phldrT="[Text]" custT="1"/>
      <dgm:spPr/>
      <dgm:t>
        <a:bodyPr/>
        <a:lstStyle/>
        <a:p>
          <a:r>
            <a:rPr lang="en-US" sz="2400" dirty="0">
              <a:solidFill>
                <a:schemeClr val="bg1"/>
              </a:solidFill>
              <a:latin typeface="Arial" panose="020B0604020202020204" pitchFamily="34" charset="0"/>
              <a:cs typeface="Arial" panose="020B0604020202020204" pitchFamily="34" charset="0"/>
            </a:rPr>
            <a:t>Unclean cooking fuel</a:t>
          </a:r>
        </a:p>
      </dgm:t>
    </dgm:pt>
    <dgm:pt modelId="{62B1E548-AF94-4BA6-8F8C-3E0B052D412B}" type="parTrans" cxnId="{4CEC39E7-C187-434B-9673-2D2D21CFF24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A0B0E166-D098-4BC6-B93E-B29CF57A04C9}" type="sibTrans" cxnId="{4CEC39E7-C187-434B-9673-2D2D21CFF24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5401DA38-C422-4368-96DA-081A159328C1}">
      <dgm:prSet phldrT="[Text]" custT="1"/>
      <dgm:spPr/>
      <dgm:t>
        <a:bodyPr/>
        <a:lstStyle/>
        <a:p>
          <a:r>
            <a:rPr lang="en-US" sz="2400">
              <a:solidFill>
                <a:srgbClr val="6D6E70"/>
              </a:solidFill>
              <a:latin typeface="Arial" panose="020B0604020202020204" pitchFamily="34" charset="0"/>
              <a:cs typeface="Arial" panose="020B0604020202020204" pitchFamily="34" charset="0"/>
            </a:rPr>
            <a:t>Solid biomass fuel (e.g. wood, animal dung, crop wastes, charcoal) </a:t>
          </a:r>
        </a:p>
      </dgm:t>
    </dgm:pt>
    <dgm:pt modelId="{87CF1110-EF3B-4787-BE31-7EDF48E30244}" type="parTrans" cxnId="{177B58F9-03A0-4C91-8CAA-B696794524D0}">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6F409E13-DD85-411D-AD8B-C08FFA05BBAB}" type="sibTrans" cxnId="{177B58F9-03A0-4C91-8CAA-B696794524D0}">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84A6F0BF-7E3F-4A22-A731-1DD747100D45}">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Kerosene</a:t>
          </a:r>
        </a:p>
      </dgm:t>
    </dgm:pt>
    <dgm:pt modelId="{13E20170-968F-46CD-8755-D54984816C39}" type="parTrans" cxnId="{B7E6AF78-3E8C-4841-8081-56829DB4909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F4D6AF44-00F3-461A-B46C-6013B7B03F18}" type="sibTrans" cxnId="{B7E6AF78-3E8C-4841-8081-56829DB4909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A37F127A-A641-45FF-B846-BBE6931599BE}">
      <dgm:prSet phldrT="[Text]" custT="1"/>
      <dgm:spPr/>
      <dgm:t>
        <a:bodyPr/>
        <a:lstStyle/>
        <a:p>
          <a:r>
            <a:rPr lang="en-US" sz="2400">
              <a:solidFill>
                <a:srgbClr val="6D6E70"/>
              </a:solidFill>
              <a:latin typeface="Arial" panose="020B0604020202020204" pitchFamily="34" charset="0"/>
              <a:cs typeface="Arial" panose="020B0604020202020204" pitchFamily="34" charset="0"/>
            </a:rPr>
            <a:t>Natural gas</a:t>
          </a:r>
        </a:p>
      </dgm:t>
    </dgm:pt>
    <dgm:pt modelId="{F751A501-0565-4E52-A320-88030BCD36D7}" type="parTrans" cxnId="{B68D43F4-B0CC-4454-853B-F0B39DC6024B}">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73C4219D-54A0-4E95-8EDF-0CC91B51FB38}" type="sibTrans" cxnId="{B68D43F4-B0CC-4454-853B-F0B39DC6024B}">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7CCDE631-5D99-4C3A-AA50-F68636BEFAD0}">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Biogas</a:t>
          </a:r>
        </a:p>
      </dgm:t>
    </dgm:pt>
    <dgm:pt modelId="{B34B6F29-9404-41BB-B2BD-FB00B698253F}" type="parTrans" cxnId="{6E156A06-EBBE-4314-A1B5-155CF800D5B1}">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83C50641-CCD6-4229-BC51-CA6405BECF11}" type="sibTrans" cxnId="{6E156A06-EBBE-4314-A1B5-155CF800D5B1}">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997668DA-A872-4D8F-9057-C00A3AAD38AE}">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Solar cooker</a:t>
          </a:r>
        </a:p>
      </dgm:t>
    </dgm:pt>
    <dgm:pt modelId="{BCDC8F06-0A98-4CC6-81FD-EA5DD67A412D}" type="parTrans" cxnId="{BC0766B6-42B2-4406-A581-1E83ECE8CAF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1A513E63-5D82-4A4D-9AA9-13F242BC7B1D}" type="sibTrans" cxnId="{BC0766B6-42B2-4406-A581-1E83ECE8CAF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C5FE63CA-5FF1-4B85-BC5C-6AB441138EFB}">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Open fires</a:t>
          </a:r>
        </a:p>
      </dgm:t>
    </dgm:pt>
    <dgm:pt modelId="{8BEA554A-D679-4B27-9727-445055D1FDF2}" type="parTrans" cxnId="{57CA56A0-5EF4-489C-8298-0466DDDADD75}">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BACBF19E-3FA5-4E57-ABEB-63A56679608F}" type="sibTrans" cxnId="{57CA56A0-5EF4-489C-8298-0466DDDADD75}">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BC697674-91E6-4F36-9818-BA1F37BFD128}" type="pres">
      <dgm:prSet presAssocID="{DE85AA30-DD9C-42E6-BC67-2C424F3C024B}" presName="linearFlow" presStyleCnt="0">
        <dgm:presLayoutVars>
          <dgm:dir/>
          <dgm:animLvl val="lvl"/>
          <dgm:resizeHandles val="exact"/>
        </dgm:presLayoutVars>
      </dgm:prSet>
      <dgm:spPr/>
    </dgm:pt>
    <dgm:pt modelId="{A984C66B-5808-498D-85D9-3A3BB52137FF}" type="pres">
      <dgm:prSet presAssocID="{5A7479F9-3DA7-416F-B286-DFC729C90AAD}" presName="composite" presStyleCnt="0"/>
      <dgm:spPr/>
    </dgm:pt>
    <dgm:pt modelId="{2509B375-C949-459F-9BDA-D48235854A0E}" type="pres">
      <dgm:prSet presAssocID="{5A7479F9-3DA7-416F-B286-DFC729C90AAD}" presName="parentText" presStyleLbl="alignNode1" presStyleIdx="0" presStyleCnt="2">
        <dgm:presLayoutVars>
          <dgm:chMax val="1"/>
          <dgm:bulletEnabled val="1"/>
        </dgm:presLayoutVars>
      </dgm:prSet>
      <dgm:spPr/>
    </dgm:pt>
    <dgm:pt modelId="{5CA57B45-59BC-45BA-A156-EB0FCD8BC7CE}" type="pres">
      <dgm:prSet presAssocID="{5A7479F9-3DA7-416F-B286-DFC729C90AAD}" presName="descendantText" presStyleLbl="alignAcc1" presStyleIdx="0" presStyleCnt="2" custScaleY="132282">
        <dgm:presLayoutVars>
          <dgm:bulletEnabled val="1"/>
        </dgm:presLayoutVars>
      </dgm:prSet>
      <dgm:spPr/>
    </dgm:pt>
    <dgm:pt modelId="{8347FF87-486C-4E28-8757-27E9CB4C25CD}" type="pres">
      <dgm:prSet presAssocID="{A8A92FD3-FFF8-43A1-AA75-C73F41CDD96A}" presName="sp" presStyleCnt="0"/>
      <dgm:spPr/>
    </dgm:pt>
    <dgm:pt modelId="{C7E72CE6-CE26-4C81-BC90-79099ED8F6AC}" type="pres">
      <dgm:prSet presAssocID="{04E627F1-3B61-4EBC-A84A-A9D9E9828FB2}" presName="composite" presStyleCnt="0"/>
      <dgm:spPr/>
    </dgm:pt>
    <dgm:pt modelId="{FA6CF846-66AD-4AF9-990D-353DF1DE5992}" type="pres">
      <dgm:prSet presAssocID="{04E627F1-3B61-4EBC-A84A-A9D9E9828FB2}" presName="parentText" presStyleLbl="alignNode1" presStyleIdx="1" presStyleCnt="2">
        <dgm:presLayoutVars>
          <dgm:chMax val="1"/>
          <dgm:bulletEnabled val="1"/>
        </dgm:presLayoutVars>
      </dgm:prSet>
      <dgm:spPr/>
    </dgm:pt>
    <dgm:pt modelId="{13DFE964-C325-4874-9945-3A9696133039}" type="pres">
      <dgm:prSet presAssocID="{04E627F1-3B61-4EBC-A84A-A9D9E9828FB2}" presName="descendantText" presStyleLbl="alignAcc1" presStyleIdx="1" presStyleCnt="2" custScaleY="134915">
        <dgm:presLayoutVars>
          <dgm:bulletEnabled val="1"/>
        </dgm:presLayoutVars>
      </dgm:prSet>
      <dgm:spPr/>
    </dgm:pt>
  </dgm:ptLst>
  <dgm:cxnLst>
    <dgm:cxn modelId="{6E156A06-EBBE-4314-A1B5-155CF800D5B1}" srcId="{5A7479F9-3DA7-416F-B286-DFC729C90AAD}" destId="{7CCDE631-5D99-4C3A-AA50-F68636BEFAD0}" srcOrd="3" destOrd="0" parTransId="{B34B6F29-9404-41BB-B2BD-FB00B698253F}" sibTransId="{83C50641-CCD6-4229-BC51-CA6405BECF11}"/>
    <dgm:cxn modelId="{5AD7DA0B-324A-4D9A-B67B-7783CDAC7B16}" srcId="{5A7479F9-3DA7-416F-B286-DFC729C90AAD}" destId="{DD500EAE-B247-42F4-BCDF-188A2EF48011}" srcOrd="1" destOrd="0" parTransId="{17CA5652-B0E2-4805-B29E-2649B0B14B6A}" sibTransId="{1A79A01F-0311-463A-AFB2-4230753EA4BA}"/>
    <dgm:cxn modelId="{3DFDB313-AEF4-49C2-9623-FF3CC9E40A77}" type="presOf" srcId="{5A7479F9-3DA7-416F-B286-DFC729C90AAD}" destId="{2509B375-C949-459F-9BDA-D48235854A0E}" srcOrd="0" destOrd="0" presId="urn:microsoft.com/office/officeart/2005/8/layout/chevron2"/>
    <dgm:cxn modelId="{6CF43E2C-E895-4E7D-9ECC-CF909B9ABB02}" type="presOf" srcId="{5401DA38-C422-4368-96DA-081A159328C1}" destId="{13DFE964-C325-4874-9945-3A9696133039}" srcOrd="0" destOrd="0" presId="urn:microsoft.com/office/officeart/2005/8/layout/chevron2"/>
    <dgm:cxn modelId="{57F2672F-4781-4C3D-B7C6-1363258D88DB}" type="presOf" srcId="{7CCDE631-5D99-4C3A-AA50-F68636BEFAD0}" destId="{5CA57B45-59BC-45BA-A156-EB0FCD8BC7CE}" srcOrd="0" destOrd="3" presId="urn:microsoft.com/office/officeart/2005/8/layout/chevron2"/>
    <dgm:cxn modelId="{9CF7E664-FED8-4A97-A548-7C52D96B1E2B}" type="presOf" srcId="{997668DA-A872-4D8F-9057-C00A3AAD38AE}" destId="{5CA57B45-59BC-45BA-A156-EB0FCD8BC7CE}" srcOrd="0" destOrd="4" presId="urn:microsoft.com/office/officeart/2005/8/layout/chevron2"/>
    <dgm:cxn modelId="{06FC476D-2A0D-4395-BC45-84D02A709244}" type="presOf" srcId="{04E627F1-3B61-4EBC-A84A-A9D9E9828FB2}" destId="{FA6CF846-66AD-4AF9-990D-353DF1DE5992}" srcOrd="0" destOrd="0" presId="urn:microsoft.com/office/officeart/2005/8/layout/chevron2"/>
    <dgm:cxn modelId="{5F82D775-7DD1-422E-872C-C9618BF36F62}" srcId="{DE85AA30-DD9C-42E6-BC67-2C424F3C024B}" destId="{5A7479F9-3DA7-416F-B286-DFC729C90AAD}" srcOrd="0" destOrd="0" parTransId="{68AEE112-B92E-4060-94EE-CB8DD71295F6}" sibTransId="{A8A92FD3-FFF8-43A1-AA75-C73F41CDD96A}"/>
    <dgm:cxn modelId="{B7E6AF78-3E8C-4841-8081-56829DB49092}" srcId="{04E627F1-3B61-4EBC-A84A-A9D9E9828FB2}" destId="{84A6F0BF-7E3F-4A22-A731-1DD747100D45}" srcOrd="1" destOrd="0" parTransId="{13E20170-968F-46CD-8755-D54984816C39}" sibTransId="{F4D6AF44-00F3-461A-B46C-6013B7B03F18}"/>
    <dgm:cxn modelId="{5FDC1093-96E8-47C1-94E4-6425690588E6}" type="presOf" srcId="{C5FE63CA-5FF1-4B85-BC5C-6AB441138EFB}" destId="{13DFE964-C325-4874-9945-3A9696133039}" srcOrd="0" destOrd="2" presId="urn:microsoft.com/office/officeart/2005/8/layout/chevron2"/>
    <dgm:cxn modelId="{BAD14D96-EC7C-4566-ABDE-E9BC2BC32D93}" srcId="{5A7479F9-3DA7-416F-B286-DFC729C90AAD}" destId="{7DE693B7-EFDA-4ADC-B001-16ED9D0E4364}" srcOrd="0" destOrd="0" parTransId="{F7C272B7-61D7-412F-AA4B-D537244098A7}" sibTransId="{89A5006B-0B91-4037-92BB-AA224FC9D5C6}"/>
    <dgm:cxn modelId="{57CA56A0-5EF4-489C-8298-0466DDDADD75}" srcId="{04E627F1-3B61-4EBC-A84A-A9D9E9828FB2}" destId="{C5FE63CA-5FF1-4B85-BC5C-6AB441138EFB}" srcOrd="2" destOrd="0" parTransId="{8BEA554A-D679-4B27-9727-445055D1FDF2}" sibTransId="{BACBF19E-3FA5-4E57-ABEB-63A56679608F}"/>
    <dgm:cxn modelId="{6AB4F2AB-378E-4AF1-9609-C4800C0C8524}" type="presOf" srcId="{DD500EAE-B247-42F4-BCDF-188A2EF48011}" destId="{5CA57B45-59BC-45BA-A156-EB0FCD8BC7CE}" srcOrd="0" destOrd="1" presId="urn:microsoft.com/office/officeart/2005/8/layout/chevron2"/>
    <dgm:cxn modelId="{BC0766B6-42B2-4406-A581-1E83ECE8CAF7}" srcId="{5A7479F9-3DA7-416F-B286-DFC729C90AAD}" destId="{997668DA-A872-4D8F-9057-C00A3AAD38AE}" srcOrd="4" destOrd="0" parTransId="{BCDC8F06-0A98-4CC6-81FD-EA5DD67A412D}" sibTransId="{1A513E63-5D82-4A4D-9AA9-13F242BC7B1D}"/>
    <dgm:cxn modelId="{FF2BBCB7-FF9F-4D60-8444-FD361B7B3EDE}" type="presOf" srcId="{7DE693B7-EFDA-4ADC-B001-16ED9D0E4364}" destId="{5CA57B45-59BC-45BA-A156-EB0FCD8BC7CE}" srcOrd="0" destOrd="0" presId="urn:microsoft.com/office/officeart/2005/8/layout/chevron2"/>
    <dgm:cxn modelId="{77E016D2-94A1-4022-B294-A1C9302D11D0}" type="presOf" srcId="{DE85AA30-DD9C-42E6-BC67-2C424F3C024B}" destId="{BC697674-91E6-4F36-9818-BA1F37BFD128}" srcOrd="0" destOrd="0" presId="urn:microsoft.com/office/officeart/2005/8/layout/chevron2"/>
    <dgm:cxn modelId="{4CEC39E7-C187-434B-9673-2D2D21CFF247}" srcId="{DE85AA30-DD9C-42E6-BC67-2C424F3C024B}" destId="{04E627F1-3B61-4EBC-A84A-A9D9E9828FB2}" srcOrd="1" destOrd="0" parTransId="{62B1E548-AF94-4BA6-8F8C-3E0B052D412B}" sibTransId="{A0B0E166-D098-4BC6-B93E-B29CF57A04C9}"/>
    <dgm:cxn modelId="{B68D43F4-B0CC-4454-853B-F0B39DC6024B}" srcId="{5A7479F9-3DA7-416F-B286-DFC729C90AAD}" destId="{A37F127A-A641-45FF-B846-BBE6931599BE}" srcOrd="2" destOrd="0" parTransId="{F751A501-0565-4E52-A320-88030BCD36D7}" sibTransId="{73C4219D-54A0-4E95-8EDF-0CC91B51FB38}"/>
    <dgm:cxn modelId="{177B58F9-03A0-4C91-8CAA-B696794524D0}" srcId="{04E627F1-3B61-4EBC-A84A-A9D9E9828FB2}" destId="{5401DA38-C422-4368-96DA-081A159328C1}" srcOrd="0" destOrd="0" parTransId="{87CF1110-EF3B-4787-BE31-7EDF48E30244}" sibTransId="{6F409E13-DD85-411D-AD8B-C08FFA05BBAB}"/>
    <dgm:cxn modelId="{656814FB-4C7D-4F1D-A498-4E52937DD312}" type="presOf" srcId="{84A6F0BF-7E3F-4A22-A731-1DD747100D45}" destId="{13DFE964-C325-4874-9945-3A9696133039}" srcOrd="0" destOrd="1" presId="urn:microsoft.com/office/officeart/2005/8/layout/chevron2"/>
    <dgm:cxn modelId="{9ED68CFC-BD52-4303-A046-950114368D96}" type="presOf" srcId="{A37F127A-A641-45FF-B846-BBE6931599BE}" destId="{5CA57B45-59BC-45BA-A156-EB0FCD8BC7CE}" srcOrd="0" destOrd="2" presId="urn:microsoft.com/office/officeart/2005/8/layout/chevron2"/>
    <dgm:cxn modelId="{408B225B-7E1D-4A21-8EDE-1C9E8CCC9C43}" type="presParOf" srcId="{BC697674-91E6-4F36-9818-BA1F37BFD128}" destId="{A984C66B-5808-498D-85D9-3A3BB52137FF}" srcOrd="0" destOrd="0" presId="urn:microsoft.com/office/officeart/2005/8/layout/chevron2"/>
    <dgm:cxn modelId="{4837563E-7456-4970-8433-194D0B37BD05}" type="presParOf" srcId="{A984C66B-5808-498D-85D9-3A3BB52137FF}" destId="{2509B375-C949-459F-9BDA-D48235854A0E}" srcOrd="0" destOrd="0" presId="urn:microsoft.com/office/officeart/2005/8/layout/chevron2"/>
    <dgm:cxn modelId="{BEC4A0EE-0CDD-4EA1-9BEA-931AB686376C}" type="presParOf" srcId="{A984C66B-5808-498D-85D9-3A3BB52137FF}" destId="{5CA57B45-59BC-45BA-A156-EB0FCD8BC7CE}" srcOrd="1" destOrd="0" presId="urn:microsoft.com/office/officeart/2005/8/layout/chevron2"/>
    <dgm:cxn modelId="{388E2133-8AF7-4AA2-87D4-2F2BCBF62E45}" type="presParOf" srcId="{BC697674-91E6-4F36-9818-BA1F37BFD128}" destId="{8347FF87-486C-4E28-8757-27E9CB4C25CD}" srcOrd="1" destOrd="0" presId="urn:microsoft.com/office/officeart/2005/8/layout/chevron2"/>
    <dgm:cxn modelId="{ED3821B8-4039-421E-86BF-23E213278137}" type="presParOf" srcId="{BC697674-91E6-4F36-9818-BA1F37BFD128}" destId="{C7E72CE6-CE26-4C81-BC90-79099ED8F6AC}" srcOrd="2" destOrd="0" presId="urn:microsoft.com/office/officeart/2005/8/layout/chevron2"/>
    <dgm:cxn modelId="{AE9FDEC3-C021-468F-B7CC-19403F1118CE}" type="presParOf" srcId="{C7E72CE6-CE26-4C81-BC90-79099ED8F6AC}" destId="{FA6CF846-66AD-4AF9-990D-353DF1DE5992}" srcOrd="0" destOrd="0" presId="urn:microsoft.com/office/officeart/2005/8/layout/chevron2"/>
    <dgm:cxn modelId="{25463207-D51C-4AEF-9F83-82CC87A5F6FD}" type="presParOf" srcId="{C7E72CE6-CE26-4C81-BC90-79099ED8F6AC}" destId="{13DFE964-C325-4874-9945-3A96961330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4BB91-5E8B-0641-8C7D-5D8B3E58E62C}">
      <dsp:nvSpPr>
        <dsp:cNvPr id="0" name=""/>
        <dsp:cNvSpPr/>
      </dsp:nvSpPr>
      <dsp:spPr>
        <a:xfrm>
          <a:off x="3920183" y="704876"/>
          <a:ext cx="2817774" cy="696393"/>
        </a:xfrm>
        <a:custGeom>
          <a:avLst/>
          <a:gdLst/>
          <a:ahLst/>
          <a:cxnLst/>
          <a:rect l="0" t="0" r="0" b="0"/>
          <a:pathLst>
            <a:path>
              <a:moveTo>
                <a:pt x="0" y="0"/>
              </a:moveTo>
              <a:lnTo>
                <a:pt x="0" y="465008"/>
              </a:lnTo>
              <a:lnTo>
                <a:pt x="2817774" y="465008"/>
              </a:lnTo>
              <a:lnTo>
                <a:pt x="2817774" y="696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5D3EE-04F5-6041-ADC6-7197E1D3C0D3}">
      <dsp:nvSpPr>
        <dsp:cNvPr id="0" name=""/>
        <dsp:cNvSpPr/>
      </dsp:nvSpPr>
      <dsp:spPr>
        <a:xfrm>
          <a:off x="3874463" y="704876"/>
          <a:ext cx="91440" cy="696393"/>
        </a:xfrm>
        <a:custGeom>
          <a:avLst/>
          <a:gdLst/>
          <a:ahLst/>
          <a:cxnLst/>
          <a:rect l="0" t="0" r="0" b="0"/>
          <a:pathLst>
            <a:path>
              <a:moveTo>
                <a:pt x="45720" y="0"/>
              </a:moveTo>
              <a:lnTo>
                <a:pt x="45720" y="465008"/>
              </a:lnTo>
              <a:lnTo>
                <a:pt x="62578" y="465008"/>
              </a:lnTo>
              <a:lnTo>
                <a:pt x="62578" y="696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D8C28-6914-1049-816E-A4530154F981}">
      <dsp:nvSpPr>
        <dsp:cNvPr id="0" name=""/>
        <dsp:cNvSpPr/>
      </dsp:nvSpPr>
      <dsp:spPr>
        <a:xfrm>
          <a:off x="1185024" y="704876"/>
          <a:ext cx="2735159" cy="696393"/>
        </a:xfrm>
        <a:custGeom>
          <a:avLst/>
          <a:gdLst/>
          <a:ahLst/>
          <a:cxnLst/>
          <a:rect l="0" t="0" r="0" b="0"/>
          <a:pathLst>
            <a:path>
              <a:moveTo>
                <a:pt x="2735159" y="0"/>
              </a:moveTo>
              <a:lnTo>
                <a:pt x="2735159" y="465008"/>
              </a:lnTo>
              <a:lnTo>
                <a:pt x="0" y="465008"/>
              </a:lnTo>
              <a:lnTo>
                <a:pt x="0" y="696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D687E-0CD4-A24B-817E-CC47C2E6EB4B}">
      <dsp:nvSpPr>
        <dsp:cNvPr id="0" name=""/>
        <dsp:cNvSpPr/>
      </dsp:nvSpPr>
      <dsp:spPr>
        <a:xfrm>
          <a:off x="2202490" y="0"/>
          <a:ext cx="3435385" cy="70487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SDG Global indicator framework </a:t>
          </a:r>
        </a:p>
      </dsp:txBody>
      <dsp:txXfrm>
        <a:off x="2202490" y="0"/>
        <a:ext cx="3435385" cy="704876"/>
      </dsp:txXfrm>
    </dsp:sp>
    <dsp:sp modelId="{34C9065A-F6A4-6B43-9322-1399A0DD54AF}">
      <dsp:nvSpPr>
        <dsp:cNvPr id="0" name=""/>
        <dsp:cNvSpPr/>
      </dsp:nvSpPr>
      <dsp:spPr>
        <a:xfrm>
          <a:off x="575" y="1401269"/>
          <a:ext cx="2368898" cy="11018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Gender-sensitive</a:t>
          </a:r>
        </a:p>
      </dsp:txBody>
      <dsp:txXfrm>
        <a:off x="575" y="1401269"/>
        <a:ext cx="2368898" cy="1101833"/>
      </dsp:txXfrm>
    </dsp:sp>
    <dsp:sp modelId="{04FE071D-6E71-4C45-9CC8-21A42F24181F}">
      <dsp:nvSpPr>
        <dsp:cNvPr id="0" name=""/>
        <dsp:cNvSpPr/>
      </dsp:nvSpPr>
      <dsp:spPr>
        <a:xfrm>
          <a:off x="2766486" y="1401269"/>
          <a:ext cx="2341110" cy="11018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Gender-sparse</a:t>
          </a:r>
        </a:p>
      </dsp:txBody>
      <dsp:txXfrm>
        <a:off x="2766486" y="1401269"/>
        <a:ext cx="2341110" cy="1101833"/>
      </dsp:txXfrm>
    </dsp:sp>
    <dsp:sp modelId="{26D7F70E-5B0C-3144-A23F-0B29CB81F6D0}">
      <dsp:nvSpPr>
        <dsp:cNvPr id="0" name=""/>
        <dsp:cNvSpPr/>
      </dsp:nvSpPr>
      <dsp:spPr>
        <a:xfrm>
          <a:off x="5636124" y="1401269"/>
          <a:ext cx="2203667" cy="11018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Gender-blind</a:t>
          </a:r>
        </a:p>
      </dsp:txBody>
      <dsp:txXfrm>
        <a:off x="5636124" y="1401269"/>
        <a:ext cx="2203667" cy="11018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04A4A-5A49-4AAC-AD10-F0C376B1B7A2}">
      <dsp:nvSpPr>
        <dsp:cNvPr id="0" name=""/>
        <dsp:cNvSpPr/>
      </dsp:nvSpPr>
      <dsp:spPr>
        <a:xfrm>
          <a:off x="0" y="90716"/>
          <a:ext cx="15468600" cy="713507"/>
        </a:xfrm>
        <a:prstGeom prst="rect">
          <a:avLst/>
        </a:prstGeom>
        <a:solidFill>
          <a:srgbClr val="009DDC"/>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Slum inhabitants lack </a:t>
          </a:r>
          <a:r>
            <a:rPr lang="en-US" sz="4000" u="sng" kern="1200"/>
            <a:t>one or more </a:t>
          </a:r>
          <a:r>
            <a:rPr lang="en-US" sz="4000" kern="1200"/>
            <a:t>of the following</a:t>
          </a:r>
        </a:p>
      </dsp:txBody>
      <dsp:txXfrm>
        <a:off x="0" y="90716"/>
        <a:ext cx="15468600" cy="713507"/>
      </dsp:txXfrm>
    </dsp:sp>
    <dsp:sp modelId="{09E0B986-3AF2-49EE-AFCB-6339E54D4C01}">
      <dsp:nvSpPr>
        <dsp:cNvPr id="0" name=""/>
        <dsp:cNvSpPr/>
      </dsp:nvSpPr>
      <dsp:spPr>
        <a:xfrm>
          <a:off x="1888"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1. Lack of access to improved water source</a:t>
          </a:r>
        </a:p>
      </dsp:txBody>
      <dsp:txXfrm>
        <a:off x="1888" y="985658"/>
        <a:ext cx="3092964" cy="2260387"/>
      </dsp:txXfrm>
    </dsp:sp>
    <dsp:sp modelId="{CDA79CA9-4D9A-47D6-97BF-E914C5A87978}">
      <dsp:nvSpPr>
        <dsp:cNvPr id="0" name=""/>
        <dsp:cNvSpPr/>
      </dsp:nvSpPr>
      <dsp:spPr>
        <a:xfrm>
          <a:off x="3094852"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a:p>
        <a:p>
          <a:pPr marL="0" lvl="0" indent="0" algn="ctr" defTabSz="1244600">
            <a:lnSpc>
              <a:spcPct val="90000"/>
            </a:lnSpc>
            <a:spcBef>
              <a:spcPct val="0"/>
            </a:spcBef>
            <a:spcAft>
              <a:spcPct val="35000"/>
            </a:spcAft>
            <a:buNone/>
          </a:pPr>
          <a:r>
            <a:rPr lang="en-US" sz="2800" kern="1200"/>
            <a:t>2. Lack of access to improved sanitation facilities  	</a:t>
          </a:r>
        </a:p>
      </dsp:txBody>
      <dsp:txXfrm>
        <a:off x="3094852" y="985658"/>
        <a:ext cx="3092964" cy="2260387"/>
      </dsp:txXfrm>
    </dsp:sp>
    <dsp:sp modelId="{4546B358-48B2-485D-B58F-1782BA70DCBC}">
      <dsp:nvSpPr>
        <dsp:cNvPr id="0" name=""/>
        <dsp:cNvSpPr/>
      </dsp:nvSpPr>
      <dsp:spPr>
        <a:xfrm>
          <a:off x="6187817"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3. Lack of sufficient living area</a:t>
          </a:r>
        </a:p>
      </dsp:txBody>
      <dsp:txXfrm>
        <a:off x="6187817" y="985658"/>
        <a:ext cx="3092964" cy="2260387"/>
      </dsp:txXfrm>
    </dsp:sp>
    <dsp:sp modelId="{3B4660FA-708E-4AC1-94A0-FCE3370D7B53}">
      <dsp:nvSpPr>
        <dsp:cNvPr id="0" name=""/>
        <dsp:cNvSpPr/>
      </dsp:nvSpPr>
      <dsp:spPr>
        <a:xfrm>
          <a:off x="9280782"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4. Lack of housing durability</a:t>
          </a:r>
        </a:p>
      </dsp:txBody>
      <dsp:txXfrm>
        <a:off x="9280782" y="985658"/>
        <a:ext cx="3092964" cy="2260387"/>
      </dsp:txXfrm>
    </dsp:sp>
    <dsp:sp modelId="{B73FA6F7-ACE6-408C-A6BD-1F4DC7BABB4A}">
      <dsp:nvSpPr>
        <dsp:cNvPr id="0" name=""/>
        <dsp:cNvSpPr/>
      </dsp:nvSpPr>
      <dsp:spPr>
        <a:xfrm>
          <a:off x="12373747"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5. Lack of security of tenure </a:t>
          </a:r>
        </a:p>
      </dsp:txBody>
      <dsp:txXfrm>
        <a:off x="12373747" y="985658"/>
        <a:ext cx="3092964" cy="2260387"/>
      </dsp:txXfrm>
    </dsp:sp>
    <dsp:sp modelId="{5D7EFB6A-CFBF-479A-80F0-C02565AD8592}">
      <dsp:nvSpPr>
        <dsp:cNvPr id="0" name=""/>
        <dsp:cNvSpPr/>
      </dsp:nvSpPr>
      <dsp:spPr>
        <a:xfrm>
          <a:off x="0" y="3336762"/>
          <a:ext cx="15468600" cy="251154"/>
        </a:xfrm>
        <a:prstGeom prst="rect">
          <a:avLst/>
        </a:prstGeom>
        <a:solidFill>
          <a:srgbClr val="009DDC"/>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AEFB3-48EB-4C99-8826-428BA109D845}">
      <dsp:nvSpPr>
        <dsp:cNvPr id="0" name=""/>
        <dsp:cNvSpPr/>
      </dsp:nvSpPr>
      <dsp:spPr>
        <a:xfrm>
          <a:off x="0" y="1060083"/>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kern="1200" dirty="0"/>
            <a:t>A. Land and biodiversity</a:t>
          </a:r>
        </a:p>
      </dsp:txBody>
      <dsp:txXfrm>
        <a:off x="0" y="1060083"/>
        <a:ext cx="4024312" cy="2414587"/>
      </dsp:txXfrm>
    </dsp:sp>
    <dsp:sp modelId="{026D9C47-7471-4BB1-8926-2245FC3E0243}">
      <dsp:nvSpPr>
        <dsp:cNvPr id="0" name=""/>
        <dsp:cNvSpPr/>
      </dsp:nvSpPr>
      <dsp:spPr>
        <a:xfrm>
          <a:off x="4426743" y="1060083"/>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kern="1200" dirty="0"/>
            <a:t>B. Natural resources including food, energy and water</a:t>
          </a:r>
        </a:p>
      </dsp:txBody>
      <dsp:txXfrm>
        <a:off x="4426743" y="1060083"/>
        <a:ext cx="4024312" cy="2414587"/>
      </dsp:txXfrm>
    </dsp:sp>
    <dsp:sp modelId="{DB5CD807-B948-46CB-9ECA-B1ECE0D13733}">
      <dsp:nvSpPr>
        <dsp:cNvPr id="0" name=""/>
        <dsp:cNvSpPr/>
      </dsp:nvSpPr>
      <dsp:spPr>
        <a:xfrm>
          <a:off x="8853487" y="1060083"/>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 Climate change and disasters</a:t>
          </a:r>
        </a:p>
      </dsp:txBody>
      <dsp:txXfrm>
        <a:off x="8853487" y="1060083"/>
        <a:ext cx="4024312" cy="2414587"/>
      </dsp:txXfrm>
    </dsp:sp>
    <dsp:sp modelId="{3FA45C9F-E1C2-4C53-9C2C-7B94F288773A}">
      <dsp:nvSpPr>
        <dsp:cNvPr id="0" name=""/>
        <dsp:cNvSpPr/>
      </dsp:nvSpPr>
      <dsp:spPr>
        <a:xfrm>
          <a:off x="0" y="3877102"/>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 Sustainable consumption, production and waste</a:t>
          </a:r>
        </a:p>
      </dsp:txBody>
      <dsp:txXfrm>
        <a:off x="0" y="3877102"/>
        <a:ext cx="4024312" cy="2414587"/>
      </dsp:txXfrm>
    </dsp:sp>
    <dsp:sp modelId="{7D45CBED-B67E-4C7F-BCC3-6648EAA9FCAF}">
      <dsp:nvSpPr>
        <dsp:cNvPr id="0" name=""/>
        <dsp:cNvSpPr/>
      </dsp:nvSpPr>
      <dsp:spPr>
        <a:xfrm>
          <a:off x="4426743" y="3877102"/>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 Health, well-being and sanitation</a:t>
          </a:r>
        </a:p>
      </dsp:txBody>
      <dsp:txXfrm>
        <a:off x="4426743" y="3877102"/>
        <a:ext cx="4024312" cy="2414587"/>
      </dsp:txXfrm>
    </dsp:sp>
    <dsp:sp modelId="{3A500C42-CE92-4341-9977-DBBCB8AB005E}">
      <dsp:nvSpPr>
        <dsp:cNvPr id="0" name=""/>
        <dsp:cNvSpPr/>
      </dsp:nvSpPr>
      <dsp:spPr>
        <a:xfrm>
          <a:off x="8853487" y="3877102"/>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 Environmental decision-making</a:t>
          </a:r>
        </a:p>
      </dsp:txBody>
      <dsp:txXfrm>
        <a:off x="8853487" y="3877102"/>
        <a:ext cx="4024312" cy="2414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C7F19-8D4A-4F61-957A-6DEF6C37B916}">
      <dsp:nvSpPr>
        <dsp:cNvPr id="0" name=""/>
        <dsp:cNvSpPr/>
      </dsp:nvSpPr>
      <dsp:spPr>
        <a:xfrm>
          <a:off x="0" y="0"/>
          <a:ext cx="9262673" cy="1740665"/>
        </a:xfrm>
        <a:prstGeom prst="roundRect">
          <a:avLst>
            <a:gd name="adj" fmla="val 10000"/>
          </a:avLst>
        </a:prstGeom>
        <a:solidFill>
          <a:schemeClr val="lt1">
            <a:hueOff val="0"/>
            <a:satOff val="0"/>
            <a:lumOff val="0"/>
            <a:alphaOff val="0"/>
          </a:schemeClr>
        </a:solidFill>
        <a:ln w="25400" cap="flat" cmpd="sng" algn="ctr">
          <a:solidFill>
            <a:srgbClr val="009DD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Letter/questionnaire is sent by UN Women, World Bank and OECD Development Centre to Ministries of Women and NSOs  </a:t>
          </a:r>
        </a:p>
      </dsp:txBody>
      <dsp:txXfrm>
        <a:off x="50982" y="50982"/>
        <a:ext cx="7384360" cy="1638701"/>
      </dsp:txXfrm>
    </dsp:sp>
    <dsp:sp modelId="{87A16C66-129D-42CB-BD79-3B1F08E5EAF4}">
      <dsp:nvSpPr>
        <dsp:cNvPr id="0" name=""/>
        <dsp:cNvSpPr/>
      </dsp:nvSpPr>
      <dsp:spPr>
        <a:xfrm>
          <a:off x="817294" y="2030775"/>
          <a:ext cx="9262673" cy="1740665"/>
        </a:xfrm>
        <a:prstGeom prst="roundRect">
          <a:avLst>
            <a:gd name="adj" fmla="val 10000"/>
          </a:avLst>
        </a:prstGeom>
        <a:solidFill>
          <a:schemeClr val="lt1">
            <a:hueOff val="0"/>
            <a:satOff val="0"/>
            <a:lumOff val="0"/>
            <a:alphaOff val="0"/>
          </a:schemeClr>
        </a:solidFill>
        <a:ln w="25400" cap="flat" cmpd="sng" algn="ctr">
          <a:solidFill>
            <a:srgbClr val="009DD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Ministries and NSOs review and assess preliminary findings, and send any changes/comments back to UN Women, World Bank and OECD Development Centre  </a:t>
          </a:r>
        </a:p>
      </dsp:txBody>
      <dsp:txXfrm>
        <a:off x="868276" y="2081757"/>
        <a:ext cx="7211982" cy="1638701"/>
      </dsp:txXfrm>
    </dsp:sp>
    <dsp:sp modelId="{DD202869-8AB5-491D-B95E-E5EA1F336DB1}">
      <dsp:nvSpPr>
        <dsp:cNvPr id="0" name=""/>
        <dsp:cNvSpPr/>
      </dsp:nvSpPr>
      <dsp:spPr>
        <a:xfrm>
          <a:off x="1634589" y="4061551"/>
          <a:ext cx="9262673" cy="1740665"/>
        </a:xfrm>
        <a:prstGeom prst="roundRect">
          <a:avLst>
            <a:gd name="adj" fmla="val 10000"/>
          </a:avLst>
        </a:prstGeom>
        <a:solidFill>
          <a:schemeClr val="lt1">
            <a:hueOff val="0"/>
            <a:satOff val="0"/>
            <a:lumOff val="0"/>
            <a:alphaOff val="0"/>
          </a:schemeClr>
        </a:solidFill>
        <a:ln w="25400" cap="flat" cmpd="sng" algn="ctr">
          <a:solidFill>
            <a:srgbClr val="009DD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Final answers arrived at after process of validation/exchange of correspondence with Ministries and NSOs  </a:t>
          </a:r>
        </a:p>
      </dsp:txBody>
      <dsp:txXfrm>
        <a:off x="1685571" y="4112533"/>
        <a:ext cx="7211982" cy="1638701"/>
      </dsp:txXfrm>
    </dsp:sp>
    <dsp:sp modelId="{D3C73FFF-BE1B-4FD0-90A7-EC767624DB23}">
      <dsp:nvSpPr>
        <dsp:cNvPr id="0" name=""/>
        <dsp:cNvSpPr/>
      </dsp:nvSpPr>
      <dsp:spPr>
        <a:xfrm>
          <a:off x="8131241" y="1320004"/>
          <a:ext cx="1131432" cy="11314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DD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5813" y="1320004"/>
        <a:ext cx="622288" cy="851403"/>
      </dsp:txXfrm>
    </dsp:sp>
    <dsp:sp modelId="{4EF5AB85-760B-45A4-99E1-9F812FEA02C9}">
      <dsp:nvSpPr>
        <dsp:cNvPr id="0" name=""/>
        <dsp:cNvSpPr/>
      </dsp:nvSpPr>
      <dsp:spPr>
        <a:xfrm>
          <a:off x="8948535" y="3339175"/>
          <a:ext cx="1131432" cy="11314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DD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203107" y="3339175"/>
        <a:ext cx="622288" cy="851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9763D-C2A5-4225-B4E3-70C5E9D5CDBF}">
      <dsp:nvSpPr>
        <dsp:cNvPr id="0" name=""/>
        <dsp:cNvSpPr/>
      </dsp:nvSpPr>
      <dsp:spPr>
        <a:xfrm>
          <a:off x="3710"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1: Overarching legal frameworks and public life</a:t>
          </a:r>
        </a:p>
      </dsp:txBody>
      <dsp:txXfrm>
        <a:off x="3710" y="0"/>
        <a:ext cx="3641414" cy="2286000"/>
      </dsp:txXfrm>
    </dsp:sp>
    <dsp:sp modelId="{C4B8A4E6-8533-4CBF-9CE3-8FFA056015A5}">
      <dsp:nvSpPr>
        <dsp:cNvPr id="0" name=""/>
        <dsp:cNvSpPr/>
      </dsp:nvSpPr>
      <dsp:spPr>
        <a:xfrm>
          <a:off x="367852" y="2287589"/>
          <a:ext cx="2913131" cy="24608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D6E70"/>
              </a:solidFill>
            </a:rPr>
            <a:t>Promote</a:t>
          </a:r>
        </a:p>
        <a:p>
          <a:pPr marL="0" lvl="0" indent="0" algn="ctr" defTabSz="889000">
            <a:lnSpc>
              <a:spcPct val="90000"/>
            </a:lnSpc>
            <a:spcBef>
              <a:spcPct val="0"/>
            </a:spcBef>
            <a:spcAft>
              <a:spcPct val="35000"/>
            </a:spcAft>
            <a:buNone/>
          </a:pPr>
          <a:r>
            <a:rPr lang="en-US" sz="2000" kern="1200" dirty="0">
              <a:solidFill>
                <a:srgbClr val="6D6E70"/>
              </a:solidFill>
            </a:rPr>
            <a:t>- Is the customary law invalid if  it violates Constitutional provisions on equality?</a:t>
          </a:r>
        </a:p>
        <a:p>
          <a:pPr marL="0" lvl="0" indent="0" algn="ctr" defTabSz="889000">
            <a:lnSpc>
              <a:spcPct val="90000"/>
            </a:lnSpc>
            <a:spcBef>
              <a:spcPct val="0"/>
            </a:spcBef>
            <a:spcAft>
              <a:spcPct val="35000"/>
            </a:spcAft>
            <a:buNone/>
          </a:pPr>
          <a:r>
            <a:rPr lang="en-US" sz="2000" kern="1200" dirty="0">
              <a:solidFill>
                <a:srgbClr val="6D6E70"/>
              </a:solidFill>
            </a:rPr>
            <a:t>- Are there quotas for women in national parliament?</a:t>
          </a:r>
        </a:p>
      </dsp:txBody>
      <dsp:txXfrm>
        <a:off x="439927" y="2359664"/>
        <a:ext cx="2768981" cy="2316668"/>
      </dsp:txXfrm>
    </dsp:sp>
    <dsp:sp modelId="{AB6EFE21-019C-4425-8DA3-5B3E944CD05D}">
      <dsp:nvSpPr>
        <dsp:cNvPr id="0" name=""/>
        <dsp:cNvSpPr/>
      </dsp:nvSpPr>
      <dsp:spPr>
        <a:xfrm>
          <a:off x="367852" y="5009229"/>
          <a:ext cx="2913131" cy="222818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D6E70"/>
              </a:solidFill>
            </a:rPr>
            <a:t>Enforce/Monitor </a:t>
          </a:r>
        </a:p>
        <a:p>
          <a:pPr marL="0" lvl="0" indent="0" algn="ctr" defTabSz="889000">
            <a:lnSpc>
              <a:spcPct val="90000"/>
            </a:lnSpc>
            <a:spcBef>
              <a:spcPct val="0"/>
            </a:spcBef>
            <a:spcAft>
              <a:spcPct val="35000"/>
            </a:spcAft>
            <a:buNone/>
          </a:pPr>
          <a:r>
            <a:rPr lang="en-US" sz="2000" kern="1200" dirty="0">
              <a:solidFill>
                <a:srgbClr val="6D6E70"/>
              </a:solidFill>
            </a:rPr>
            <a:t>- Does the law establish a specialized independent body tasked with receiving complaints of discrimination based on gender? </a:t>
          </a:r>
        </a:p>
      </dsp:txBody>
      <dsp:txXfrm>
        <a:off x="433113" y="5074490"/>
        <a:ext cx="2782609" cy="2097661"/>
      </dsp:txXfrm>
    </dsp:sp>
    <dsp:sp modelId="{9BF685DF-0CF2-42BB-B819-7E5BB8D1AD44}">
      <dsp:nvSpPr>
        <dsp:cNvPr id="0" name=""/>
        <dsp:cNvSpPr/>
      </dsp:nvSpPr>
      <dsp:spPr>
        <a:xfrm>
          <a:off x="3918231"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2:  Violence against women </a:t>
          </a:r>
        </a:p>
      </dsp:txBody>
      <dsp:txXfrm>
        <a:off x="3918231" y="0"/>
        <a:ext cx="3641414" cy="2286000"/>
      </dsp:txXfrm>
    </dsp:sp>
    <dsp:sp modelId="{DC4C7377-6C08-44A1-915E-7F1A3102693D}">
      <dsp:nvSpPr>
        <dsp:cNvPr id="0" name=""/>
        <dsp:cNvSpPr/>
      </dsp:nvSpPr>
      <dsp:spPr>
        <a:xfrm>
          <a:off x="4282372" y="2286337"/>
          <a:ext cx="2913131" cy="20822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Promote</a:t>
          </a:r>
        </a:p>
        <a:p>
          <a:pPr marL="0" lvl="0" indent="0" algn="ctr" defTabSz="889000">
            <a:lnSpc>
              <a:spcPct val="90000"/>
            </a:lnSpc>
            <a:spcBef>
              <a:spcPct val="0"/>
            </a:spcBef>
            <a:spcAft>
              <a:spcPct val="35000"/>
            </a:spcAft>
            <a:buNone/>
          </a:pPr>
          <a:r>
            <a:rPr lang="en-US" sz="2000" kern="1200">
              <a:solidFill>
                <a:srgbClr val="6D6E70"/>
              </a:solidFill>
            </a:rPr>
            <a:t>Is there legislation that specifically addresses sexual harassment?</a:t>
          </a:r>
        </a:p>
        <a:p>
          <a:pPr marL="0" lvl="0" indent="0" algn="ctr" defTabSz="889000">
            <a:lnSpc>
              <a:spcPct val="90000"/>
            </a:lnSpc>
            <a:spcBef>
              <a:spcPct val="0"/>
            </a:spcBef>
            <a:spcAft>
              <a:spcPct val="35000"/>
            </a:spcAft>
            <a:buNone/>
          </a:pPr>
          <a:endParaRPr lang="en-US" sz="2000" kern="1200">
            <a:solidFill>
              <a:srgbClr val="6D6E70"/>
            </a:solidFill>
          </a:endParaRPr>
        </a:p>
      </dsp:txBody>
      <dsp:txXfrm>
        <a:off x="4343360" y="2347325"/>
        <a:ext cx="2791155" cy="1960316"/>
      </dsp:txXfrm>
    </dsp:sp>
    <dsp:sp modelId="{DDC3A70A-0A7C-4964-B6F8-51EDA747909A}">
      <dsp:nvSpPr>
        <dsp:cNvPr id="0" name=""/>
        <dsp:cNvSpPr/>
      </dsp:nvSpPr>
      <dsp:spPr>
        <a:xfrm>
          <a:off x="4282372" y="4688981"/>
          <a:ext cx="2913131" cy="254968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Enforce/Monitor</a:t>
          </a:r>
        </a:p>
        <a:p>
          <a:pPr marL="0" lvl="0" indent="0" algn="ctr" defTabSz="889000">
            <a:lnSpc>
              <a:spcPct val="90000"/>
            </a:lnSpc>
            <a:spcBef>
              <a:spcPct val="0"/>
            </a:spcBef>
            <a:spcAft>
              <a:spcPct val="35000"/>
            </a:spcAft>
            <a:buNone/>
          </a:pPr>
          <a:r>
            <a:rPr lang="en-US" sz="2000" kern="1200">
              <a:solidFill>
                <a:srgbClr val="6D6E70"/>
              </a:solidFill>
            </a:rPr>
            <a:t>Are there budgetary commitments by government entities for the implementation of legislation addressing violence against women?</a:t>
          </a:r>
        </a:p>
      </dsp:txBody>
      <dsp:txXfrm>
        <a:off x="4357050" y="4763659"/>
        <a:ext cx="2763775" cy="2400327"/>
      </dsp:txXfrm>
    </dsp:sp>
    <dsp:sp modelId="{16DF3325-40E2-476C-8177-02C1F1EE0430}">
      <dsp:nvSpPr>
        <dsp:cNvPr id="0" name=""/>
        <dsp:cNvSpPr/>
      </dsp:nvSpPr>
      <dsp:spPr>
        <a:xfrm>
          <a:off x="7832751"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3:</a:t>
          </a:r>
        </a:p>
        <a:p>
          <a:pPr marL="0" lvl="0" indent="0" algn="ctr" defTabSz="1066800">
            <a:lnSpc>
              <a:spcPct val="90000"/>
            </a:lnSpc>
            <a:spcBef>
              <a:spcPct val="0"/>
            </a:spcBef>
            <a:spcAft>
              <a:spcPct val="35000"/>
            </a:spcAft>
            <a:buNone/>
          </a:pPr>
          <a:r>
            <a:rPr lang="en-US" sz="2400" kern="1200" dirty="0">
              <a:solidFill>
                <a:srgbClr val="6D6E70"/>
              </a:solidFill>
            </a:rPr>
            <a:t>Employment and economic benefits</a:t>
          </a:r>
        </a:p>
      </dsp:txBody>
      <dsp:txXfrm>
        <a:off x="7832751" y="0"/>
        <a:ext cx="3641414" cy="2286000"/>
      </dsp:txXfrm>
    </dsp:sp>
    <dsp:sp modelId="{5B4DCFB4-F9BC-4973-9783-03AB884945D6}">
      <dsp:nvSpPr>
        <dsp:cNvPr id="0" name=""/>
        <dsp:cNvSpPr/>
      </dsp:nvSpPr>
      <dsp:spPr>
        <a:xfrm>
          <a:off x="8196892" y="2288233"/>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Promote</a:t>
          </a:r>
        </a:p>
        <a:p>
          <a:pPr marL="0" lvl="0" indent="0" algn="ctr" defTabSz="889000">
            <a:lnSpc>
              <a:spcPct val="90000"/>
            </a:lnSpc>
            <a:spcBef>
              <a:spcPct val="0"/>
            </a:spcBef>
            <a:spcAft>
              <a:spcPct val="35000"/>
            </a:spcAft>
            <a:buNone/>
          </a:pPr>
          <a:r>
            <a:rPr lang="en-US" sz="2000" kern="1200">
              <a:solidFill>
                <a:srgbClr val="6D6E70"/>
              </a:solidFill>
            </a:rPr>
            <a:t>Does the law mandate nondiscrimination on the basis of gender in employment?</a:t>
          </a:r>
        </a:p>
        <a:p>
          <a:pPr marL="0" lvl="0" indent="0" algn="ctr" defTabSz="889000">
            <a:lnSpc>
              <a:spcPct val="90000"/>
            </a:lnSpc>
            <a:spcBef>
              <a:spcPct val="0"/>
            </a:spcBef>
            <a:spcAft>
              <a:spcPct val="35000"/>
            </a:spcAft>
            <a:buNone/>
          </a:pPr>
          <a:endParaRPr lang="en-US" sz="2000" kern="1200">
            <a:solidFill>
              <a:srgbClr val="6D6E70"/>
            </a:solidFill>
          </a:endParaRPr>
        </a:p>
      </dsp:txBody>
      <dsp:txXfrm>
        <a:off x="8264184" y="2355525"/>
        <a:ext cx="2778547" cy="2162950"/>
      </dsp:txXfrm>
    </dsp:sp>
    <dsp:sp modelId="{4960DC12-EA08-48C1-94D1-C8D2DF6255DA}">
      <dsp:nvSpPr>
        <dsp:cNvPr id="0" name=""/>
        <dsp:cNvSpPr/>
      </dsp:nvSpPr>
      <dsp:spPr>
        <a:xfrm>
          <a:off x="8196892" y="4939234"/>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Enforce/Monitor</a:t>
          </a:r>
        </a:p>
        <a:p>
          <a:pPr marL="0" lvl="0" indent="0" algn="ctr" defTabSz="889000">
            <a:lnSpc>
              <a:spcPct val="90000"/>
            </a:lnSpc>
            <a:spcBef>
              <a:spcPct val="0"/>
            </a:spcBef>
            <a:spcAft>
              <a:spcPct val="35000"/>
            </a:spcAft>
            <a:buNone/>
          </a:pPr>
          <a:r>
            <a:rPr lang="en-US" sz="2000" kern="1200">
              <a:solidFill>
                <a:srgbClr val="6D6E70"/>
              </a:solidFill>
            </a:rPr>
            <a:t>Is childcare publicly provided or subsidized?</a:t>
          </a:r>
        </a:p>
      </dsp:txBody>
      <dsp:txXfrm>
        <a:off x="8264184" y="5006526"/>
        <a:ext cx="2778547" cy="2162950"/>
      </dsp:txXfrm>
    </dsp:sp>
    <dsp:sp modelId="{6E4B2597-029B-4CD5-8073-EAAA498C55B1}">
      <dsp:nvSpPr>
        <dsp:cNvPr id="0" name=""/>
        <dsp:cNvSpPr/>
      </dsp:nvSpPr>
      <dsp:spPr>
        <a:xfrm>
          <a:off x="11747271"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4:</a:t>
          </a:r>
        </a:p>
        <a:p>
          <a:pPr marL="0" lvl="0" indent="0" algn="ctr" defTabSz="1066800">
            <a:lnSpc>
              <a:spcPct val="90000"/>
            </a:lnSpc>
            <a:spcBef>
              <a:spcPct val="0"/>
            </a:spcBef>
            <a:spcAft>
              <a:spcPct val="35000"/>
            </a:spcAft>
            <a:buNone/>
          </a:pPr>
          <a:r>
            <a:rPr lang="en-US" sz="2400" kern="1200" dirty="0">
              <a:solidFill>
                <a:srgbClr val="6D6E70"/>
              </a:solidFill>
            </a:rPr>
            <a:t>Marriage and family </a:t>
          </a:r>
        </a:p>
      </dsp:txBody>
      <dsp:txXfrm>
        <a:off x="11747271" y="0"/>
        <a:ext cx="3641414" cy="2286000"/>
      </dsp:txXfrm>
    </dsp:sp>
    <dsp:sp modelId="{30F12D57-B30D-4EDB-8AA3-7F50F8D48CD2}">
      <dsp:nvSpPr>
        <dsp:cNvPr id="0" name=""/>
        <dsp:cNvSpPr/>
      </dsp:nvSpPr>
      <dsp:spPr>
        <a:xfrm>
          <a:off x="12111413" y="2288233"/>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Promote</a:t>
          </a:r>
        </a:p>
        <a:p>
          <a:pPr marL="0" lvl="0" indent="0" algn="ctr" defTabSz="889000">
            <a:lnSpc>
              <a:spcPct val="90000"/>
            </a:lnSpc>
            <a:spcBef>
              <a:spcPct val="0"/>
            </a:spcBef>
            <a:spcAft>
              <a:spcPct val="35000"/>
            </a:spcAft>
            <a:buNone/>
          </a:pPr>
          <a:r>
            <a:rPr lang="en-US" sz="2000" kern="1200">
              <a:solidFill>
                <a:srgbClr val="6D6E70"/>
              </a:solidFill>
            </a:rPr>
            <a:t>Do women and men have equal rights to enter marriage (i.e., consent) and initiate divorce?</a:t>
          </a:r>
        </a:p>
      </dsp:txBody>
      <dsp:txXfrm>
        <a:off x="12178705" y="2355525"/>
        <a:ext cx="2778547" cy="2162950"/>
      </dsp:txXfrm>
    </dsp:sp>
    <dsp:sp modelId="{19F80F74-DCAF-4561-B027-69DA917885B5}">
      <dsp:nvSpPr>
        <dsp:cNvPr id="0" name=""/>
        <dsp:cNvSpPr/>
      </dsp:nvSpPr>
      <dsp:spPr>
        <a:xfrm>
          <a:off x="12111413" y="4939234"/>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Enforce/Monitor </a:t>
          </a:r>
        </a:p>
        <a:p>
          <a:pPr marL="0" lvl="0" indent="0" algn="ctr" defTabSz="889000">
            <a:lnSpc>
              <a:spcPct val="90000"/>
            </a:lnSpc>
            <a:spcBef>
              <a:spcPct val="0"/>
            </a:spcBef>
            <a:spcAft>
              <a:spcPct val="35000"/>
            </a:spcAft>
            <a:buNone/>
          </a:pPr>
          <a:r>
            <a:rPr lang="en-US" sz="2000" kern="1200">
              <a:solidFill>
                <a:srgbClr val="6D6E70"/>
              </a:solidFill>
            </a:rPr>
            <a:t>Is marriage under the legal age void or voidable?</a:t>
          </a:r>
        </a:p>
      </dsp:txBody>
      <dsp:txXfrm>
        <a:off x="12178705" y="5006526"/>
        <a:ext cx="2778547" cy="2162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33CE-A6AB-4838-B7F4-0CF0808B594C}">
      <dsp:nvSpPr>
        <dsp:cNvPr id="0" name=""/>
        <dsp:cNvSpPr/>
      </dsp:nvSpPr>
      <dsp:spPr>
        <a:xfrm>
          <a:off x="0" y="0"/>
          <a:ext cx="579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939-3E7F-420E-9BD3-D29EC7CC056B}">
      <dsp:nvSpPr>
        <dsp:cNvPr id="0" name=""/>
        <dsp:cNvSpPr/>
      </dsp:nvSpPr>
      <dsp:spPr>
        <a:xfrm>
          <a:off x="0" y="0"/>
          <a:ext cx="2208031" cy="646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9CDB"/>
              </a:solidFill>
              <a:latin typeface="Arial" panose="020B0604020202020204" pitchFamily="34" charset="0"/>
              <a:cs typeface="Arial" panose="020B0604020202020204" pitchFamily="34" charset="0"/>
            </a:rPr>
            <a:t>Acts of physical violence </a:t>
          </a:r>
        </a:p>
      </dsp:txBody>
      <dsp:txXfrm>
        <a:off x="0" y="0"/>
        <a:ext cx="2208031" cy="6465450"/>
      </dsp:txXfrm>
    </dsp:sp>
    <dsp:sp modelId="{F0C3F91F-8D6D-4254-9FE5-3E5A6DACA349}">
      <dsp:nvSpPr>
        <dsp:cNvPr id="0" name=""/>
        <dsp:cNvSpPr/>
      </dsp:nvSpPr>
      <dsp:spPr>
        <a:xfrm>
          <a:off x="2273861" y="304330"/>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Slapping </a:t>
          </a:r>
        </a:p>
      </dsp:txBody>
      <dsp:txXfrm>
        <a:off x="2273861" y="304330"/>
        <a:ext cx="3514090" cy="722055"/>
      </dsp:txXfrm>
    </dsp:sp>
    <dsp:sp modelId="{FA2AE2EF-B5FE-4A5F-BBD8-E292E1CFEFB7}">
      <dsp:nvSpPr>
        <dsp:cNvPr id="0" name=""/>
        <dsp:cNvSpPr/>
      </dsp:nvSpPr>
      <dsp:spPr>
        <a:xfrm>
          <a:off x="2208031" y="1026385"/>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87EF-6CF0-48D7-93A6-0F07B09FC58C}">
      <dsp:nvSpPr>
        <dsp:cNvPr id="0" name=""/>
        <dsp:cNvSpPr/>
      </dsp:nvSpPr>
      <dsp:spPr>
        <a:xfrm>
          <a:off x="2273861" y="1330716"/>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Pushing, shaking, throwing something</a:t>
          </a:r>
        </a:p>
      </dsp:txBody>
      <dsp:txXfrm>
        <a:off x="2273861" y="1330716"/>
        <a:ext cx="3514090" cy="722055"/>
      </dsp:txXfrm>
    </dsp:sp>
    <dsp:sp modelId="{DC6C34D4-E0C0-4156-9D06-6976E6C020BA}">
      <dsp:nvSpPr>
        <dsp:cNvPr id="0" name=""/>
        <dsp:cNvSpPr/>
      </dsp:nvSpPr>
      <dsp:spPr>
        <a:xfrm>
          <a:off x="2208031" y="2052771"/>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24446-9CE1-4C2D-8833-574AB2081796}">
      <dsp:nvSpPr>
        <dsp:cNvPr id="0" name=""/>
        <dsp:cNvSpPr/>
      </dsp:nvSpPr>
      <dsp:spPr>
        <a:xfrm>
          <a:off x="2273861" y="2357102"/>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Twisting arm or pulling hair</a:t>
          </a:r>
        </a:p>
      </dsp:txBody>
      <dsp:txXfrm>
        <a:off x="2273861" y="2357102"/>
        <a:ext cx="3514090" cy="722055"/>
      </dsp:txXfrm>
    </dsp:sp>
    <dsp:sp modelId="{33D66093-EC13-43EF-A24C-74032B0D2829}">
      <dsp:nvSpPr>
        <dsp:cNvPr id="0" name=""/>
        <dsp:cNvSpPr/>
      </dsp:nvSpPr>
      <dsp:spPr>
        <a:xfrm>
          <a:off x="2208031" y="3079157"/>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FD10-C13B-4BE9-9445-404AC32D8827}">
      <dsp:nvSpPr>
        <dsp:cNvPr id="0" name=""/>
        <dsp:cNvSpPr/>
      </dsp:nvSpPr>
      <dsp:spPr>
        <a:xfrm>
          <a:off x="2273861" y="3383488"/>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Punching with fist or something that could hurt</a:t>
          </a:r>
        </a:p>
      </dsp:txBody>
      <dsp:txXfrm>
        <a:off x="2273861" y="3383488"/>
        <a:ext cx="3514090" cy="722055"/>
      </dsp:txXfrm>
    </dsp:sp>
    <dsp:sp modelId="{B7D01A41-0E91-46AA-A718-CD8780F43AF0}">
      <dsp:nvSpPr>
        <dsp:cNvPr id="0" name=""/>
        <dsp:cNvSpPr/>
      </dsp:nvSpPr>
      <dsp:spPr>
        <a:xfrm>
          <a:off x="2208031" y="4105543"/>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98477-3B9B-4E87-B3BB-B148583D37D3}">
      <dsp:nvSpPr>
        <dsp:cNvPr id="0" name=""/>
        <dsp:cNvSpPr/>
      </dsp:nvSpPr>
      <dsp:spPr>
        <a:xfrm>
          <a:off x="2273861" y="4409874"/>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Kicking, dragging, beating up</a:t>
          </a:r>
        </a:p>
      </dsp:txBody>
      <dsp:txXfrm>
        <a:off x="2273861" y="4409874"/>
        <a:ext cx="3514090" cy="722055"/>
      </dsp:txXfrm>
    </dsp:sp>
    <dsp:sp modelId="{CFD7453E-6031-44B0-A652-575EEB926BDD}">
      <dsp:nvSpPr>
        <dsp:cNvPr id="0" name=""/>
        <dsp:cNvSpPr/>
      </dsp:nvSpPr>
      <dsp:spPr>
        <a:xfrm>
          <a:off x="2208031" y="5131929"/>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E9D92-DDDB-49A5-970D-8A0141260A4A}">
      <dsp:nvSpPr>
        <dsp:cNvPr id="0" name=""/>
        <dsp:cNvSpPr/>
      </dsp:nvSpPr>
      <dsp:spPr>
        <a:xfrm>
          <a:off x="2273861" y="5436260"/>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Choking or burning</a:t>
          </a:r>
        </a:p>
      </dsp:txBody>
      <dsp:txXfrm>
        <a:off x="2273861" y="5436260"/>
        <a:ext cx="3514090" cy="722055"/>
      </dsp:txXfrm>
    </dsp:sp>
    <dsp:sp modelId="{9668AB04-3A2E-442F-ABDC-7100F53B8E91}">
      <dsp:nvSpPr>
        <dsp:cNvPr id="0" name=""/>
        <dsp:cNvSpPr/>
      </dsp:nvSpPr>
      <dsp:spPr>
        <a:xfrm>
          <a:off x="2208031" y="6158315"/>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33CE-A6AB-4838-B7F4-0CF0808B594C}">
      <dsp:nvSpPr>
        <dsp:cNvPr id="0" name=""/>
        <dsp:cNvSpPr/>
      </dsp:nvSpPr>
      <dsp:spPr>
        <a:xfrm>
          <a:off x="0" y="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939-3E7F-420E-9BD3-D29EC7CC056B}">
      <dsp:nvSpPr>
        <dsp:cNvPr id="0" name=""/>
        <dsp:cNvSpPr/>
      </dsp:nvSpPr>
      <dsp:spPr>
        <a:xfrm>
          <a:off x="0" y="0"/>
          <a:ext cx="2101981" cy="617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9CDB"/>
              </a:solidFill>
              <a:latin typeface="Arial" panose="020B0604020202020204" pitchFamily="34" charset="0"/>
              <a:cs typeface="Arial" panose="020B0604020202020204" pitchFamily="34" charset="0"/>
            </a:rPr>
            <a:t>Acts of sexual  violence </a:t>
          </a:r>
        </a:p>
      </dsp:txBody>
      <dsp:txXfrm>
        <a:off x="0" y="0"/>
        <a:ext cx="2101981" cy="6172199"/>
      </dsp:txXfrm>
    </dsp:sp>
    <dsp:sp modelId="{F0C3F91F-8D6D-4254-9FE5-3E5A6DACA349}">
      <dsp:nvSpPr>
        <dsp:cNvPr id="0" name=""/>
        <dsp:cNvSpPr/>
      </dsp:nvSpPr>
      <dsp:spPr>
        <a:xfrm>
          <a:off x="2194944" y="308610"/>
          <a:ext cx="4962484"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Physically forcing you to have sexual intercourse </a:t>
          </a:r>
        </a:p>
      </dsp:txBody>
      <dsp:txXfrm>
        <a:off x="2194944" y="308610"/>
        <a:ext cx="4962484" cy="732208"/>
      </dsp:txXfrm>
    </dsp:sp>
    <dsp:sp modelId="{FA2AE2EF-B5FE-4A5F-BBD8-E292E1CFEFB7}">
      <dsp:nvSpPr>
        <dsp:cNvPr id="0" name=""/>
        <dsp:cNvSpPr/>
      </dsp:nvSpPr>
      <dsp:spPr>
        <a:xfrm>
          <a:off x="2101981" y="1040818"/>
          <a:ext cx="4958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87EF-6CF0-48D7-93A6-0F07B09FC58C}">
      <dsp:nvSpPr>
        <dsp:cNvPr id="0" name=""/>
        <dsp:cNvSpPr/>
      </dsp:nvSpPr>
      <dsp:spPr>
        <a:xfrm>
          <a:off x="2200315" y="1343132"/>
          <a:ext cx="4962484"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Physically forcing you to perform unwanted sexual acts</a:t>
          </a:r>
        </a:p>
      </dsp:txBody>
      <dsp:txXfrm>
        <a:off x="2200315" y="1343132"/>
        <a:ext cx="4962484" cy="732208"/>
      </dsp:txXfrm>
    </dsp:sp>
    <dsp:sp modelId="{DC6C34D4-E0C0-4156-9D06-6976E6C020BA}">
      <dsp:nvSpPr>
        <dsp:cNvPr id="0" name=""/>
        <dsp:cNvSpPr/>
      </dsp:nvSpPr>
      <dsp:spPr>
        <a:xfrm>
          <a:off x="2101981" y="2081636"/>
          <a:ext cx="4958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24446-9CE1-4C2D-8833-574AB2081796}">
      <dsp:nvSpPr>
        <dsp:cNvPr id="0" name=""/>
        <dsp:cNvSpPr/>
      </dsp:nvSpPr>
      <dsp:spPr>
        <a:xfrm>
          <a:off x="2194944" y="2390246"/>
          <a:ext cx="4962484"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Forcing you with threats or any other way to perform sexual acts</a:t>
          </a:r>
        </a:p>
      </dsp:txBody>
      <dsp:txXfrm>
        <a:off x="2194944" y="2390246"/>
        <a:ext cx="4962484" cy="732208"/>
      </dsp:txXfrm>
    </dsp:sp>
    <dsp:sp modelId="{33D66093-EC13-43EF-A24C-74032B0D2829}">
      <dsp:nvSpPr>
        <dsp:cNvPr id="0" name=""/>
        <dsp:cNvSpPr/>
      </dsp:nvSpPr>
      <dsp:spPr>
        <a:xfrm>
          <a:off x="2101981" y="3122454"/>
          <a:ext cx="4958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33CE-A6AB-4838-B7F4-0CF0808B594C}">
      <dsp:nvSpPr>
        <dsp:cNvPr id="0" name=""/>
        <dsp:cNvSpPr/>
      </dsp:nvSpPr>
      <dsp:spPr>
        <a:xfrm>
          <a:off x="0" y="0"/>
          <a:ext cx="61721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939-3E7F-420E-9BD3-D29EC7CC056B}">
      <dsp:nvSpPr>
        <dsp:cNvPr id="0" name=""/>
        <dsp:cNvSpPr/>
      </dsp:nvSpPr>
      <dsp:spPr>
        <a:xfrm>
          <a:off x="0" y="0"/>
          <a:ext cx="2353297" cy="617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9CDB"/>
              </a:solidFill>
              <a:latin typeface="Arial" panose="020B0604020202020204" pitchFamily="34" charset="0"/>
              <a:cs typeface="Arial" panose="020B0604020202020204" pitchFamily="34" charset="0"/>
            </a:rPr>
            <a:t>Acts of psychological  violence </a:t>
          </a:r>
        </a:p>
      </dsp:txBody>
      <dsp:txXfrm>
        <a:off x="0" y="0"/>
        <a:ext cx="2353297" cy="6172199"/>
      </dsp:txXfrm>
    </dsp:sp>
    <dsp:sp modelId="{F0C3F91F-8D6D-4254-9FE5-3E5A6DACA349}">
      <dsp:nvSpPr>
        <dsp:cNvPr id="0" name=""/>
        <dsp:cNvSpPr/>
      </dsp:nvSpPr>
      <dsp:spPr>
        <a:xfrm>
          <a:off x="2423457" y="308610"/>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Saying or doing something to humiliate you in front of others</a:t>
          </a:r>
        </a:p>
      </dsp:txBody>
      <dsp:txXfrm>
        <a:off x="2423457" y="308610"/>
        <a:ext cx="3745280" cy="732208"/>
      </dsp:txXfrm>
    </dsp:sp>
    <dsp:sp modelId="{FA2AE2EF-B5FE-4A5F-BBD8-E292E1CFEFB7}">
      <dsp:nvSpPr>
        <dsp:cNvPr id="0" name=""/>
        <dsp:cNvSpPr/>
      </dsp:nvSpPr>
      <dsp:spPr>
        <a:xfrm>
          <a:off x="2353297" y="1040818"/>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87EF-6CF0-48D7-93A6-0F07B09FC58C}">
      <dsp:nvSpPr>
        <dsp:cNvPr id="0" name=""/>
        <dsp:cNvSpPr/>
      </dsp:nvSpPr>
      <dsp:spPr>
        <a:xfrm>
          <a:off x="2423457" y="1349428"/>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Threatening to hurt or harm you or someone close to you</a:t>
          </a:r>
        </a:p>
      </dsp:txBody>
      <dsp:txXfrm>
        <a:off x="2423457" y="1349428"/>
        <a:ext cx="3745280" cy="732208"/>
      </dsp:txXfrm>
    </dsp:sp>
    <dsp:sp modelId="{DC6C34D4-E0C0-4156-9D06-6976E6C020BA}">
      <dsp:nvSpPr>
        <dsp:cNvPr id="0" name=""/>
        <dsp:cNvSpPr/>
      </dsp:nvSpPr>
      <dsp:spPr>
        <a:xfrm>
          <a:off x="2353297" y="2081636"/>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24446-9CE1-4C2D-8833-574AB2081796}">
      <dsp:nvSpPr>
        <dsp:cNvPr id="0" name=""/>
        <dsp:cNvSpPr/>
      </dsp:nvSpPr>
      <dsp:spPr>
        <a:xfrm>
          <a:off x="2423457" y="2390246"/>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Insulting you</a:t>
          </a:r>
        </a:p>
      </dsp:txBody>
      <dsp:txXfrm>
        <a:off x="2423457" y="2390246"/>
        <a:ext cx="3745280" cy="732208"/>
      </dsp:txXfrm>
    </dsp:sp>
    <dsp:sp modelId="{33D66093-EC13-43EF-A24C-74032B0D2829}">
      <dsp:nvSpPr>
        <dsp:cNvPr id="0" name=""/>
        <dsp:cNvSpPr/>
      </dsp:nvSpPr>
      <dsp:spPr>
        <a:xfrm>
          <a:off x="2353297" y="3122454"/>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FD10-C13B-4BE9-9445-404AC32D8827}">
      <dsp:nvSpPr>
        <dsp:cNvPr id="0" name=""/>
        <dsp:cNvSpPr/>
      </dsp:nvSpPr>
      <dsp:spPr>
        <a:xfrm>
          <a:off x="2423457" y="3431064"/>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Making you feel bad about yourself</a:t>
          </a:r>
        </a:p>
      </dsp:txBody>
      <dsp:txXfrm>
        <a:off x="2423457" y="3431064"/>
        <a:ext cx="3745280" cy="732208"/>
      </dsp:txXfrm>
    </dsp:sp>
    <dsp:sp modelId="{B7D01A41-0E91-46AA-A718-CD8780F43AF0}">
      <dsp:nvSpPr>
        <dsp:cNvPr id="0" name=""/>
        <dsp:cNvSpPr/>
      </dsp:nvSpPr>
      <dsp:spPr>
        <a:xfrm>
          <a:off x="2353297" y="4163272"/>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2EDC-4A40-43F9-A062-6FCB2FB9414E}">
      <dsp:nvSpPr>
        <dsp:cNvPr id="0" name=""/>
        <dsp:cNvSpPr/>
      </dsp:nvSpPr>
      <dsp:spPr>
        <a:xfrm>
          <a:off x="5337879" y="3943988"/>
          <a:ext cx="509711" cy="3579066"/>
        </a:xfrm>
        <a:custGeom>
          <a:avLst/>
          <a:gdLst/>
          <a:ahLst/>
          <a:cxnLst/>
          <a:rect l="0" t="0" r="0" b="0"/>
          <a:pathLst>
            <a:path>
              <a:moveTo>
                <a:pt x="0" y="0"/>
              </a:moveTo>
              <a:lnTo>
                <a:pt x="0" y="3579066"/>
              </a:lnTo>
              <a:lnTo>
                <a:pt x="509711" y="3579066"/>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209AB09E-3208-4AC8-967F-7057FF1F839A}">
      <dsp:nvSpPr>
        <dsp:cNvPr id="0" name=""/>
        <dsp:cNvSpPr/>
      </dsp:nvSpPr>
      <dsp:spPr>
        <a:xfrm>
          <a:off x="5337879" y="3943988"/>
          <a:ext cx="509711" cy="1358644"/>
        </a:xfrm>
        <a:custGeom>
          <a:avLst/>
          <a:gdLst/>
          <a:ahLst/>
          <a:cxnLst/>
          <a:rect l="0" t="0" r="0" b="0"/>
          <a:pathLst>
            <a:path>
              <a:moveTo>
                <a:pt x="0" y="0"/>
              </a:moveTo>
              <a:lnTo>
                <a:pt x="0" y="1358644"/>
              </a:lnTo>
              <a:lnTo>
                <a:pt x="509711" y="1358644"/>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00E2FBB2-07F7-4F7A-984D-06518326B4AE}">
      <dsp:nvSpPr>
        <dsp:cNvPr id="0" name=""/>
        <dsp:cNvSpPr/>
      </dsp:nvSpPr>
      <dsp:spPr>
        <a:xfrm>
          <a:off x="4708028" y="1611496"/>
          <a:ext cx="1989082" cy="444802"/>
        </a:xfrm>
        <a:custGeom>
          <a:avLst/>
          <a:gdLst/>
          <a:ahLst/>
          <a:cxnLst/>
          <a:rect l="0" t="0" r="0" b="0"/>
          <a:pathLst>
            <a:path>
              <a:moveTo>
                <a:pt x="0" y="0"/>
              </a:moveTo>
              <a:lnTo>
                <a:pt x="0" y="222401"/>
              </a:lnTo>
              <a:lnTo>
                <a:pt x="1989082" y="222401"/>
              </a:lnTo>
              <a:lnTo>
                <a:pt x="1989082" y="444802"/>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0FAAA724-6544-4238-A5BB-FEB4E116698E}">
      <dsp:nvSpPr>
        <dsp:cNvPr id="0" name=""/>
        <dsp:cNvSpPr/>
      </dsp:nvSpPr>
      <dsp:spPr>
        <a:xfrm>
          <a:off x="2786587" y="1611496"/>
          <a:ext cx="1921441" cy="444802"/>
        </a:xfrm>
        <a:custGeom>
          <a:avLst/>
          <a:gdLst/>
          <a:ahLst/>
          <a:cxnLst/>
          <a:rect l="0" t="0" r="0" b="0"/>
          <a:pathLst>
            <a:path>
              <a:moveTo>
                <a:pt x="1921441" y="0"/>
              </a:moveTo>
              <a:lnTo>
                <a:pt x="1921441" y="222401"/>
              </a:lnTo>
              <a:lnTo>
                <a:pt x="0" y="222401"/>
              </a:lnTo>
              <a:lnTo>
                <a:pt x="0" y="444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C0086-9FFA-4F0D-8CEA-676CD8FEA2FF}">
      <dsp:nvSpPr>
        <dsp:cNvPr id="0" name=""/>
        <dsp:cNvSpPr/>
      </dsp:nvSpPr>
      <dsp:spPr>
        <a:xfrm>
          <a:off x="2087262" y="3598"/>
          <a:ext cx="5241532" cy="1607897"/>
        </a:xfrm>
        <a:prstGeom prst="roundRect">
          <a:avLst/>
        </a:prstGeom>
        <a:solidFill>
          <a:schemeClr val="accent4">
            <a:lumMod val="25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rPr>
            <a:t>Own-use </a:t>
          </a:r>
        </a:p>
        <a:p>
          <a:pPr marL="0" lvl="0" indent="0" algn="ctr" defTabSz="1244600">
            <a:lnSpc>
              <a:spcPct val="90000"/>
            </a:lnSpc>
            <a:spcBef>
              <a:spcPct val="0"/>
            </a:spcBef>
            <a:spcAft>
              <a:spcPct val="35000"/>
            </a:spcAft>
            <a:buNone/>
          </a:pPr>
          <a:r>
            <a:rPr lang="en-US" sz="2800" b="1" kern="1200">
              <a:solidFill>
                <a:sysClr val="windowText" lastClr="000000"/>
              </a:solidFill>
            </a:rPr>
            <a:t>production </a:t>
          </a:r>
        </a:p>
        <a:p>
          <a:pPr marL="0" lvl="0" indent="0" algn="ctr" defTabSz="1244600">
            <a:lnSpc>
              <a:spcPct val="90000"/>
            </a:lnSpc>
            <a:spcBef>
              <a:spcPct val="0"/>
            </a:spcBef>
            <a:spcAft>
              <a:spcPct val="35000"/>
            </a:spcAft>
            <a:buNone/>
          </a:pPr>
          <a:r>
            <a:rPr lang="en-US" sz="2800" b="1" kern="1200">
              <a:solidFill>
                <a:sysClr val="windowText" lastClr="000000"/>
              </a:solidFill>
            </a:rPr>
            <a:t>work </a:t>
          </a:r>
        </a:p>
      </dsp:txBody>
      <dsp:txXfrm>
        <a:off x="2165753" y="82089"/>
        <a:ext cx="5084550" cy="1450915"/>
      </dsp:txXfrm>
    </dsp:sp>
    <dsp:sp modelId="{A4AB578D-40A9-4BE0-99DC-444AD663233D}">
      <dsp:nvSpPr>
        <dsp:cNvPr id="0" name=""/>
        <dsp:cNvSpPr/>
      </dsp:nvSpPr>
      <dsp:spPr>
        <a:xfrm>
          <a:off x="2374193" y="92101"/>
          <a:ext cx="1193252" cy="14985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D91E0-85E5-4FAA-B2D4-A6BED8231145}">
      <dsp:nvSpPr>
        <dsp:cNvPr id="0" name=""/>
        <dsp:cNvSpPr/>
      </dsp:nvSpPr>
      <dsp:spPr>
        <a:xfrm>
          <a:off x="1019905" y="2056299"/>
          <a:ext cx="3533363" cy="1871887"/>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Own-use </a:t>
          </a:r>
        </a:p>
        <a:p>
          <a:pPr marL="0" lvl="0" indent="0" algn="ctr" defTabSz="1244600">
            <a:lnSpc>
              <a:spcPct val="90000"/>
            </a:lnSpc>
            <a:spcBef>
              <a:spcPct val="0"/>
            </a:spcBef>
            <a:spcAft>
              <a:spcPct val="35000"/>
            </a:spcAft>
            <a:buNone/>
          </a:pPr>
          <a:r>
            <a:rPr lang="en-US" sz="2800" kern="1200"/>
            <a:t>production</a:t>
          </a:r>
        </a:p>
        <a:p>
          <a:pPr marL="0" lvl="0" indent="0" algn="ctr" defTabSz="1244600">
            <a:lnSpc>
              <a:spcPct val="90000"/>
            </a:lnSpc>
            <a:spcBef>
              <a:spcPct val="0"/>
            </a:spcBef>
            <a:spcAft>
              <a:spcPct val="35000"/>
            </a:spcAft>
            <a:buNone/>
          </a:pPr>
          <a:r>
            <a:rPr lang="en-US" sz="2800" kern="1200"/>
            <a:t> of goods </a:t>
          </a:r>
        </a:p>
      </dsp:txBody>
      <dsp:txXfrm>
        <a:off x="1111281" y="2147675"/>
        <a:ext cx="3350611" cy="1689135"/>
      </dsp:txXfrm>
    </dsp:sp>
    <dsp:sp modelId="{9E52D362-F15E-4AE7-B4C8-7CA278B3CFBF}">
      <dsp:nvSpPr>
        <dsp:cNvPr id="0" name=""/>
        <dsp:cNvSpPr/>
      </dsp:nvSpPr>
      <dsp:spPr>
        <a:xfrm>
          <a:off x="1293127" y="2288489"/>
          <a:ext cx="940878" cy="146837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DDFEA-9DAC-44F8-BA36-4826A03F9E6D}">
      <dsp:nvSpPr>
        <dsp:cNvPr id="0" name=""/>
        <dsp:cNvSpPr/>
      </dsp:nvSpPr>
      <dsp:spPr>
        <a:xfrm>
          <a:off x="4998071" y="2056299"/>
          <a:ext cx="3398079" cy="1887689"/>
        </a:xfrm>
        <a:prstGeom prst="flowChartAlternateProcess">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Own-use </a:t>
          </a:r>
        </a:p>
        <a:p>
          <a:pPr marL="0" lvl="0" indent="0" algn="ctr" defTabSz="1244600">
            <a:lnSpc>
              <a:spcPct val="90000"/>
            </a:lnSpc>
            <a:spcBef>
              <a:spcPct val="0"/>
            </a:spcBef>
            <a:spcAft>
              <a:spcPct val="35000"/>
            </a:spcAft>
            <a:buNone/>
          </a:pPr>
          <a:r>
            <a:rPr lang="en-US" sz="2800" kern="1200"/>
            <a:t>provision </a:t>
          </a:r>
        </a:p>
        <a:p>
          <a:pPr marL="0" lvl="0" indent="0" algn="ctr" defTabSz="1244600">
            <a:lnSpc>
              <a:spcPct val="90000"/>
            </a:lnSpc>
            <a:spcBef>
              <a:spcPct val="0"/>
            </a:spcBef>
            <a:spcAft>
              <a:spcPct val="35000"/>
            </a:spcAft>
            <a:buNone/>
          </a:pPr>
          <a:r>
            <a:rPr lang="en-US" sz="2800" kern="1200"/>
            <a:t>of services </a:t>
          </a:r>
        </a:p>
      </dsp:txBody>
      <dsp:txXfrm>
        <a:off x="5090219" y="2148447"/>
        <a:ext cx="3213783" cy="1703393"/>
      </dsp:txXfrm>
    </dsp:sp>
    <dsp:sp modelId="{44A85E61-06F0-4F70-81B1-CEE439DCDD67}">
      <dsp:nvSpPr>
        <dsp:cNvPr id="0" name=""/>
        <dsp:cNvSpPr/>
      </dsp:nvSpPr>
      <dsp:spPr>
        <a:xfrm>
          <a:off x="5199035" y="2250604"/>
          <a:ext cx="1013107" cy="150616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2000" r="-8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8688D-8822-4505-AFDF-0FE5A2B87F8B}">
      <dsp:nvSpPr>
        <dsp:cNvPr id="0" name=""/>
        <dsp:cNvSpPr/>
      </dsp:nvSpPr>
      <dsp:spPr>
        <a:xfrm>
          <a:off x="5847591" y="4388790"/>
          <a:ext cx="3020675" cy="1827683"/>
        </a:xfrm>
        <a:prstGeom prst="roundRect">
          <a:avLst/>
        </a:prstGeom>
        <a:solidFill>
          <a:srgbClr val="FEFFFF">
            <a:lumMod val="75000"/>
          </a:srgbClr>
        </a:solidFill>
        <a:ln w="25400" cap="flat" cmpd="sng" algn="ctr">
          <a:solidFill>
            <a:srgbClr val="FE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Unpaid </a:t>
          </a:r>
          <a:r>
            <a:rPr lang="en-US" sz="2800" kern="1200" dirty="0">
              <a:solidFill>
                <a:srgbClr val="FEFFFF"/>
              </a:solidFill>
              <a:latin typeface="Calibri"/>
              <a:ea typeface="+mn-ea"/>
              <a:cs typeface="+mn-cs"/>
            </a:rPr>
            <a:t>domestic</a:t>
          </a:r>
          <a:r>
            <a:rPr lang="en-US" sz="2800" kern="1200" dirty="0"/>
            <a:t> services</a:t>
          </a:r>
        </a:p>
      </dsp:txBody>
      <dsp:txXfrm>
        <a:off x="5936811" y="4478010"/>
        <a:ext cx="2842235" cy="1649243"/>
      </dsp:txXfrm>
    </dsp:sp>
    <dsp:sp modelId="{D780C074-CABD-4F34-AD96-4C50515F1148}">
      <dsp:nvSpPr>
        <dsp:cNvPr id="0" name=""/>
        <dsp:cNvSpPr/>
      </dsp:nvSpPr>
      <dsp:spPr>
        <a:xfrm>
          <a:off x="5935640" y="4558214"/>
          <a:ext cx="1029806" cy="147976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5000" r="-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3A0BAC-17FC-409D-B833-1F4F345E9131}">
      <dsp:nvSpPr>
        <dsp:cNvPr id="0" name=""/>
        <dsp:cNvSpPr/>
      </dsp:nvSpPr>
      <dsp:spPr>
        <a:xfrm>
          <a:off x="5847591" y="6661276"/>
          <a:ext cx="3061851" cy="1723556"/>
        </a:xfrm>
        <a:prstGeom prst="roundRect">
          <a:avLst/>
        </a:prstGeom>
        <a:solidFill>
          <a:srgbClr val="FEFFFF">
            <a:lumMod val="75000"/>
          </a:srgbClr>
        </a:solidFill>
        <a:ln w="25400" cap="flat" cmpd="sng" algn="ctr">
          <a:solidFill>
            <a:srgbClr val="FE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Unpaid</a:t>
          </a:r>
        </a:p>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 caregiving services</a:t>
          </a:r>
        </a:p>
      </dsp:txBody>
      <dsp:txXfrm>
        <a:off x="5931728" y="6745413"/>
        <a:ext cx="2893577" cy="1555282"/>
      </dsp:txXfrm>
    </dsp:sp>
    <dsp:sp modelId="{02E6938F-97B3-4E9B-85EE-1E1F0F922295}">
      <dsp:nvSpPr>
        <dsp:cNvPr id="0" name=""/>
        <dsp:cNvSpPr/>
      </dsp:nvSpPr>
      <dsp:spPr>
        <a:xfrm>
          <a:off x="5948708" y="6836745"/>
          <a:ext cx="1041136" cy="139640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24ED8-3155-4797-B444-E78B50E197A0}">
      <dsp:nvSpPr>
        <dsp:cNvPr id="0" name=""/>
        <dsp:cNvSpPr/>
      </dsp:nvSpPr>
      <dsp:spPr>
        <a:xfrm>
          <a:off x="269245" y="2132498"/>
          <a:ext cx="1906582" cy="95329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Major Group 1: Managers </a:t>
          </a:r>
        </a:p>
      </dsp:txBody>
      <dsp:txXfrm>
        <a:off x="297166" y="2160419"/>
        <a:ext cx="1850740" cy="897449"/>
      </dsp:txXfrm>
    </dsp:sp>
    <dsp:sp modelId="{0CD94D86-BF25-4200-BE77-2C2978351DB1}">
      <dsp:nvSpPr>
        <dsp:cNvPr id="0" name=""/>
        <dsp:cNvSpPr/>
      </dsp:nvSpPr>
      <dsp:spPr>
        <a:xfrm>
          <a:off x="2175828" y="2592702"/>
          <a:ext cx="762632" cy="32882"/>
        </a:xfrm>
        <a:custGeom>
          <a:avLst/>
          <a:gdLst/>
          <a:ahLst/>
          <a:cxnLst/>
          <a:rect l="0" t="0" r="0" b="0"/>
          <a:pathLst>
            <a:path>
              <a:moveTo>
                <a:pt x="0" y="16441"/>
              </a:moveTo>
              <a:lnTo>
                <a:pt x="762632" y="1644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538078" y="2590078"/>
        <a:ext cx="38131" cy="38131"/>
      </dsp:txXfrm>
    </dsp:sp>
    <dsp:sp modelId="{0B610691-6EA9-4682-BA47-17BBD24D0EEC}">
      <dsp:nvSpPr>
        <dsp:cNvPr id="0" name=""/>
        <dsp:cNvSpPr/>
      </dsp:nvSpPr>
      <dsp:spPr>
        <a:xfrm>
          <a:off x="2938461" y="2132498"/>
          <a:ext cx="2643705" cy="95329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 Chief executives, senior officials and legislators</a:t>
          </a:r>
        </a:p>
      </dsp:txBody>
      <dsp:txXfrm>
        <a:off x="2966382" y="2160419"/>
        <a:ext cx="2587863" cy="897449"/>
      </dsp:txXfrm>
    </dsp:sp>
    <dsp:sp modelId="{E2386B10-615A-44D0-A308-B49DB824B411}">
      <dsp:nvSpPr>
        <dsp:cNvPr id="0" name=""/>
        <dsp:cNvSpPr/>
      </dsp:nvSpPr>
      <dsp:spPr>
        <a:xfrm>
          <a:off x="5582166" y="2592702"/>
          <a:ext cx="762632" cy="32882"/>
        </a:xfrm>
        <a:custGeom>
          <a:avLst/>
          <a:gdLst/>
          <a:ahLst/>
          <a:cxnLst/>
          <a:rect l="0" t="0" r="0" b="0"/>
          <a:pathLst>
            <a:path>
              <a:moveTo>
                <a:pt x="0" y="16441"/>
              </a:moveTo>
              <a:lnTo>
                <a:pt x="762632" y="16441"/>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944417" y="2590078"/>
        <a:ext cx="38131" cy="38131"/>
      </dsp:txXfrm>
    </dsp:sp>
    <dsp:sp modelId="{1CDBBB8D-4984-4AC5-AC91-83FBDF08DDA6}">
      <dsp:nvSpPr>
        <dsp:cNvPr id="0" name=""/>
        <dsp:cNvSpPr/>
      </dsp:nvSpPr>
      <dsp:spPr>
        <a:xfrm>
          <a:off x="6344799" y="2132498"/>
          <a:ext cx="1906582" cy="953291"/>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111: Chief executives and Senior officials </a:t>
          </a:r>
        </a:p>
      </dsp:txBody>
      <dsp:txXfrm>
        <a:off x="6372720" y="2160419"/>
        <a:ext cx="1850740" cy="897449"/>
      </dsp:txXfrm>
    </dsp:sp>
    <dsp:sp modelId="{C906E11B-AD03-49C3-ACFB-D7724D87BCB4}">
      <dsp:nvSpPr>
        <dsp:cNvPr id="0" name=""/>
        <dsp:cNvSpPr/>
      </dsp:nvSpPr>
      <dsp:spPr>
        <a:xfrm rot="17536700">
          <a:off x="7626868" y="1661954"/>
          <a:ext cx="2011660" cy="32882"/>
        </a:xfrm>
        <a:custGeom>
          <a:avLst/>
          <a:gdLst/>
          <a:ahLst/>
          <a:cxnLst/>
          <a:rect l="0" t="0" r="0" b="0"/>
          <a:pathLst>
            <a:path>
              <a:moveTo>
                <a:pt x="0" y="16441"/>
              </a:moveTo>
              <a:lnTo>
                <a:pt x="2011660" y="1644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82406" y="1628104"/>
        <a:ext cx="100583" cy="100583"/>
      </dsp:txXfrm>
    </dsp:sp>
    <dsp:sp modelId="{B379ED3A-F87D-4EA5-B763-E6B18CCA8F35}">
      <dsp:nvSpPr>
        <dsp:cNvPr id="0" name=""/>
        <dsp:cNvSpPr/>
      </dsp:nvSpPr>
      <dsp:spPr>
        <a:xfrm>
          <a:off x="9014014" y="3169"/>
          <a:ext cx="2668586" cy="1488955"/>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1111: Legislators </a:t>
          </a:r>
        </a:p>
        <a:p>
          <a:pPr marL="0" lvl="0" indent="0" algn="ctr" defTabSz="889000">
            <a:lnSpc>
              <a:spcPct val="90000"/>
            </a:lnSpc>
            <a:spcBef>
              <a:spcPct val="0"/>
            </a:spcBef>
            <a:spcAft>
              <a:spcPct val="35000"/>
            </a:spcAft>
            <a:buNone/>
          </a:pPr>
          <a:r>
            <a:rPr lang="en-US" sz="2000" kern="1200" dirty="0"/>
            <a:t>e.g. City </a:t>
          </a:r>
          <a:r>
            <a:rPr lang="en-US" sz="2000" kern="1200" dirty="0" err="1"/>
            <a:t>councillor</a:t>
          </a:r>
          <a:r>
            <a:rPr lang="en-US" sz="2000" kern="1200" dirty="0"/>
            <a:t>, government minister, mayor </a:t>
          </a:r>
        </a:p>
      </dsp:txBody>
      <dsp:txXfrm>
        <a:off x="9057624" y="46779"/>
        <a:ext cx="2581366" cy="1401735"/>
      </dsp:txXfrm>
    </dsp:sp>
    <dsp:sp modelId="{1E242F3F-7907-46C1-9B5A-24C2687E3506}">
      <dsp:nvSpPr>
        <dsp:cNvPr id="0" name=""/>
        <dsp:cNvSpPr/>
      </dsp:nvSpPr>
      <dsp:spPr>
        <a:xfrm rot="21215870">
          <a:off x="8248989" y="2549916"/>
          <a:ext cx="767418" cy="32882"/>
        </a:xfrm>
        <a:custGeom>
          <a:avLst/>
          <a:gdLst/>
          <a:ahLst/>
          <a:cxnLst/>
          <a:rect l="0" t="0" r="0" b="0"/>
          <a:pathLst>
            <a:path>
              <a:moveTo>
                <a:pt x="0" y="16441"/>
              </a:moveTo>
              <a:lnTo>
                <a:pt x="767418" y="1644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613512" y="2547172"/>
        <a:ext cx="38370" cy="38370"/>
      </dsp:txXfrm>
    </dsp:sp>
    <dsp:sp modelId="{7F8769BC-202C-49DB-ABD9-A44A0275EA37}">
      <dsp:nvSpPr>
        <dsp:cNvPr id="0" name=""/>
        <dsp:cNvSpPr/>
      </dsp:nvSpPr>
      <dsp:spPr>
        <a:xfrm>
          <a:off x="9014014" y="1635118"/>
          <a:ext cx="2668586" cy="1776906"/>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1112: Senior government officials </a:t>
          </a:r>
        </a:p>
        <a:p>
          <a:pPr marL="0" lvl="0" indent="0" algn="ctr" defTabSz="889000">
            <a:lnSpc>
              <a:spcPct val="90000"/>
            </a:lnSpc>
            <a:spcBef>
              <a:spcPct val="0"/>
            </a:spcBef>
            <a:spcAft>
              <a:spcPct val="35000"/>
            </a:spcAft>
            <a:buNone/>
          </a:pPr>
          <a:r>
            <a:rPr lang="en-US" sz="2000" kern="1200" dirty="0"/>
            <a:t>e.g. Ambassadors, police chief constable, secretary-general </a:t>
          </a:r>
        </a:p>
      </dsp:txBody>
      <dsp:txXfrm>
        <a:off x="9066058" y="1687162"/>
        <a:ext cx="2564498" cy="1672818"/>
      </dsp:txXfrm>
    </dsp:sp>
    <dsp:sp modelId="{7D5F21B6-96F5-4CBA-8E49-A016F1949EAD}">
      <dsp:nvSpPr>
        <dsp:cNvPr id="0" name=""/>
        <dsp:cNvSpPr/>
      </dsp:nvSpPr>
      <dsp:spPr>
        <a:xfrm rot="4005595">
          <a:off x="7666324" y="3480664"/>
          <a:ext cx="1932748" cy="32882"/>
        </a:xfrm>
        <a:custGeom>
          <a:avLst/>
          <a:gdLst/>
          <a:ahLst/>
          <a:cxnLst/>
          <a:rect l="0" t="0" r="0" b="0"/>
          <a:pathLst>
            <a:path>
              <a:moveTo>
                <a:pt x="0" y="16441"/>
              </a:moveTo>
              <a:lnTo>
                <a:pt x="1932748" y="1644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84379" y="3448787"/>
        <a:ext cx="96637" cy="96637"/>
      </dsp:txXfrm>
    </dsp:sp>
    <dsp:sp modelId="{54BA5374-FEC5-4D39-926A-9420CBE2ED92}">
      <dsp:nvSpPr>
        <dsp:cNvPr id="0" name=""/>
        <dsp:cNvSpPr/>
      </dsp:nvSpPr>
      <dsp:spPr>
        <a:xfrm>
          <a:off x="9014014" y="3555018"/>
          <a:ext cx="2668586" cy="1660099"/>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1113: Traditional chiefs and heads of village </a:t>
          </a:r>
        </a:p>
        <a:p>
          <a:pPr marL="0" lvl="0" indent="0" algn="ctr" defTabSz="889000">
            <a:lnSpc>
              <a:spcPct val="90000"/>
            </a:lnSpc>
            <a:spcBef>
              <a:spcPct val="0"/>
            </a:spcBef>
            <a:spcAft>
              <a:spcPct val="35000"/>
            </a:spcAft>
            <a:buNone/>
          </a:pPr>
          <a:r>
            <a:rPr lang="en-US" sz="2000" kern="1200" dirty="0"/>
            <a:t>e.g. Village chief, village head</a:t>
          </a:r>
        </a:p>
      </dsp:txBody>
      <dsp:txXfrm>
        <a:off x="9062637" y="3603641"/>
        <a:ext cx="2571340" cy="15628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B375-C949-459F-9BDA-D48235854A0E}">
      <dsp:nvSpPr>
        <dsp:cNvPr id="0" name=""/>
        <dsp:cNvSpPr/>
      </dsp:nvSpPr>
      <dsp:spPr>
        <a:xfrm rot="5400000">
          <a:off x="-377250" y="656885"/>
          <a:ext cx="2515005" cy="1760503"/>
        </a:xfrm>
        <a:prstGeom prst="chevron">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Clean cooking fuel </a:t>
          </a:r>
        </a:p>
      </dsp:txBody>
      <dsp:txXfrm rot="-5400000">
        <a:off x="2" y="1159886"/>
        <a:ext cx="1760503" cy="754502"/>
      </dsp:txXfrm>
    </dsp:sp>
    <dsp:sp modelId="{5CA57B45-59BC-45BA-A156-EB0FCD8BC7CE}">
      <dsp:nvSpPr>
        <dsp:cNvPr id="0" name=""/>
        <dsp:cNvSpPr/>
      </dsp:nvSpPr>
      <dsp:spPr>
        <a:xfrm rot="5400000">
          <a:off x="4104309" y="-2328036"/>
          <a:ext cx="2162484" cy="6850096"/>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Electricity</a:t>
          </a:r>
        </a:p>
        <a:p>
          <a:pPr marL="228600" lvl="1" indent="-228600" algn="l" defTabSz="1066800">
            <a:lnSpc>
              <a:spcPct val="90000"/>
            </a:lnSpc>
            <a:spcBef>
              <a:spcPct val="0"/>
            </a:spcBef>
            <a:spcAft>
              <a:spcPct val="15000"/>
            </a:spcAft>
            <a:buChar char="•"/>
          </a:pPr>
          <a:r>
            <a:rPr lang="en-US" sz="2400" kern="1200">
              <a:solidFill>
                <a:srgbClr val="6D6E70"/>
              </a:solidFill>
              <a:latin typeface="Arial" panose="020B0604020202020204" pitchFamily="34" charset="0"/>
              <a:cs typeface="Arial" panose="020B0604020202020204" pitchFamily="34" charset="0"/>
            </a:rPr>
            <a:t>Liquified Petroleum Gas (LPG)</a:t>
          </a:r>
        </a:p>
        <a:p>
          <a:pPr marL="228600" lvl="1" indent="-228600" algn="l" defTabSz="1066800">
            <a:lnSpc>
              <a:spcPct val="90000"/>
            </a:lnSpc>
            <a:spcBef>
              <a:spcPct val="0"/>
            </a:spcBef>
            <a:spcAft>
              <a:spcPct val="15000"/>
            </a:spcAft>
            <a:buChar char="•"/>
          </a:pPr>
          <a:r>
            <a:rPr lang="en-US" sz="2400" kern="1200">
              <a:solidFill>
                <a:srgbClr val="6D6E70"/>
              </a:solidFill>
              <a:latin typeface="Arial" panose="020B0604020202020204" pitchFamily="34" charset="0"/>
              <a:cs typeface="Arial" panose="020B0604020202020204" pitchFamily="34" charset="0"/>
            </a:rPr>
            <a:t>Natural gas</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Biogas</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Solar cooker</a:t>
          </a:r>
        </a:p>
      </dsp:txBody>
      <dsp:txXfrm rot="-5400000">
        <a:off x="1760503" y="121334"/>
        <a:ext cx="6744532" cy="1951356"/>
      </dsp:txXfrm>
    </dsp:sp>
    <dsp:sp modelId="{FA6CF846-66AD-4AF9-990D-353DF1DE5992}">
      <dsp:nvSpPr>
        <dsp:cNvPr id="0" name=""/>
        <dsp:cNvSpPr/>
      </dsp:nvSpPr>
      <dsp:spPr>
        <a:xfrm rot="5400000">
          <a:off x="-377250" y="3205900"/>
          <a:ext cx="2515005" cy="1760503"/>
        </a:xfrm>
        <a:prstGeom prst="chevron">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Unclean cooking fuel</a:t>
          </a:r>
        </a:p>
      </dsp:txBody>
      <dsp:txXfrm rot="-5400000">
        <a:off x="2" y="3708901"/>
        <a:ext cx="1760503" cy="754502"/>
      </dsp:txXfrm>
    </dsp:sp>
    <dsp:sp modelId="{13DFE964-C325-4874-9945-3A9696133039}">
      <dsp:nvSpPr>
        <dsp:cNvPr id="0" name=""/>
        <dsp:cNvSpPr/>
      </dsp:nvSpPr>
      <dsp:spPr>
        <a:xfrm rot="5400000">
          <a:off x="4082788" y="220978"/>
          <a:ext cx="2205527" cy="6850096"/>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solidFill>
                <a:srgbClr val="6D6E70"/>
              </a:solidFill>
              <a:latin typeface="Arial" panose="020B0604020202020204" pitchFamily="34" charset="0"/>
              <a:cs typeface="Arial" panose="020B0604020202020204" pitchFamily="34" charset="0"/>
            </a:rPr>
            <a:t>Solid biomass fuel (e.g. wood, animal dung, crop wastes, charcoal) </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Kerosene</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Open fires</a:t>
          </a:r>
        </a:p>
      </dsp:txBody>
      <dsp:txXfrm rot="-5400000">
        <a:off x="1760504" y="2650928"/>
        <a:ext cx="6742431" cy="19901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03-Oct-24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4</a:t>
            </a:fld>
            <a:endParaRPr lang="en-US"/>
          </a:p>
        </p:txBody>
      </p:sp>
    </p:spTree>
    <p:extLst>
      <p:ext uri="{BB962C8B-B14F-4D97-AF65-F5344CB8AC3E}">
        <p14:creationId xmlns:p14="http://schemas.microsoft.com/office/powerpoint/2010/main" val="102985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60</a:t>
            </a:fld>
            <a:endParaRPr lang="en-US"/>
          </a:p>
        </p:txBody>
      </p:sp>
    </p:spTree>
    <p:extLst>
      <p:ext uri="{BB962C8B-B14F-4D97-AF65-F5344CB8AC3E}">
        <p14:creationId xmlns:p14="http://schemas.microsoft.com/office/powerpoint/2010/main" val="291365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61</a:t>
            </a:fld>
            <a:endParaRPr lang="en-US"/>
          </a:p>
        </p:txBody>
      </p:sp>
    </p:spTree>
    <p:extLst>
      <p:ext uri="{BB962C8B-B14F-4D97-AF65-F5344CB8AC3E}">
        <p14:creationId xmlns:p14="http://schemas.microsoft.com/office/powerpoint/2010/main" val="7607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8</a:t>
            </a:fld>
            <a:endParaRPr lang="en-US"/>
          </a:p>
        </p:txBody>
      </p:sp>
    </p:spTree>
    <p:extLst>
      <p:ext uri="{BB962C8B-B14F-4D97-AF65-F5344CB8AC3E}">
        <p14:creationId xmlns:p14="http://schemas.microsoft.com/office/powerpoint/2010/main" val="83720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14</a:t>
            </a:fld>
            <a:endParaRPr lang="en-US"/>
          </a:p>
        </p:txBody>
      </p:sp>
    </p:spTree>
    <p:extLst>
      <p:ext uri="{BB962C8B-B14F-4D97-AF65-F5344CB8AC3E}">
        <p14:creationId xmlns:p14="http://schemas.microsoft.com/office/powerpoint/2010/main" val="422866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15</a:t>
            </a:fld>
            <a:endParaRPr lang="en-US"/>
          </a:p>
        </p:txBody>
      </p:sp>
    </p:spTree>
    <p:extLst>
      <p:ext uri="{BB962C8B-B14F-4D97-AF65-F5344CB8AC3E}">
        <p14:creationId xmlns:p14="http://schemas.microsoft.com/office/powerpoint/2010/main" val="211633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20</a:t>
            </a:fld>
            <a:endParaRPr lang="en-US"/>
          </a:p>
        </p:txBody>
      </p:sp>
    </p:spTree>
    <p:extLst>
      <p:ext uri="{BB962C8B-B14F-4D97-AF65-F5344CB8AC3E}">
        <p14:creationId xmlns:p14="http://schemas.microsoft.com/office/powerpoint/2010/main" val="317741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21</a:t>
            </a:fld>
            <a:endParaRPr lang="en-US"/>
          </a:p>
        </p:txBody>
      </p:sp>
    </p:spTree>
    <p:extLst>
      <p:ext uri="{BB962C8B-B14F-4D97-AF65-F5344CB8AC3E}">
        <p14:creationId xmlns:p14="http://schemas.microsoft.com/office/powerpoint/2010/main" val="129987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23</a:t>
            </a:fld>
            <a:endParaRPr lang="en-US"/>
          </a:p>
        </p:txBody>
      </p:sp>
    </p:spTree>
    <p:extLst>
      <p:ext uri="{BB962C8B-B14F-4D97-AF65-F5344CB8AC3E}">
        <p14:creationId xmlns:p14="http://schemas.microsoft.com/office/powerpoint/2010/main" val="112433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26</a:t>
            </a:fld>
            <a:endParaRPr lang="en-US"/>
          </a:p>
        </p:txBody>
      </p:sp>
    </p:spTree>
    <p:extLst>
      <p:ext uri="{BB962C8B-B14F-4D97-AF65-F5344CB8AC3E}">
        <p14:creationId xmlns:p14="http://schemas.microsoft.com/office/powerpoint/2010/main" val="302834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43</a:t>
            </a:fld>
            <a:endParaRPr lang="en-US"/>
          </a:p>
        </p:txBody>
      </p:sp>
    </p:spTree>
    <p:extLst>
      <p:ext uri="{BB962C8B-B14F-4D97-AF65-F5344CB8AC3E}">
        <p14:creationId xmlns:p14="http://schemas.microsoft.com/office/powerpoint/2010/main" val="60369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unstats.un.org/unsd/publication/SeriesF/SeriesF_93E.pdf"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diagramData" Target="../diagrams/data1.xml"/><Relationship Id="rId21" Type="http://schemas.openxmlformats.org/officeDocument/2006/relationships/image" Target="../media/image21.png"/><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diagramQuickStyle" Target="../diagrams/quickStyle1.xml"/><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13.xml"/><Relationship Id="rId4" Type="http://schemas.openxmlformats.org/officeDocument/2006/relationships/image" Target="../media/image470.pn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609600" y="5715000"/>
            <a:ext cx="8915399" cy="1846916"/>
          </a:xfrm>
        </p:spPr>
        <p:txBody>
          <a:bodyPr/>
          <a:lstStyle/>
          <a:p>
            <a:r>
              <a:rPr lang="en-US" dirty="0"/>
              <a:t>Calculating gender statistics for SDG monitoring </a:t>
            </a:r>
          </a:p>
        </p:txBody>
      </p:sp>
      <p:sp>
        <p:nvSpPr>
          <p:cNvPr id="6" name="Text Placeholder 6">
            <a:extLst>
              <a:ext uri="{FF2B5EF4-FFF2-40B4-BE49-F238E27FC236}">
                <a16:creationId xmlns:a16="http://schemas.microsoft.com/office/drawing/2014/main" id="{72A35899-0A7F-4E85-A095-4E26E54919EB}"/>
              </a:ext>
            </a:extLst>
          </p:cNvPr>
          <p:cNvSpPr txBox="1">
            <a:spLocks/>
          </p:cNvSpPr>
          <p:nvPr/>
        </p:nvSpPr>
        <p:spPr>
          <a:xfrm>
            <a:off x="609600" y="3048001"/>
            <a:ext cx="8686799" cy="861774"/>
          </a:xfrm>
          <a:prstGeom prst="rect">
            <a:avLst/>
          </a:prstGeom>
        </p:spPr>
        <p:txBody>
          <a:bodyPr wrap="square" lIns="0" tIns="0" rIns="0" bIns="0">
            <a:spAutoFit/>
          </a:bodyPr>
          <a:lstStyle>
            <a:lvl1pPr marL="0" algn="l" rtl="0">
              <a:defRPr sz="2000" b="1" i="0">
                <a:solidFill>
                  <a:schemeClr val="bg1"/>
                </a:solidFill>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2800" kern="0"/>
              <a:t>ASIA-PACIFIC TRAINING CURRICULUM ON GENDER STATISTICS</a:t>
            </a:r>
            <a:endParaRPr lang="en-US" sz="2800" kern="0" dirty="0"/>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SDG5.1.1</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153699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512678" y="3657600"/>
            <a:ext cx="21310162"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pPr marL="342900" indent="-342900">
              <a:buFontTx/>
              <a:buChar char="-"/>
            </a:pPr>
            <a:r>
              <a:rPr lang="en-US" sz="3500" dirty="0">
                <a:solidFill>
                  <a:srgbClr val="6D6E70"/>
                </a:solidFill>
                <a:latin typeface="Arial" panose="020B0604020202020204" pitchFamily="34" charset="0"/>
                <a:cs typeface="Arial" panose="020B0604020202020204" pitchFamily="34" charset="0"/>
              </a:rPr>
              <a:t>Based on an assessment of the Government’s efforts for putting in place legal frameworks that </a:t>
            </a:r>
            <a:r>
              <a:rPr lang="en-US" sz="3500" dirty="0">
                <a:solidFill>
                  <a:srgbClr val="009CDB"/>
                </a:solidFill>
                <a:latin typeface="Arial" panose="020B0604020202020204" pitchFamily="34" charset="0"/>
                <a:cs typeface="Arial" panose="020B0604020202020204" pitchFamily="34" charset="0"/>
              </a:rPr>
              <a:t>promote</a:t>
            </a:r>
            <a:r>
              <a:rPr lang="en-US" sz="3500" dirty="0">
                <a:solidFill>
                  <a:srgbClr val="6D6E70"/>
                </a:solidFill>
                <a:latin typeface="Arial" panose="020B0604020202020204" pitchFamily="34" charset="0"/>
                <a:cs typeface="Arial" panose="020B0604020202020204" pitchFamily="34" charset="0"/>
              </a:rPr>
              <a:t>, </a:t>
            </a:r>
            <a:r>
              <a:rPr lang="en-US" sz="3500" dirty="0">
                <a:solidFill>
                  <a:srgbClr val="009CDB"/>
                </a:solidFill>
                <a:latin typeface="Arial" panose="020B0604020202020204" pitchFamily="34" charset="0"/>
                <a:cs typeface="Arial" panose="020B0604020202020204" pitchFamily="34" charset="0"/>
              </a:rPr>
              <a:t>enforce</a:t>
            </a:r>
            <a:r>
              <a:rPr lang="en-US" sz="3500" dirty="0">
                <a:solidFill>
                  <a:srgbClr val="6D6E70"/>
                </a:solidFill>
                <a:latin typeface="Arial" panose="020B0604020202020204" pitchFamily="34" charset="0"/>
                <a:cs typeface="Arial" panose="020B0604020202020204" pitchFamily="34" charset="0"/>
              </a:rPr>
              <a:t> and </a:t>
            </a:r>
            <a:r>
              <a:rPr lang="en-US" sz="3500" dirty="0">
                <a:solidFill>
                  <a:srgbClr val="009CDB"/>
                </a:solidFill>
                <a:latin typeface="Arial" panose="020B0604020202020204" pitchFamily="34" charset="0"/>
                <a:cs typeface="Arial" panose="020B0604020202020204" pitchFamily="34" charset="0"/>
              </a:rPr>
              <a:t>monitor</a:t>
            </a:r>
            <a:r>
              <a:rPr lang="en-US" sz="3500" dirty="0">
                <a:solidFill>
                  <a:srgbClr val="6D6E70"/>
                </a:solidFill>
                <a:latin typeface="Arial" panose="020B0604020202020204" pitchFamily="34" charset="0"/>
                <a:cs typeface="Arial" panose="020B0604020202020204" pitchFamily="34" charset="0"/>
              </a:rPr>
              <a:t> gender equality</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Measures whether a legal framework that advances gender equality is in place.  </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01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540387" y="4232441"/>
            <a:ext cx="20356722" cy="709425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Legal frameworks:</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defined broadly to encompass laws, mechanisms and policies/plans to ‘promote, enforce and monitor’ gender equality.  </a:t>
            </a:r>
          </a:p>
          <a:p>
            <a:pPr marL="457200" indent="-457200">
              <a:buFontTx/>
              <a:buChar char="-"/>
            </a:pPr>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a:t>
            </a:r>
            <a:r>
              <a:rPr lang="en-US" sz="3500" dirty="0">
                <a:solidFill>
                  <a:srgbClr val="009CDB"/>
                </a:solidFill>
                <a:latin typeface="Arial" panose="020B0604020202020204" pitchFamily="34" charset="0"/>
                <a:cs typeface="Arial" panose="020B0604020202020204" pitchFamily="34" charset="0"/>
              </a:rPr>
              <a:t>Promote</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Legal frameworks that ‘promote’ are those that establish women’s equal rights with men and enshrine non-discrimination on the basis of sex. </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 </a:t>
            </a:r>
            <a:r>
              <a:rPr lang="en-US" sz="3500" dirty="0">
                <a:solidFill>
                  <a:srgbClr val="009CDB"/>
                </a:solidFill>
                <a:latin typeface="Arial" panose="020B0604020202020204" pitchFamily="34" charset="0"/>
                <a:cs typeface="Arial" panose="020B0604020202020204" pitchFamily="34" charset="0"/>
              </a:rPr>
              <a:t>Enforce and monitor</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Legal frameworks that ‘enforce and monitor’ are directed at the realization of equality and non-discrimination and implementation of laws, such as policies/plans, establishment of enforcement and monitoring mechanisms, and allocation of financial resources.</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5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523453" y="3419021"/>
            <a:ext cx="22631945"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NSOs and National Women’s Machineries carry out the assessment of country’s laws, mechanisms and policies/plans </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90CD68ED-705D-4B1B-8264-CA85EA4A4304}"/>
              </a:ext>
            </a:extLst>
          </p:cNvPr>
          <p:cNvGraphicFramePr>
            <a:graphicFrameLocks noGrp="1"/>
          </p:cNvGraphicFramePr>
          <p:nvPr/>
        </p:nvGraphicFramePr>
        <p:xfrm>
          <a:off x="13258136" y="8458200"/>
          <a:ext cx="10897263" cy="2638110"/>
        </p:xfrm>
        <a:graphic>
          <a:graphicData uri="http://schemas.openxmlformats.org/drawingml/2006/table">
            <a:tbl>
              <a:tblPr firstRow="1" firstCol="1" bandRow="1">
                <a:tableStyleId>{9D7B26C5-4107-4FEC-AEDC-1716B250A1EF}</a:tableStyleId>
              </a:tblPr>
              <a:tblGrid>
                <a:gridCol w="1462680">
                  <a:extLst>
                    <a:ext uri="{9D8B030D-6E8A-4147-A177-3AD203B41FA5}">
                      <a16:colId xmlns:a16="http://schemas.microsoft.com/office/drawing/2014/main" val="3148815941"/>
                    </a:ext>
                  </a:extLst>
                </a:gridCol>
                <a:gridCol w="6713180">
                  <a:extLst>
                    <a:ext uri="{9D8B030D-6E8A-4147-A177-3AD203B41FA5}">
                      <a16:colId xmlns:a16="http://schemas.microsoft.com/office/drawing/2014/main" val="3293782866"/>
                    </a:ext>
                  </a:extLst>
                </a:gridCol>
                <a:gridCol w="2721403">
                  <a:extLst>
                    <a:ext uri="{9D8B030D-6E8A-4147-A177-3AD203B41FA5}">
                      <a16:colId xmlns:a16="http://schemas.microsoft.com/office/drawing/2014/main" val="1932655929"/>
                    </a:ext>
                  </a:extLst>
                </a:gridCol>
              </a:tblGrid>
              <a:tr h="850909">
                <a:tc>
                  <a:txBody>
                    <a:bodyPr/>
                    <a:lstStyle/>
                    <a:p>
                      <a:pPr marL="0" marR="0" algn="just">
                        <a:lnSpc>
                          <a:spcPct val="107000"/>
                        </a:lnSpc>
                        <a:spcBef>
                          <a:spcPts val="0"/>
                        </a:spcBef>
                        <a:spcAft>
                          <a:spcPts val="0"/>
                        </a:spcAft>
                      </a:pPr>
                      <a:r>
                        <a:rPr lang="en-US" sz="2800" b="0" dirty="0">
                          <a:effectLst/>
                        </a:rPr>
                        <a:t>Area</a:t>
                      </a:r>
                      <a:endParaRPr lang="en-US" sz="2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b="0" dirty="0">
                          <a:effectLst/>
                        </a:rPr>
                        <a:t>Focus</a:t>
                      </a:r>
                      <a:endParaRPr lang="en-US" sz="2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b="0" dirty="0">
                          <a:effectLst/>
                        </a:rPr>
                        <a:t>Number of questions</a:t>
                      </a:r>
                      <a:endParaRPr lang="en-US" sz="2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305079169"/>
                  </a:ext>
                </a:extLst>
              </a:tr>
              <a:tr h="415923">
                <a:tc>
                  <a:txBody>
                    <a:bodyPr/>
                    <a:lstStyle/>
                    <a:p>
                      <a:pPr marL="0" marR="0" algn="just">
                        <a:lnSpc>
                          <a:spcPct val="107000"/>
                        </a:lnSpc>
                        <a:spcBef>
                          <a:spcPts val="0"/>
                        </a:spcBef>
                        <a:spcAft>
                          <a:spcPts val="0"/>
                        </a:spcAft>
                      </a:pPr>
                      <a:r>
                        <a:rPr lang="en-US" sz="2800">
                          <a:effectLst/>
                        </a:rPr>
                        <a:t>1</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Overarching legal frameworks and public life</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12</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899685575"/>
                  </a:ext>
                </a:extLst>
              </a:tr>
              <a:tr h="415923">
                <a:tc>
                  <a:txBody>
                    <a:bodyPr/>
                    <a:lstStyle/>
                    <a:p>
                      <a:pPr marL="0" marR="0" algn="just">
                        <a:lnSpc>
                          <a:spcPct val="107000"/>
                        </a:lnSpc>
                        <a:spcBef>
                          <a:spcPts val="0"/>
                        </a:spcBef>
                        <a:spcAft>
                          <a:spcPts val="0"/>
                        </a:spcAft>
                      </a:pPr>
                      <a:r>
                        <a:rPr lang="en-US" sz="2800">
                          <a:effectLst/>
                        </a:rPr>
                        <a:t>2</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Violence against women</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12</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413238325"/>
                  </a:ext>
                </a:extLst>
              </a:tr>
              <a:tr h="415923">
                <a:tc>
                  <a:txBody>
                    <a:bodyPr/>
                    <a:lstStyle/>
                    <a:p>
                      <a:pPr marL="0" marR="0" algn="just">
                        <a:lnSpc>
                          <a:spcPct val="107000"/>
                        </a:lnSpc>
                        <a:spcBef>
                          <a:spcPts val="0"/>
                        </a:spcBef>
                        <a:spcAft>
                          <a:spcPts val="0"/>
                        </a:spcAft>
                      </a:pPr>
                      <a:r>
                        <a:rPr lang="en-US" sz="2800">
                          <a:effectLst/>
                        </a:rPr>
                        <a:t>3</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Employment and economic benefits</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10</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551050983"/>
                  </a:ext>
                </a:extLst>
              </a:tr>
              <a:tr h="415923">
                <a:tc>
                  <a:txBody>
                    <a:bodyPr/>
                    <a:lstStyle/>
                    <a:p>
                      <a:pPr marL="0" marR="0" algn="just">
                        <a:lnSpc>
                          <a:spcPct val="107000"/>
                        </a:lnSpc>
                        <a:spcBef>
                          <a:spcPts val="0"/>
                        </a:spcBef>
                        <a:spcAft>
                          <a:spcPts val="0"/>
                        </a:spcAft>
                      </a:pPr>
                      <a:r>
                        <a:rPr lang="en-US" sz="2800">
                          <a:effectLst/>
                        </a:rPr>
                        <a:t>4</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dirty="0">
                          <a:effectLst/>
                        </a:rPr>
                        <a:t>Marriage and family</a:t>
                      </a:r>
                      <a:endParaRPr lang="en-US" sz="2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dirty="0">
                          <a:effectLst/>
                        </a:rPr>
                        <a:t>11</a:t>
                      </a:r>
                      <a:endParaRPr lang="en-US" sz="2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397967418"/>
                  </a:ext>
                </a:extLst>
              </a:tr>
            </a:tbl>
          </a:graphicData>
        </a:graphic>
      </p:graphicFrame>
      <p:graphicFrame>
        <p:nvGraphicFramePr>
          <p:cNvPr id="13" name="Diagram 12">
            <a:extLst>
              <a:ext uri="{FF2B5EF4-FFF2-40B4-BE49-F238E27FC236}">
                <a16:creationId xmlns:a16="http://schemas.microsoft.com/office/drawing/2014/main" id="{34EBBAD4-C626-4E59-94A3-167E63579085}"/>
              </a:ext>
            </a:extLst>
          </p:cNvPr>
          <p:cNvGraphicFramePr/>
          <p:nvPr/>
        </p:nvGraphicFramePr>
        <p:xfrm>
          <a:off x="1523454" y="5715000"/>
          <a:ext cx="10897263" cy="5802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8">
            <a:extLst>
              <a:ext uri="{FF2B5EF4-FFF2-40B4-BE49-F238E27FC236}">
                <a16:creationId xmlns:a16="http://schemas.microsoft.com/office/drawing/2014/main" id="{56A18C6F-9DA1-4B0A-8FC5-5F34B1DDA413}"/>
              </a:ext>
            </a:extLst>
          </p:cNvPr>
          <p:cNvSpPr/>
          <p:nvPr/>
        </p:nvSpPr>
        <p:spPr>
          <a:xfrm>
            <a:off x="15011400" y="5715000"/>
            <a:ext cx="67056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45 yes/no questions under 4 areas of law</a:t>
            </a:r>
          </a:p>
          <a:p>
            <a:pPr algn="ctr"/>
            <a:endParaRPr lang="en-US" sz="3000" dirty="0"/>
          </a:p>
        </p:txBody>
      </p:sp>
    </p:spTree>
    <p:extLst>
      <p:ext uri="{BB962C8B-B14F-4D97-AF65-F5344CB8AC3E}">
        <p14:creationId xmlns:p14="http://schemas.microsoft.com/office/powerpoint/2010/main" val="39592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219201" y="3862431"/>
            <a:ext cx="7162800" cy="560153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rgbClr val="6D6E70"/>
                </a:solidFill>
                <a:latin typeface="Arial" panose="020B0604020202020204" pitchFamily="34" charset="0"/>
                <a:cs typeface="Arial" panose="020B0604020202020204" pitchFamily="34" charset="0"/>
              </a:rPr>
              <a:t>For each area of law, questions assess whether the legal framework:</a:t>
            </a:r>
          </a:p>
          <a:p>
            <a:endParaRPr lang="en-US" sz="32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Promotes gender equality </a:t>
            </a: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Enforces/monitors gender equality</a:t>
            </a:r>
          </a:p>
          <a:p>
            <a:pPr lvl="1"/>
            <a:endParaRPr lang="en-US" sz="3200" dirty="0">
              <a:solidFill>
                <a:srgbClr val="6D6E70"/>
              </a:solidFill>
              <a:latin typeface="Arial" panose="020B0604020202020204" pitchFamily="34" charset="0"/>
              <a:cs typeface="Arial" panose="020B0604020202020204" pitchFamily="34" charset="0"/>
            </a:endParaRPr>
          </a:p>
          <a:p>
            <a:pPr lvl="1"/>
            <a:endParaRPr lang="en-US" sz="3200" dirty="0">
              <a:solidFill>
                <a:srgbClr val="6D6E7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6EF6F6A-8482-4380-8C6F-0307A35CFAA4}"/>
              </a:ext>
            </a:extLst>
          </p:cNvPr>
          <p:cNvGrpSpPr/>
          <p:nvPr/>
        </p:nvGrpSpPr>
        <p:grpSpPr>
          <a:xfrm>
            <a:off x="8534400" y="3306780"/>
            <a:ext cx="15392399" cy="8428021"/>
            <a:chOff x="-1028789" y="-522412"/>
            <a:chExt cx="8417596" cy="4096557"/>
          </a:xfrm>
        </p:grpSpPr>
        <p:graphicFrame>
          <p:nvGraphicFramePr>
            <p:cNvPr id="7" name="Diagram 6">
              <a:extLst>
                <a:ext uri="{FF2B5EF4-FFF2-40B4-BE49-F238E27FC236}">
                  <a16:creationId xmlns:a16="http://schemas.microsoft.com/office/drawing/2014/main" id="{18184231-9A5F-4B4C-89C0-00D1EDF4BBDA}"/>
                </a:ext>
              </a:extLst>
            </p:cNvPr>
            <p:cNvGraphicFramePr/>
            <p:nvPr/>
          </p:nvGraphicFramePr>
          <p:xfrm>
            <a:off x="-1028789" y="-129663"/>
            <a:ext cx="8417595" cy="370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321">
              <a:extLst>
                <a:ext uri="{FF2B5EF4-FFF2-40B4-BE49-F238E27FC236}">
                  <a16:creationId xmlns:a16="http://schemas.microsoft.com/office/drawing/2014/main" id="{9CBD2B70-8EAC-4043-AD90-DA37A30AB75A}"/>
                </a:ext>
              </a:extLst>
            </p:cNvPr>
            <p:cNvSpPr txBox="1"/>
            <p:nvPr/>
          </p:nvSpPr>
          <p:spPr>
            <a:xfrm>
              <a:off x="434635" y="-522412"/>
              <a:ext cx="6954172" cy="23337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Examples of questions relating to promotion, </a:t>
              </a:r>
              <a:r>
                <a:rPr lang="en-US" sz="25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e</a:t>
              </a: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nforcement and monitoring</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1753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219200" y="3862431"/>
            <a:ext cx="14249399" cy="377026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“Yes” answers are coded as 1; “No” answers are coded as 0.</a:t>
            </a:r>
          </a:p>
          <a:p>
            <a:r>
              <a:rPr lang="en-US" sz="3500" dirty="0">
                <a:solidFill>
                  <a:srgbClr val="6D6E70"/>
                </a:solidFill>
                <a:latin typeface="Arial" panose="020B0604020202020204" pitchFamily="34" charset="0"/>
                <a:cs typeface="Arial" panose="020B0604020202020204" pitchFamily="34" charset="0"/>
              </a:rPr>
              <a:t>- All questions must get an answer. </a:t>
            </a:r>
          </a:p>
          <a:p>
            <a:r>
              <a:rPr lang="en-US" sz="3500" dirty="0">
                <a:solidFill>
                  <a:srgbClr val="6D6E70"/>
                </a:solidFill>
                <a:latin typeface="Arial" panose="020B0604020202020204" pitchFamily="34" charset="0"/>
                <a:cs typeface="Arial" panose="020B0604020202020204" pitchFamily="34" charset="0"/>
              </a:rPr>
              <a:t>- The only two exceptions (which could get N/A) are: </a:t>
            </a:r>
          </a:p>
          <a:p>
            <a:endParaRPr lang="en-US" sz="3200" dirty="0">
              <a:solidFill>
                <a:srgbClr val="6D6E70"/>
              </a:solidFill>
              <a:latin typeface="Arial" panose="020B0604020202020204" pitchFamily="34" charset="0"/>
              <a:cs typeface="Arial" panose="020B0604020202020204" pitchFamily="34" charset="0"/>
            </a:endParaRPr>
          </a:p>
          <a:p>
            <a:pPr lvl="1"/>
            <a:endParaRPr lang="en-US" sz="3200" dirty="0">
              <a:solidFill>
                <a:srgbClr val="6D6E7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14993B2-8DBC-4E00-9C60-994DE750B4C7}"/>
              </a:ext>
            </a:extLst>
          </p:cNvPr>
          <p:cNvSpPr/>
          <p:nvPr/>
        </p:nvSpPr>
        <p:spPr>
          <a:xfrm>
            <a:off x="1521337" y="6705600"/>
            <a:ext cx="12575663" cy="2246769"/>
          </a:xfrm>
          <a:prstGeom prst="rect">
            <a:avLst/>
          </a:prstGeom>
        </p:spPr>
        <p:txBody>
          <a:bodyPr wrap="square">
            <a:spAutoFit/>
          </a:bodyPr>
          <a:lstStyle/>
          <a:p>
            <a:r>
              <a:rPr lang="en-US" sz="2800" dirty="0"/>
              <a:t>1.	If customary law is a valid source of law under the Constitution, is it invalid if it violates constitutional provisions on equality or non-discrimination? </a:t>
            </a:r>
          </a:p>
          <a:p>
            <a:endParaRPr lang="en-US" sz="2800" dirty="0"/>
          </a:p>
          <a:p>
            <a:r>
              <a:rPr lang="en-US" sz="2800" dirty="0"/>
              <a:t>2.	If personal law is a valid source of law under the Constitution, is it invalid if it violates constitutional provisions on equality or non-discrimination? </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A669489-A2A0-4EFB-B84D-BE4AADAF7867}"/>
                  </a:ext>
                </a:extLst>
              </p:cNvPr>
              <p:cNvSpPr/>
              <p:nvPr/>
            </p:nvSpPr>
            <p:spPr>
              <a:xfrm>
                <a:off x="2971800" y="10084505"/>
                <a:ext cx="10399321" cy="850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𝑆𝑐𝑜𝑟𝑒</m:t>
                      </m:r>
                      <m:r>
                        <a:rPr lang="en-US" sz="2400" i="0">
                          <a:latin typeface="Cambria Math" panose="02040503050406030204" pitchFamily="18" charset="0"/>
                        </a:rPr>
                        <m:t> </m:t>
                      </m:r>
                      <m:r>
                        <a:rPr lang="en-US" sz="2400" i="1">
                          <a:latin typeface="Cambria Math" panose="02040503050406030204" pitchFamily="18" charset="0"/>
                        </a:rPr>
                        <m:t>𝐴𝑟𝑒𝑎</m:t>
                      </m:r>
                      <m:r>
                        <a:rPr lang="en-US" sz="2400" i="0">
                          <a:latin typeface="Cambria Math" panose="02040503050406030204" pitchFamily="18" charset="0"/>
                        </a:rPr>
                        <m:t> 1=</m:t>
                      </m:r>
                      <m:f>
                        <m:fPr>
                          <m:ctrlPr>
                            <a:rPr lang="en-US" sz="2400" i="1">
                              <a:latin typeface="Cambria Math" panose="02040503050406030204" pitchFamily="18" charset="0"/>
                            </a:rPr>
                          </m:ctrlPr>
                        </m:fPr>
                        <m:num>
                          <m:r>
                            <a:rPr lang="en-US" sz="2400" i="1">
                              <a:latin typeface="Cambria Math" panose="02040503050406030204" pitchFamily="18" charset="0"/>
                            </a:rPr>
                            <m:t>𝑠𝑐𝑜𝑟𝑒</m:t>
                          </m:r>
                          <m:r>
                            <a:rPr lang="en-US" sz="2400" i="0">
                              <a:latin typeface="Cambria Math" panose="02040503050406030204" pitchFamily="18" charset="0"/>
                            </a:rPr>
                            <m:t> </m:t>
                          </m:r>
                          <m:r>
                            <a:rPr lang="en-US" sz="2400" i="1">
                              <a:latin typeface="Cambria Math" panose="02040503050406030204" pitchFamily="18" charset="0"/>
                            </a:rPr>
                            <m:t>𝑞</m:t>
                          </m:r>
                          <m:r>
                            <a:rPr lang="en-US" sz="2400" i="0">
                              <a:latin typeface="Cambria Math" panose="02040503050406030204" pitchFamily="18" charset="0"/>
                            </a:rPr>
                            <m:t>1+</m:t>
                          </m:r>
                          <m:r>
                            <a:rPr lang="en-US" sz="2400" i="1">
                              <a:latin typeface="Cambria Math" panose="02040503050406030204" pitchFamily="18" charset="0"/>
                            </a:rPr>
                            <m:t>𝑠𝑐𝑜𝑟𝑒</m:t>
                          </m:r>
                          <m:r>
                            <a:rPr lang="en-US" sz="2400" i="0">
                              <a:latin typeface="Cambria Math" panose="02040503050406030204" pitchFamily="18" charset="0"/>
                            </a:rPr>
                            <m:t> </m:t>
                          </m:r>
                          <m:r>
                            <a:rPr lang="en-US" sz="2400" i="1">
                              <a:latin typeface="Cambria Math" panose="02040503050406030204" pitchFamily="18" charset="0"/>
                            </a:rPr>
                            <m:t>𝑞</m:t>
                          </m:r>
                          <m:r>
                            <a:rPr lang="en-US" sz="2400" i="0">
                              <a:latin typeface="Cambria Math" panose="02040503050406030204" pitchFamily="18" charset="0"/>
                            </a:rPr>
                            <m:t>2+…+</m:t>
                          </m:r>
                          <m:r>
                            <a:rPr lang="en-US" sz="2400" i="1">
                              <a:latin typeface="Cambria Math" panose="02040503050406030204" pitchFamily="18" charset="0"/>
                            </a:rPr>
                            <m:t>𝑠𝑐𝑜𝑟𝑒</m:t>
                          </m:r>
                          <m:r>
                            <a:rPr lang="en-US" sz="2400" i="0">
                              <a:latin typeface="Cambria Math" panose="02040503050406030204" pitchFamily="18" charset="0"/>
                            </a:rPr>
                            <m:t> </m:t>
                          </m:r>
                          <m:r>
                            <a:rPr lang="en-US" sz="2400" i="1">
                              <a:latin typeface="Cambria Math" panose="02040503050406030204" pitchFamily="18" charset="0"/>
                            </a:rPr>
                            <m:t>𝑞𝑖</m:t>
                          </m:r>
                        </m:num>
                        <m:den>
                          <m:r>
                            <a:rPr lang="en-US" sz="2400" i="1">
                              <a:latin typeface="Cambria Math" panose="02040503050406030204" pitchFamily="18" charset="0"/>
                            </a:rPr>
                            <m:t>𝑡𝑜𝑡𝑎𝑙</m:t>
                          </m:r>
                          <m:r>
                            <a:rPr lang="en-US" sz="2400" i="0">
                              <a:latin typeface="Cambria Math" panose="02040503050406030204" pitchFamily="18" charset="0"/>
                            </a:rPr>
                            <m:t> </m:t>
                          </m:r>
                          <m:r>
                            <a:rPr lang="en-US" sz="2400" i="1">
                              <a:latin typeface="Cambria Math" panose="02040503050406030204" pitchFamily="18" charset="0"/>
                            </a:rPr>
                            <m:t>𝑛𝑢𝑚𝑏𝑒𝑟</m:t>
                          </m:r>
                          <m:r>
                            <a:rPr lang="en-US" sz="2400" i="0">
                              <a:latin typeface="Cambria Math" panose="02040503050406030204" pitchFamily="18" charset="0"/>
                            </a:rPr>
                            <m:t> </m:t>
                          </m:r>
                          <m:r>
                            <a:rPr lang="en-US" sz="2400" i="1">
                              <a:latin typeface="Cambria Math" panose="02040503050406030204" pitchFamily="18" charset="0"/>
                            </a:rPr>
                            <m:t>𝑜𝑓</m:t>
                          </m:r>
                          <m:r>
                            <a:rPr lang="en-US" sz="2400" i="0">
                              <a:latin typeface="Cambria Math" panose="02040503050406030204" pitchFamily="18" charset="0"/>
                            </a:rPr>
                            <m:t> </m:t>
                          </m:r>
                          <m:r>
                            <a:rPr lang="en-US" sz="2400" i="1">
                              <a:latin typeface="Cambria Math" panose="02040503050406030204" pitchFamily="18" charset="0"/>
                            </a:rPr>
                            <m:t>𝑞𝑢𝑒𝑠𝑡𝑖𝑜𝑛𝑠</m:t>
                          </m:r>
                          <m:r>
                            <a:rPr lang="en-US" sz="2400" i="0">
                              <a:latin typeface="Cambria Math" panose="02040503050406030204" pitchFamily="18" charset="0"/>
                            </a:rPr>
                            <m:t> </m:t>
                          </m:r>
                          <m:r>
                            <a:rPr lang="en-US" sz="2400" i="1">
                              <a:latin typeface="Cambria Math" panose="02040503050406030204" pitchFamily="18" charset="0"/>
                            </a:rPr>
                            <m:t>𝑎𝑠𝑘𝑒𝑑</m:t>
                          </m:r>
                          <m:r>
                            <a:rPr lang="en-US" sz="2400" b="0" i="1" smtClean="0">
                              <a:latin typeface="Cambria Math" panose="02040503050406030204" pitchFamily="18" charset="0"/>
                            </a:rPr>
                            <m:t> </m:t>
                          </m:r>
                          <m:r>
                            <a:rPr lang="en-US" sz="2400" b="0" i="1" smtClean="0">
                              <a:latin typeface="Cambria Math" panose="02040503050406030204" pitchFamily="18" charset="0"/>
                            </a:rPr>
                            <m:t>𝑓𝑜𝑟</m:t>
                          </m:r>
                          <m:r>
                            <a:rPr lang="en-US" sz="2400" b="0" i="1" smtClean="0">
                              <a:latin typeface="Cambria Math" panose="02040503050406030204" pitchFamily="18" charset="0"/>
                            </a:rPr>
                            <m:t> </m:t>
                          </m:r>
                          <m:r>
                            <a:rPr lang="en-US" sz="2400" b="0" i="1" smtClean="0">
                              <a:latin typeface="Cambria Math" panose="02040503050406030204" pitchFamily="18" charset="0"/>
                            </a:rPr>
                            <m:t>𝑡h𝑎𝑡</m:t>
                          </m:r>
                          <m:r>
                            <a:rPr lang="en-US" sz="2400" b="0" i="1" smtClean="0">
                              <a:latin typeface="Cambria Math" panose="02040503050406030204" pitchFamily="18" charset="0"/>
                            </a:rPr>
                            <m:t> </m:t>
                          </m:r>
                          <m:r>
                            <a:rPr lang="en-US" sz="2400" b="0" i="1" smtClean="0">
                              <a:latin typeface="Cambria Math" panose="02040503050406030204" pitchFamily="18" charset="0"/>
                            </a:rPr>
                            <m:t>𝑝𝑎𝑟𝑡𝑖𝑐𝑢𝑙𝑎𝑟</m:t>
                          </m:r>
                          <m:r>
                            <a:rPr lang="en-US" sz="2400" b="0" i="1" smtClean="0">
                              <a:latin typeface="Cambria Math" panose="02040503050406030204" pitchFamily="18" charset="0"/>
                            </a:rPr>
                            <m:t> </m:t>
                          </m:r>
                          <m:r>
                            <a:rPr lang="en-US" sz="2400" b="0" i="1" smtClean="0">
                              <a:latin typeface="Cambria Math" panose="02040503050406030204" pitchFamily="18" charset="0"/>
                            </a:rPr>
                            <m:t>𝑎𝑟𝑒𝑎</m:t>
                          </m:r>
                        </m:den>
                      </m:f>
                    </m:oMath>
                  </m:oMathPara>
                </a14:m>
                <a:endParaRPr lang="en-US" sz="2400" dirty="0"/>
              </a:p>
            </p:txBody>
          </p:sp>
        </mc:Choice>
        <mc:Fallback>
          <p:sp>
            <p:nvSpPr>
              <p:cNvPr id="4" name="Rectangle 3">
                <a:extLst>
                  <a:ext uri="{FF2B5EF4-FFF2-40B4-BE49-F238E27FC236}">
                    <a16:creationId xmlns:a16="http://schemas.microsoft.com/office/drawing/2014/main" id="{DA669489-A2A0-4EFB-B84D-BE4AADAF7867}"/>
                  </a:ext>
                </a:extLst>
              </p:cNvPr>
              <p:cNvSpPr>
                <a:spLocks noRot="1" noChangeAspect="1" noMove="1" noResize="1" noEditPoints="1" noAdjustHandles="1" noChangeArrowheads="1" noChangeShapeType="1" noTextEdit="1"/>
              </p:cNvSpPr>
              <p:nvPr/>
            </p:nvSpPr>
            <p:spPr>
              <a:xfrm>
                <a:off x="2971800" y="10084505"/>
                <a:ext cx="10399321" cy="850939"/>
              </a:xfrm>
              <a:prstGeom prst="rect">
                <a:avLst/>
              </a:prstGeom>
              <a:blipFill>
                <a:blip r:embed="rId3"/>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1EDCFD31-2B0A-4AF1-91DF-95997C397288}"/>
              </a:ext>
            </a:extLst>
          </p:cNvPr>
          <p:cNvSpPr txBox="1"/>
          <p:nvPr/>
        </p:nvSpPr>
        <p:spPr>
          <a:xfrm>
            <a:off x="1502287" y="9068427"/>
            <a:ext cx="12026485" cy="630942"/>
          </a:xfrm>
          <a:prstGeom prst="rect">
            <a:avLst/>
          </a:prstGeom>
          <a:noFill/>
        </p:spPr>
        <p:txBody>
          <a:bodyPr wrap="square" rtlCol="0">
            <a:spAutoFit/>
          </a:bodyPr>
          <a:lstStyle/>
          <a:p>
            <a:r>
              <a:rPr lang="en-US" sz="3500" dirty="0">
                <a:solidFill>
                  <a:srgbClr val="6D6E70"/>
                </a:solidFill>
              </a:rPr>
              <a:t>- Scoring of response: </a:t>
            </a:r>
          </a:p>
        </p:txBody>
      </p:sp>
      <p:graphicFrame>
        <p:nvGraphicFramePr>
          <p:cNvPr id="13" name="Table 12">
            <a:extLst>
              <a:ext uri="{FF2B5EF4-FFF2-40B4-BE49-F238E27FC236}">
                <a16:creationId xmlns:a16="http://schemas.microsoft.com/office/drawing/2014/main" id="{DC682D36-8651-4BC5-B1C7-BD824FBAC897}"/>
              </a:ext>
            </a:extLst>
          </p:cNvPr>
          <p:cNvGraphicFramePr>
            <a:graphicFrameLocks noGrp="1"/>
          </p:cNvGraphicFramePr>
          <p:nvPr/>
        </p:nvGraphicFramePr>
        <p:xfrm>
          <a:off x="14249400" y="4724400"/>
          <a:ext cx="9753601" cy="6573442"/>
        </p:xfrm>
        <a:graphic>
          <a:graphicData uri="http://schemas.openxmlformats.org/drawingml/2006/table">
            <a:tbl>
              <a:tblPr firstRow="1" firstCol="1" bandRow="1"/>
              <a:tblGrid>
                <a:gridCol w="2597482">
                  <a:extLst>
                    <a:ext uri="{9D8B030D-6E8A-4147-A177-3AD203B41FA5}">
                      <a16:colId xmlns:a16="http://schemas.microsoft.com/office/drawing/2014/main" val="755068803"/>
                    </a:ext>
                  </a:extLst>
                </a:gridCol>
                <a:gridCol w="2511942">
                  <a:extLst>
                    <a:ext uri="{9D8B030D-6E8A-4147-A177-3AD203B41FA5}">
                      <a16:colId xmlns:a16="http://schemas.microsoft.com/office/drawing/2014/main" val="1247167676"/>
                    </a:ext>
                  </a:extLst>
                </a:gridCol>
                <a:gridCol w="2409716">
                  <a:extLst>
                    <a:ext uri="{9D8B030D-6E8A-4147-A177-3AD203B41FA5}">
                      <a16:colId xmlns:a16="http://schemas.microsoft.com/office/drawing/2014/main" val="441727664"/>
                    </a:ext>
                  </a:extLst>
                </a:gridCol>
                <a:gridCol w="2234461">
                  <a:extLst>
                    <a:ext uri="{9D8B030D-6E8A-4147-A177-3AD203B41FA5}">
                      <a16:colId xmlns:a16="http://schemas.microsoft.com/office/drawing/2014/main" val="228745361"/>
                    </a:ext>
                  </a:extLst>
                </a:gridCol>
              </a:tblGrid>
              <a:tr h="2851741">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Area of law</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No. of questions</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No. of questions coded as 1 (Yes)</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Final percentage score</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(No. of questions coded 1/ Total number of questions)*100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528754"/>
                  </a:ext>
                </a:extLst>
              </a:tr>
              <a:tr h="1059457">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Overarching legal frameworks and public life</a:t>
                      </a: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(8/12)*100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498160"/>
                  </a:ext>
                </a:extLst>
              </a:tr>
              <a:tr h="701001">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Violence against women </a:t>
                      </a: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6</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(6/12)*100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865224"/>
                  </a:ext>
                </a:extLst>
              </a:tr>
              <a:tr h="1098618">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Employment and economic benefits</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(8/12)*100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128766"/>
                  </a:ext>
                </a:extLst>
              </a:tr>
              <a:tr h="701001">
                <a:tc>
                  <a:txBody>
                    <a:bodyPr/>
                    <a:lstStyle/>
                    <a:p>
                      <a:pPr marL="0" marR="0" algn="l">
                        <a:lnSpc>
                          <a:spcPct val="107000"/>
                        </a:lnSpc>
                        <a:spcBef>
                          <a:spcPts val="0"/>
                        </a:spcBef>
                        <a:spcAft>
                          <a:spcPts val="0"/>
                        </a:spcAft>
                      </a:pPr>
                      <a:r>
                        <a:rPr lang="en-US" sz="2400" dirty="0">
                          <a:solidFill>
                            <a:srgbClr val="6D6E70"/>
                          </a:solidFill>
                          <a:effectLst/>
                          <a:latin typeface="Calibri" panose="020F0502020204030204" pitchFamily="34" charset="0"/>
                          <a:ea typeface="Calibri" panose="020F0502020204030204" pitchFamily="34" charset="0"/>
                          <a:cs typeface="Calibri" panose="020F0502020204030204" pitchFamily="34" charset="0"/>
                        </a:rPr>
                        <a:t>Marriage and family </a:t>
                      </a:r>
                      <a:endParaRPr lang="en-US" sz="24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11</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7</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solidFill>
                            <a:srgbClr val="6D6E70"/>
                          </a:solidFill>
                          <a:effectLst/>
                          <a:latin typeface="Calibri" panose="020F0502020204030204" pitchFamily="34" charset="0"/>
                          <a:ea typeface="Calibri" panose="020F0502020204030204" pitchFamily="34" charset="0"/>
                          <a:cs typeface="Calibri" panose="020F0502020204030204" pitchFamily="34" charset="0"/>
                        </a:rPr>
                        <a:t>(7/11)*100</a:t>
                      </a:r>
                      <a:endParaRPr lang="en-US" sz="24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99093"/>
                  </a:ext>
                </a:extLst>
              </a:tr>
            </a:tbl>
          </a:graphicData>
        </a:graphic>
      </p:graphicFrame>
      <p:sp>
        <p:nvSpPr>
          <p:cNvPr id="14" name="Rectangle 13">
            <a:extLst>
              <a:ext uri="{FF2B5EF4-FFF2-40B4-BE49-F238E27FC236}">
                <a16:creationId xmlns:a16="http://schemas.microsoft.com/office/drawing/2014/main" id="{F85214C6-9ACB-4F06-B367-0219AFE00235}"/>
              </a:ext>
            </a:extLst>
          </p:cNvPr>
          <p:cNvSpPr/>
          <p:nvPr/>
        </p:nvSpPr>
        <p:spPr>
          <a:xfrm>
            <a:off x="17221200" y="3770196"/>
            <a:ext cx="4267200" cy="523220"/>
          </a:xfrm>
          <a:prstGeom prst="rect">
            <a:avLst/>
          </a:prstGeom>
        </p:spPr>
        <p:txBody>
          <a:bodyPr wrap="square">
            <a:spAutoFit/>
          </a:bodyPr>
          <a:lstStyle/>
          <a:p>
            <a:r>
              <a:rPr lang="en-US" sz="2800" dirty="0">
                <a:solidFill>
                  <a:srgbClr val="009DDC"/>
                </a:solidFill>
                <a:latin typeface="Calibri" panose="020F0502020204030204" pitchFamily="34" charset="0"/>
                <a:ea typeface="Calibri" panose="020F0502020204030204" pitchFamily="34" charset="0"/>
                <a:cs typeface="Times New Roman" panose="02020603050405020304" pitchFamily="18" charset="0"/>
              </a:rPr>
              <a:t>Example of scoring </a:t>
            </a:r>
            <a:endParaRPr lang="en-US" sz="2400" dirty="0"/>
          </a:p>
        </p:txBody>
      </p:sp>
    </p:spTree>
    <p:extLst>
      <p:ext uri="{BB962C8B-B14F-4D97-AF65-F5344CB8AC3E}">
        <p14:creationId xmlns:p14="http://schemas.microsoft.com/office/powerpoint/2010/main" val="15606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5.2.1</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407537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39389" y="2198783"/>
            <a:ext cx="21233951" cy="1661993"/>
          </a:xfrm>
        </p:spPr>
        <p:txBody>
          <a:bodyPr/>
          <a:lstStyle/>
          <a:p>
            <a:pPr algn="just"/>
            <a:r>
              <a:rPr lang="en-US" sz="35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621547" y="5334000"/>
            <a:ext cx="15066253"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The percentage of ever-partnered women and girls aged 15 years and older who have experienced physical, sexual or psychological violence by a current or former intimate partner, in the previous 12 months.</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pic>
        <p:nvPicPr>
          <p:cNvPr id="6" name="Picture 6" descr="Image result for violence against women icon">
            <a:extLst>
              <a:ext uri="{FF2B5EF4-FFF2-40B4-BE49-F238E27FC236}">
                <a16:creationId xmlns:a16="http://schemas.microsoft.com/office/drawing/2014/main" id="{A4284D3D-24E8-4DD7-813E-600870438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322" y="4368825"/>
            <a:ext cx="6260678" cy="626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2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1981200"/>
            <a:ext cx="21233951" cy="1615827"/>
          </a:xfrm>
        </p:spPr>
        <p:txBody>
          <a:bodyPr/>
          <a:lstStyle/>
          <a:p>
            <a:pPr algn="just"/>
            <a:r>
              <a:rPr lang="en-US" sz="35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1" y="3765054"/>
            <a:ext cx="21756040" cy="8494633"/>
          </a:xfrm>
          <a:prstGeom prst="rect">
            <a:avLst/>
          </a:prstGeom>
          <a:noFill/>
        </p:spPr>
        <p:txBody>
          <a:bodyPr wrap="square" rtlCol="0">
            <a:spAutoFit/>
          </a:bodyPr>
          <a:lstStyle/>
          <a:p>
            <a:endParaRPr lang="en-US" sz="2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Violence against women (VAW)</a:t>
            </a:r>
            <a:r>
              <a:rPr lang="en-US" sz="3500" dirty="0">
                <a:solidFill>
                  <a:srgbClr val="6D6E70"/>
                </a:solidFill>
                <a:latin typeface="Arial" panose="020B0604020202020204" pitchFamily="34" charset="0"/>
                <a:cs typeface="Arial" panose="020B0604020202020204" pitchFamily="34" charset="0"/>
              </a:rPr>
              <a:t>: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any act of gender-based violence that results in, or is likely to result in physical, sexual or psychological harm or suffering to women including threats of such acts, coercion or arbitrary deprivation of liberty, whether occurring in public or in private life</a:t>
            </a:r>
          </a:p>
          <a:p>
            <a:pPr marL="457200" indent="-457200">
              <a:buFontTx/>
              <a:buChar char="-"/>
            </a:pPr>
            <a:endParaRPr lang="en-US" sz="28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Ever-partnered</a:t>
            </a:r>
            <a:r>
              <a:rPr lang="en-US" sz="3500" dirty="0">
                <a:solidFill>
                  <a:srgbClr val="6D6E70"/>
                </a:solidFill>
                <a:latin typeface="Arial" panose="020B0604020202020204" pitchFamily="34" charset="0"/>
                <a:cs typeface="Arial" panose="020B0604020202020204" pitchFamily="34" charset="0"/>
              </a:rPr>
              <a:t>: People who have ever been married or in a union. In surveys, one can identify if a woman is ever-partnered as: Age of first cohabitation &lt; or = to current age, or ever in a relationship (even if not in a formal union)</a:t>
            </a:r>
          </a:p>
          <a:p>
            <a:endParaRPr lang="en-US" sz="28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Intimate partner violence</a:t>
            </a:r>
            <a:r>
              <a:rPr lang="en-US" sz="3600" dirty="0"/>
              <a:t>: </a:t>
            </a:r>
            <a:r>
              <a:rPr lang="en-US" sz="3500" dirty="0">
                <a:solidFill>
                  <a:srgbClr val="6D6E70"/>
                </a:solidFill>
                <a:latin typeface="Arial" panose="020B0604020202020204" pitchFamily="34" charset="0"/>
                <a:cs typeface="Arial" panose="020B0604020202020204" pitchFamily="34" charset="0"/>
              </a:rPr>
              <a:t>It includes an abuse perpetrated by a current or former partner within the context of marriage, cohabitation or any other formal or informal union</a:t>
            </a:r>
          </a:p>
          <a:p>
            <a:pPr marL="457200" indent="-457200">
              <a:buFontTx/>
              <a:buChar char="-"/>
            </a:pPr>
            <a:endParaRPr lang="en-US" sz="28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ea typeface="Calibri" panose="020F0502020204030204" pitchFamily="34" charset="0"/>
                <a:cs typeface="Arial" panose="020B0604020202020204" pitchFamily="34" charset="0"/>
              </a:rPr>
              <a:t>3 types of violence (for this indicator):</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Physical violence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Sexual violence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Psychological violence </a:t>
            </a:r>
          </a:p>
        </p:txBody>
      </p:sp>
    </p:spTree>
    <p:extLst>
      <p:ext uri="{BB962C8B-B14F-4D97-AF65-F5344CB8AC3E}">
        <p14:creationId xmlns:p14="http://schemas.microsoft.com/office/powerpoint/2010/main" val="3001597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45850"/>
            <a:ext cx="21233951" cy="1615827"/>
          </a:xfrm>
        </p:spPr>
        <p:txBody>
          <a:bodyPr/>
          <a:lstStyle/>
          <a:p>
            <a:pPr algn="just"/>
            <a:r>
              <a:rPr lang="en-US" sz="35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8" y="3962400"/>
            <a:ext cx="21527432" cy="116955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r>
              <a:rPr lang="en-US" sz="3500" dirty="0">
                <a:solidFill>
                  <a:srgbClr val="6D6E70"/>
                </a:solidFill>
                <a:latin typeface="Arial" panose="020B0604020202020204" pitchFamily="34" charset="0"/>
                <a:cs typeface="Arial" panose="020B0604020202020204" pitchFamily="34" charset="0"/>
              </a:rPr>
              <a:t>- A non-exhaustive list of acts under each type of violence (see syllabus for more comprehensive list): </a:t>
            </a:r>
          </a:p>
        </p:txBody>
      </p:sp>
      <p:graphicFrame>
        <p:nvGraphicFramePr>
          <p:cNvPr id="4" name="Diagram 3">
            <a:extLst>
              <a:ext uri="{FF2B5EF4-FFF2-40B4-BE49-F238E27FC236}">
                <a16:creationId xmlns:a16="http://schemas.microsoft.com/office/drawing/2014/main" id="{2175E9B5-8E9F-4CA4-932E-A8257229241C}"/>
              </a:ext>
            </a:extLst>
          </p:cNvPr>
          <p:cNvGraphicFramePr/>
          <p:nvPr/>
        </p:nvGraphicFramePr>
        <p:xfrm>
          <a:off x="1828800" y="5497950"/>
          <a:ext cx="5791200" cy="646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68C0CE0-032F-485D-AE39-69996C0F1381}"/>
              </a:ext>
            </a:extLst>
          </p:cNvPr>
          <p:cNvGraphicFramePr/>
          <p:nvPr/>
        </p:nvGraphicFramePr>
        <p:xfrm>
          <a:off x="8001001" y="5497950"/>
          <a:ext cx="7162800" cy="617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8EB65F01-98A0-44E3-8200-015AD07B83A4}"/>
              </a:ext>
            </a:extLst>
          </p:cNvPr>
          <p:cNvGraphicFramePr/>
          <p:nvPr/>
        </p:nvGraphicFramePr>
        <p:xfrm>
          <a:off x="16383000" y="5497950"/>
          <a:ext cx="6172200" cy="6172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9043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10CB1-E77A-4620-BD6E-A0729AC7C3D6}"/>
              </a:ext>
            </a:extLst>
          </p:cNvPr>
          <p:cNvSpPr>
            <a:spLocks noGrp="1"/>
          </p:cNvSpPr>
          <p:nvPr>
            <p:ph type="body" sz="quarter" idx="11"/>
          </p:nvPr>
        </p:nvSpPr>
        <p:spPr>
          <a:xfrm>
            <a:off x="3481550" y="6411113"/>
            <a:ext cx="9243851" cy="923458"/>
          </a:xfrm>
        </p:spPr>
        <p:txBody>
          <a:bodyPr/>
          <a:lstStyle/>
          <a:p>
            <a:r>
              <a:rPr lang="en-US" dirty="0"/>
              <a:t>Learning Objectives </a:t>
            </a:r>
          </a:p>
        </p:txBody>
      </p:sp>
      <p:sp>
        <p:nvSpPr>
          <p:cNvPr id="3" name="Text Placeholder 2">
            <a:extLst>
              <a:ext uri="{FF2B5EF4-FFF2-40B4-BE49-F238E27FC236}">
                <a16:creationId xmlns:a16="http://schemas.microsoft.com/office/drawing/2014/main" id="{BEC91406-74F6-429C-B244-6627A4740EDA}"/>
              </a:ext>
            </a:extLst>
          </p:cNvPr>
          <p:cNvSpPr>
            <a:spLocks noGrp="1"/>
          </p:cNvSpPr>
          <p:nvPr>
            <p:ph type="body" sz="quarter" idx="15"/>
          </p:nvPr>
        </p:nvSpPr>
        <p:spPr>
          <a:xfrm>
            <a:off x="24773" y="6180891"/>
            <a:ext cx="2337428" cy="1354217"/>
          </a:xfrm>
        </p:spPr>
        <p:txBody>
          <a:bodyPr/>
          <a:lstStyle/>
          <a:p>
            <a:r>
              <a:rPr lang="en-US" dirty="0"/>
              <a:t>1</a:t>
            </a:r>
          </a:p>
        </p:txBody>
      </p:sp>
      <p:sp>
        <p:nvSpPr>
          <p:cNvPr id="4" name="TextBox 3">
            <a:extLst>
              <a:ext uri="{FF2B5EF4-FFF2-40B4-BE49-F238E27FC236}">
                <a16:creationId xmlns:a16="http://schemas.microsoft.com/office/drawing/2014/main" id="{16C7C625-DA41-42C9-8302-8EA29763C454}"/>
              </a:ext>
            </a:extLst>
          </p:cNvPr>
          <p:cNvSpPr txBox="1"/>
          <p:nvPr/>
        </p:nvSpPr>
        <p:spPr>
          <a:xfrm>
            <a:off x="10439400" y="933429"/>
            <a:ext cx="13487400" cy="11172289"/>
          </a:xfrm>
          <a:prstGeom prst="rect">
            <a:avLst/>
          </a:prstGeom>
          <a:noFill/>
        </p:spPr>
        <p:txBody>
          <a:bodyPr wrap="square" rtlCol="0">
            <a:spAutoFit/>
          </a:bodyPr>
          <a:lstStyle/>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Become familiar with the methodological details of how to calculate specific gender indicators across the 3 pillars of the SDGs</a:t>
            </a:r>
          </a:p>
          <a:p>
            <a:pPr lvl="0"/>
            <a:endParaRPr lang="en-US" sz="45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Understand the key concepts, methods of computation and practical examples associated with the calculation of gender-related SDG indicators</a:t>
            </a:r>
          </a:p>
          <a:p>
            <a:pPr lvl="0"/>
            <a:endParaRPr lang="en-US" sz="45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Understand the importance of incorporating gender statistics across all the SDGs</a:t>
            </a:r>
          </a:p>
          <a:p>
            <a:pPr lvl="0"/>
            <a:endParaRPr lang="en-US" sz="45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Learn how to use gender data to monitor progress with some indicators that are not necessarily gendered in the official SDG monitoring framework</a:t>
            </a:r>
          </a:p>
        </p:txBody>
      </p:sp>
    </p:spTree>
    <p:extLst>
      <p:ext uri="{BB962C8B-B14F-4D97-AF65-F5344CB8AC3E}">
        <p14:creationId xmlns:p14="http://schemas.microsoft.com/office/powerpoint/2010/main" val="332292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9" y="2294213"/>
            <a:ext cx="21233951" cy="1477328"/>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8" y="3962400"/>
            <a:ext cx="8192432" cy="601703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Specialized national population-based surveys dedicated to measure VAW</a:t>
            </a: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International household surveys (with a module on experience of violence by women). For instance: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Demographic and Health Surveys (DHS)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Multiple Indicator Cluster Surveys (MICS)</a:t>
            </a:r>
          </a:p>
        </p:txBody>
      </p:sp>
      <p:pic>
        <p:nvPicPr>
          <p:cNvPr id="7" name="Picture 6">
            <a:extLst>
              <a:ext uri="{FF2B5EF4-FFF2-40B4-BE49-F238E27FC236}">
                <a16:creationId xmlns:a16="http://schemas.microsoft.com/office/drawing/2014/main" id="{EBA7B527-6E58-4313-973F-96EA1CF5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3429000"/>
            <a:ext cx="9448800" cy="8385110"/>
          </a:xfrm>
          <a:prstGeom prst="rect">
            <a:avLst/>
          </a:prstGeom>
        </p:spPr>
      </p:pic>
      <p:sp>
        <p:nvSpPr>
          <p:cNvPr id="9" name="Arrow: Right 8">
            <a:extLst>
              <a:ext uri="{FF2B5EF4-FFF2-40B4-BE49-F238E27FC236}">
                <a16:creationId xmlns:a16="http://schemas.microsoft.com/office/drawing/2014/main" id="{E731872A-31AF-4F21-8328-42D56E3F94A0}"/>
              </a:ext>
            </a:extLst>
          </p:cNvPr>
          <p:cNvSpPr/>
          <p:nvPr/>
        </p:nvSpPr>
        <p:spPr>
          <a:xfrm>
            <a:off x="2394647" y="9661280"/>
            <a:ext cx="8469513" cy="215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 module on domestic violence is sometimes added to DHS &amp; MICS</a:t>
            </a:r>
          </a:p>
        </p:txBody>
      </p:sp>
    </p:spTree>
    <p:extLst>
      <p:ext uri="{BB962C8B-B14F-4D97-AF65-F5344CB8AC3E}">
        <p14:creationId xmlns:p14="http://schemas.microsoft.com/office/powerpoint/2010/main" val="76887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9" y="2294213"/>
            <a:ext cx="21233951" cy="984885"/>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8" y="3419744"/>
            <a:ext cx="21261671" cy="8863965"/>
          </a:xfrm>
          <a:prstGeom prst="rect">
            <a:avLst/>
          </a:prstGeom>
          <a:noFill/>
        </p:spPr>
        <p:txBody>
          <a:bodyPr wrap="square" rtlCol="0">
            <a:spAutoFit/>
          </a:bodyPr>
          <a:lstStyle/>
          <a:p>
            <a:r>
              <a:rPr lang="en-US" sz="3000" dirty="0">
                <a:solidFill>
                  <a:srgbClr val="6D6E70"/>
                </a:solidFill>
                <a:latin typeface="Arial" panose="020B0604020202020204" pitchFamily="34" charset="0"/>
                <a:cs typeface="Arial" panose="020B0604020202020204" pitchFamily="34" charset="0"/>
              </a:rPr>
              <a:t>Key considerations</a:t>
            </a:r>
          </a:p>
          <a:p>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Data collection must adhere to ethical and safety standards agreed internationally to avoid putting interviewees and interviewers at greater risk of violence.</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The indicator calls for reporting on physical, sexual and psychological violence. However, there is no international definition for psychological violence so, in practice, physical and sexual are used for global reporting. Countries are encouraged, however, to pursue the collection of data on psychological violence</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Although the indicator targets women 15 years and older, most surveys including related questions cover age groups 15–49 only. Thus, the narrower age group is currently used for global reporting. </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Data should only be obtained from specialized population-based household surveys dedicated to measuring violence against women and international population-based household surveys that include a separate module on experience of violence by women.</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Although administrative data from health, police, courts, justice and social services, among other services used by survivors of violence, can provide information on violence against women and girls, these do not provide prevalence data, but rather incidence data or service-use data.</a:t>
            </a:r>
          </a:p>
        </p:txBody>
      </p:sp>
    </p:spTree>
    <p:extLst>
      <p:ext uri="{BB962C8B-B14F-4D97-AF65-F5344CB8AC3E}">
        <p14:creationId xmlns:p14="http://schemas.microsoft.com/office/powerpoint/2010/main" val="370144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198783"/>
            <a:ext cx="21233951" cy="1477328"/>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42110" y="3773333"/>
            <a:ext cx="10497490" cy="1077218"/>
          </a:xfrm>
          <a:prstGeom prst="rect">
            <a:avLst/>
          </a:prstGeom>
          <a:noFill/>
        </p:spPr>
        <p:txBody>
          <a:bodyPr wrap="square" rtlCol="0">
            <a:spAutoFit/>
          </a:bodyPr>
          <a:lstStyle/>
          <a:p>
            <a:r>
              <a:rPr lang="en-US" sz="3200" dirty="0">
                <a:solidFill>
                  <a:srgbClr val="6D6E70"/>
                </a:solidFill>
                <a:latin typeface="Arial" panose="020B0604020202020204" pitchFamily="34" charset="0"/>
                <a:cs typeface="Arial" panose="020B0604020202020204" pitchFamily="34" charset="0"/>
              </a:rPr>
              <a:t>Computation method</a:t>
            </a:r>
          </a:p>
          <a:p>
            <a:r>
              <a:rPr lang="en-US" sz="3200" dirty="0">
                <a:solidFill>
                  <a:srgbClr val="009CDB"/>
                </a:solidFill>
                <a:latin typeface="Arial" panose="020B0604020202020204" pitchFamily="34" charset="0"/>
                <a:cs typeface="Arial" panose="020B0604020202020204" pitchFamily="34" charset="0"/>
              </a:rPr>
              <a:t>- </a:t>
            </a:r>
            <a:r>
              <a:rPr lang="en-US" sz="2800" dirty="0">
                <a:solidFill>
                  <a:srgbClr val="009CDB"/>
                </a:solidFill>
                <a:latin typeface="Arial" panose="020B0604020202020204" pitchFamily="34" charset="0"/>
                <a:cs typeface="Arial" panose="020B0604020202020204" pitchFamily="34" charset="0"/>
              </a:rPr>
              <a:t>Physical violence </a:t>
            </a:r>
            <a:endParaRPr lang="en-US" sz="3200" dirty="0">
              <a:solidFill>
                <a:srgbClr val="009CDB"/>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F32E6D64-C300-49DB-81C7-FBFD4AB99520}"/>
              </a:ext>
            </a:extLst>
          </p:cNvPr>
          <p:cNvGrpSpPr/>
          <p:nvPr/>
        </p:nvGrpSpPr>
        <p:grpSpPr>
          <a:xfrm>
            <a:off x="4876800" y="5017181"/>
            <a:ext cx="18288000" cy="1477328"/>
            <a:chOff x="0" y="0"/>
            <a:chExt cx="6295390" cy="862965"/>
          </a:xfrm>
        </p:grpSpPr>
        <p:grpSp>
          <p:nvGrpSpPr>
            <p:cNvPr id="31" name="Group 30">
              <a:extLst>
                <a:ext uri="{FF2B5EF4-FFF2-40B4-BE49-F238E27FC236}">
                  <a16:creationId xmlns:a16="http://schemas.microsoft.com/office/drawing/2014/main" id="{ACE035E3-7F42-4CE0-B9CF-25C646AD78F9}"/>
                </a:ext>
              </a:extLst>
            </p:cNvPr>
            <p:cNvGrpSpPr/>
            <p:nvPr/>
          </p:nvGrpSpPr>
          <p:grpSpPr>
            <a:xfrm>
              <a:off x="0" y="0"/>
              <a:ext cx="6295390" cy="862965"/>
              <a:chOff x="-320437" y="1"/>
              <a:chExt cx="7582328" cy="946858"/>
            </a:xfrm>
          </p:grpSpPr>
          <p:grpSp>
            <p:nvGrpSpPr>
              <p:cNvPr id="33" name="Group 32">
                <a:extLst>
                  <a:ext uri="{FF2B5EF4-FFF2-40B4-BE49-F238E27FC236}">
                    <a16:creationId xmlns:a16="http://schemas.microsoft.com/office/drawing/2014/main" id="{4EC81014-4ECB-4CDD-B4BC-C4B3CFA1C9B3}"/>
                  </a:ext>
                </a:extLst>
              </p:cNvPr>
              <p:cNvGrpSpPr/>
              <p:nvPr/>
            </p:nvGrpSpPr>
            <p:grpSpPr>
              <a:xfrm>
                <a:off x="-320437" y="1"/>
                <a:ext cx="6962775" cy="946858"/>
                <a:chOff x="-502998" y="-46301"/>
                <a:chExt cx="10629265" cy="809747"/>
              </a:xfrm>
            </p:grpSpPr>
            <p:sp>
              <p:nvSpPr>
                <p:cNvPr id="35" name="TextBox 3">
                  <a:extLst>
                    <a:ext uri="{FF2B5EF4-FFF2-40B4-BE49-F238E27FC236}">
                      <a16:creationId xmlns:a16="http://schemas.microsoft.com/office/drawing/2014/main" id="{0F7818A4-7C9F-457A-863A-68815E1E29F0}"/>
                    </a:ext>
                  </a:extLst>
                </p:cNvPr>
                <p:cNvSpPr txBox="1"/>
                <p:nvPr/>
              </p:nvSpPr>
              <p:spPr>
                <a:xfrm>
                  <a:off x="-385941" y="-46301"/>
                  <a:ext cx="10395252" cy="432537"/>
                </a:xfrm>
                <a:prstGeom prst="rect">
                  <a:avLst/>
                </a:prstGeom>
                <a:noFill/>
              </p:spPr>
              <p:txBody>
                <a:bodyPr wrap="square" rtlCol="0">
                  <a:noAutofit/>
                </a:bodyPr>
                <a:lstStyle/>
                <a:p>
                  <a:pPr marL="0" marR="0" algn="ctr">
                    <a:lnSpc>
                      <a:spcPct val="107000"/>
                    </a:lnSpc>
                    <a:spcBef>
                      <a:spcPts val="0"/>
                    </a:spcBef>
                    <a:spcAft>
                      <a:spcPts val="800"/>
                    </a:spcAft>
                  </a:pPr>
                  <a:r>
                    <a:rPr lang="en-GB"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who experienced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physical</a:t>
                  </a:r>
                  <a:r>
                    <a:rPr lang="en-US" sz="2200" i="1" u="sng" dirty="0">
                      <a:solidFill>
                        <a:srgbClr val="6D6E70"/>
                      </a:solidFill>
                      <a:latin typeface="Cambria Math" panose="02040503050406030204" pitchFamily="18" charset="0"/>
                      <a:ea typeface="Calibri" panose="020F0502020204030204" pitchFamily="34" charset="0"/>
                      <a:cs typeface="Times New Roman" panose="02020603050405020304" pitchFamily="18" charset="0"/>
                    </a:rPr>
                    <a:t>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violence</a:t>
                  </a: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 by a current or former intimate partner in the previous 12 months</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4">
                  <a:extLst>
                    <a:ext uri="{FF2B5EF4-FFF2-40B4-BE49-F238E27FC236}">
                      <a16:creationId xmlns:a16="http://schemas.microsoft.com/office/drawing/2014/main" id="{AF97EAD9-A8AD-4846-831A-4F2A28A197D6}"/>
                    </a:ext>
                  </a:extLst>
                </p:cNvPr>
                <p:cNvSpPr txBox="1"/>
                <p:nvPr/>
              </p:nvSpPr>
              <p:spPr>
                <a:xfrm>
                  <a:off x="-502998" y="386256"/>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US" sz="2200" i="1"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in the population</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CB613BAA-5B2D-47B9-9015-92CABC08CE67}"/>
                    </a:ext>
                  </a:extLst>
                </p:cNvPr>
                <p:cNvCxnSpPr>
                  <a:cxnSpLocks/>
                </p:cNvCxnSpPr>
                <p:nvPr/>
              </p:nvCxnSpPr>
              <p:spPr>
                <a:xfrm flipH="1" flipV="1">
                  <a:off x="70783" y="348735"/>
                  <a:ext cx="9703312" cy="1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15">
                <a:extLst>
                  <a:ext uri="{FF2B5EF4-FFF2-40B4-BE49-F238E27FC236}">
                    <a16:creationId xmlns:a16="http://schemas.microsoft.com/office/drawing/2014/main" id="{A60F1896-C4E5-4ACC-9688-89921701AD07}"/>
                  </a:ext>
                </a:extLst>
              </p:cNvPr>
              <p:cNvSpPr txBox="1"/>
              <p:nvPr/>
            </p:nvSpPr>
            <p:spPr>
              <a:xfrm>
                <a:off x="6411832" y="310541"/>
                <a:ext cx="850059" cy="303264"/>
              </a:xfrm>
              <a:prstGeom prst="rect">
                <a:avLst/>
              </a:prstGeom>
              <a:noFill/>
            </p:spPr>
            <p:txBody>
              <a:bodyPr wrap="square" rtlCol="0">
                <a:noAutofit/>
              </a:bodyPr>
              <a:lstStyle/>
              <a:p>
                <a:pPr marL="0" marR="0">
                  <a:lnSpc>
                    <a:spcPct val="107000"/>
                  </a:lnSpc>
                  <a:spcBef>
                    <a:spcPts val="0"/>
                  </a:spcBef>
                  <a:spcAft>
                    <a:spcPts val="800"/>
                  </a:spcAft>
                </a:pP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X 100</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Rectangle 31">
              <a:extLst>
                <a:ext uri="{FF2B5EF4-FFF2-40B4-BE49-F238E27FC236}">
                  <a16:creationId xmlns:a16="http://schemas.microsoft.com/office/drawing/2014/main" id="{C2360BBB-AD96-444D-A0DC-2E191BB45254}"/>
                </a:ext>
              </a:extLst>
            </p:cNvPr>
            <p:cNvSpPr/>
            <p:nvPr/>
          </p:nvSpPr>
          <p:spPr>
            <a:xfrm>
              <a:off x="127221" y="0"/>
              <a:ext cx="5977254" cy="78717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
        <p:nvSpPr>
          <p:cNvPr id="53" name="TextBox 52">
            <a:extLst>
              <a:ext uri="{FF2B5EF4-FFF2-40B4-BE49-F238E27FC236}">
                <a16:creationId xmlns:a16="http://schemas.microsoft.com/office/drawing/2014/main" id="{C94A3BF2-8196-4A40-AAD9-DF8DADB19254}"/>
              </a:ext>
            </a:extLst>
          </p:cNvPr>
          <p:cNvSpPr txBox="1"/>
          <p:nvPr/>
        </p:nvSpPr>
        <p:spPr>
          <a:xfrm>
            <a:off x="1542110" y="6797223"/>
            <a:ext cx="7543800" cy="523220"/>
          </a:xfrm>
          <a:prstGeom prst="rect">
            <a:avLst/>
          </a:prstGeom>
          <a:noFill/>
        </p:spPr>
        <p:txBody>
          <a:bodyPr wrap="square" rtlCol="0">
            <a:spAutoFit/>
          </a:bodyPr>
          <a:lstStyle/>
          <a:p>
            <a:r>
              <a:rPr lang="en-US" sz="2800" dirty="0">
                <a:solidFill>
                  <a:srgbClr val="009CDB"/>
                </a:solidFill>
                <a:latin typeface="Arial" panose="020B0604020202020204" pitchFamily="34" charset="0"/>
                <a:cs typeface="Arial" panose="020B0604020202020204" pitchFamily="34" charset="0"/>
              </a:rPr>
              <a:t>- Sexual violence </a:t>
            </a:r>
          </a:p>
        </p:txBody>
      </p:sp>
      <p:grpSp>
        <p:nvGrpSpPr>
          <p:cNvPr id="54" name="Group 53">
            <a:extLst>
              <a:ext uri="{FF2B5EF4-FFF2-40B4-BE49-F238E27FC236}">
                <a16:creationId xmlns:a16="http://schemas.microsoft.com/office/drawing/2014/main" id="{00EC9D62-1BAC-4B6C-9FFA-84DEDD5FD813}"/>
              </a:ext>
            </a:extLst>
          </p:cNvPr>
          <p:cNvGrpSpPr/>
          <p:nvPr/>
        </p:nvGrpSpPr>
        <p:grpSpPr>
          <a:xfrm>
            <a:off x="4952060" y="7417826"/>
            <a:ext cx="18288000" cy="1477328"/>
            <a:chOff x="0" y="0"/>
            <a:chExt cx="6295390" cy="862965"/>
          </a:xfrm>
        </p:grpSpPr>
        <p:grpSp>
          <p:nvGrpSpPr>
            <p:cNvPr id="55" name="Group 54">
              <a:extLst>
                <a:ext uri="{FF2B5EF4-FFF2-40B4-BE49-F238E27FC236}">
                  <a16:creationId xmlns:a16="http://schemas.microsoft.com/office/drawing/2014/main" id="{BC8CE998-0518-4185-9A07-690B75523AC6}"/>
                </a:ext>
              </a:extLst>
            </p:cNvPr>
            <p:cNvGrpSpPr/>
            <p:nvPr/>
          </p:nvGrpSpPr>
          <p:grpSpPr>
            <a:xfrm>
              <a:off x="0" y="0"/>
              <a:ext cx="6295390" cy="862965"/>
              <a:chOff x="-320437" y="1"/>
              <a:chExt cx="7582328" cy="946858"/>
            </a:xfrm>
          </p:grpSpPr>
          <p:grpSp>
            <p:nvGrpSpPr>
              <p:cNvPr id="57" name="Group 56">
                <a:extLst>
                  <a:ext uri="{FF2B5EF4-FFF2-40B4-BE49-F238E27FC236}">
                    <a16:creationId xmlns:a16="http://schemas.microsoft.com/office/drawing/2014/main" id="{11028F28-AB89-4808-9FCD-2751D63D6A58}"/>
                  </a:ext>
                </a:extLst>
              </p:cNvPr>
              <p:cNvGrpSpPr/>
              <p:nvPr/>
            </p:nvGrpSpPr>
            <p:grpSpPr>
              <a:xfrm>
                <a:off x="-320437" y="1"/>
                <a:ext cx="6962775" cy="946858"/>
                <a:chOff x="-502998" y="-46301"/>
                <a:chExt cx="10629265" cy="809747"/>
              </a:xfrm>
            </p:grpSpPr>
            <p:sp>
              <p:nvSpPr>
                <p:cNvPr id="59" name="TextBox 3">
                  <a:extLst>
                    <a:ext uri="{FF2B5EF4-FFF2-40B4-BE49-F238E27FC236}">
                      <a16:creationId xmlns:a16="http://schemas.microsoft.com/office/drawing/2014/main" id="{F847003B-0A9D-4927-9169-CCB297691BE9}"/>
                    </a:ext>
                  </a:extLst>
                </p:cNvPr>
                <p:cNvSpPr txBox="1"/>
                <p:nvPr/>
              </p:nvSpPr>
              <p:spPr>
                <a:xfrm>
                  <a:off x="-385941" y="-46301"/>
                  <a:ext cx="10395252" cy="432537"/>
                </a:xfrm>
                <a:prstGeom prst="rect">
                  <a:avLst/>
                </a:prstGeom>
                <a:noFill/>
              </p:spPr>
              <p:txBody>
                <a:bodyPr wrap="square" rtlCol="0">
                  <a:noAutofit/>
                </a:bodyPr>
                <a:lstStyle/>
                <a:p>
                  <a:pPr marL="0" marR="0" algn="ctr">
                    <a:lnSpc>
                      <a:spcPct val="107000"/>
                    </a:lnSpc>
                    <a:spcBef>
                      <a:spcPts val="0"/>
                    </a:spcBef>
                    <a:spcAft>
                      <a:spcPts val="800"/>
                    </a:spcAft>
                  </a:pPr>
                  <a:r>
                    <a:rPr lang="en-GB"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who experienced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sexual violence</a:t>
                  </a: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 by a current or former intimate partner in the previous 12 months</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4">
                  <a:extLst>
                    <a:ext uri="{FF2B5EF4-FFF2-40B4-BE49-F238E27FC236}">
                      <a16:creationId xmlns:a16="http://schemas.microsoft.com/office/drawing/2014/main" id="{99A456B6-F7CC-4FD2-B39D-D9882E75DF95}"/>
                    </a:ext>
                  </a:extLst>
                </p:cNvPr>
                <p:cNvSpPr txBox="1"/>
                <p:nvPr/>
              </p:nvSpPr>
              <p:spPr>
                <a:xfrm>
                  <a:off x="-502998" y="386256"/>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US" sz="2200" i="1"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in the population</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62C7E7-0BA3-4A79-AF10-7F47FB2D8858}"/>
                    </a:ext>
                  </a:extLst>
                </p:cNvPr>
                <p:cNvCxnSpPr>
                  <a:cxnSpLocks/>
                </p:cNvCxnSpPr>
                <p:nvPr/>
              </p:nvCxnSpPr>
              <p:spPr>
                <a:xfrm flipH="1" flipV="1">
                  <a:off x="70783" y="348735"/>
                  <a:ext cx="9703312" cy="1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15">
                <a:extLst>
                  <a:ext uri="{FF2B5EF4-FFF2-40B4-BE49-F238E27FC236}">
                    <a16:creationId xmlns:a16="http://schemas.microsoft.com/office/drawing/2014/main" id="{44A58FA0-0675-4EDF-B064-B52EA220C88C}"/>
                  </a:ext>
                </a:extLst>
              </p:cNvPr>
              <p:cNvSpPr txBox="1"/>
              <p:nvPr/>
            </p:nvSpPr>
            <p:spPr>
              <a:xfrm>
                <a:off x="6411832" y="310541"/>
                <a:ext cx="850059" cy="303264"/>
              </a:xfrm>
              <a:prstGeom prst="rect">
                <a:avLst/>
              </a:prstGeom>
              <a:noFill/>
            </p:spPr>
            <p:txBody>
              <a:bodyPr wrap="square" rtlCol="0">
                <a:noAutofit/>
              </a:bodyPr>
              <a:lstStyle/>
              <a:p>
                <a:pPr marL="0" marR="0">
                  <a:lnSpc>
                    <a:spcPct val="107000"/>
                  </a:lnSpc>
                  <a:spcBef>
                    <a:spcPts val="0"/>
                  </a:spcBef>
                  <a:spcAft>
                    <a:spcPts val="800"/>
                  </a:spcAft>
                </a:pP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X 100</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6" name="Rectangle 55">
              <a:extLst>
                <a:ext uri="{FF2B5EF4-FFF2-40B4-BE49-F238E27FC236}">
                  <a16:creationId xmlns:a16="http://schemas.microsoft.com/office/drawing/2014/main" id="{FFD96421-A2F4-42A7-B9A2-449C549A66D1}"/>
                </a:ext>
              </a:extLst>
            </p:cNvPr>
            <p:cNvSpPr/>
            <p:nvPr/>
          </p:nvSpPr>
          <p:spPr>
            <a:xfrm>
              <a:off x="127221" y="0"/>
              <a:ext cx="5977254" cy="78717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
        <p:nvSpPr>
          <p:cNvPr id="62" name="TextBox 61">
            <a:extLst>
              <a:ext uri="{FF2B5EF4-FFF2-40B4-BE49-F238E27FC236}">
                <a16:creationId xmlns:a16="http://schemas.microsoft.com/office/drawing/2014/main" id="{AB5AFEA9-0FE8-4988-89F0-E2C138C7F8FA}"/>
              </a:ext>
            </a:extLst>
          </p:cNvPr>
          <p:cNvSpPr txBox="1"/>
          <p:nvPr/>
        </p:nvSpPr>
        <p:spPr>
          <a:xfrm>
            <a:off x="1542110" y="9062052"/>
            <a:ext cx="10497490" cy="523220"/>
          </a:xfrm>
          <a:prstGeom prst="rect">
            <a:avLst/>
          </a:prstGeom>
          <a:noFill/>
        </p:spPr>
        <p:txBody>
          <a:bodyPr wrap="square" rtlCol="0">
            <a:spAutoFit/>
          </a:bodyPr>
          <a:lstStyle/>
          <a:p>
            <a:r>
              <a:rPr lang="en-US" sz="2800" dirty="0">
                <a:solidFill>
                  <a:srgbClr val="009CDB"/>
                </a:solidFill>
                <a:latin typeface="Arial" panose="020B0604020202020204" pitchFamily="34" charset="0"/>
                <a:cs typeface="Arial" panose="020B0604020202020204" pitchFamily="34" charset="0"/>
              </a:rPr>
              <a:t>- Psychological violence </a:t>
            </a:r>
          </a:p>
        </p:txBody>
      </p:sp>
      <p:grpSp>
        <p:nvGrpSpPr>
          <p:cNvPr id="63" name="Group 62">
            <a:extLst>
              <a:ext uri="{FF2B5EF4-FFF2-40B4-BE49-F238E27FC236}">
                <a16:creationId xmlns:a16="http://schemas.microsoft.com/office/drawing/2014/main" id="{CC443C50-A634-46AB-904E-9D8229AF2D61}"/>
              </a:ext>
            </a:extLst>
          </p:cNvPr>
          <p:cNvGrpSpPr/>
          <p:nvPr/>
        </p:nvGrpSpPr>
        <p:grpSpPr>
          <a:xfrm>
            <a:off x="4933010" y="9801308"/>
            <a:ext cx="18288000" cy="1477328"/>
            <a:chOff x="0" y="0"/>
            <a:chExt cx="6295390" cy="862965"/>
          </a:xfrm>
        </p:grpSpPr>
        <p:grpSp>
          <p:nvGrpSpPr>
            <p:cNvPr id="64" name="Group 63">
              <a:extLst>
                <a:ext uri="{FF2B5EF4-FFF2-40B4-BE49-F238E27FC236}">
                  <a16:creationId xmlns:a16="http://schemas.microsoft.com/office/drawing/2014/main" id="{53B04FF6-126C-4AB7-B84E-686ECD5D66E4}"/>
                </a:ext>
              </a:extLst>
            </p:cNvPr>
            <p:cNvGrpSpPr/>
            <p:nvPr/>
          </p:nvGrpSpPr>
          <p:grpSpPr>
            <a:xfrm>
              <a:off x="0" y="0"/>
              <a:ext cx="6295390" cy="862965"/>
              <a:chOff x="-320437" y="1"/>
              <a:chExt cx="7582328" cy="946858"/>
            </a:xfrm>
          </p:grpSpPr>
          <p:grpSp>
            <p:nvGrpSpPr>
              <p:cNvPr id="66" name="Group 65">
                <a:extLst>
                  <a:ext uri="{FF2B5EF4-FFF2-40B4-BE49-F238E27FC236}">
                    <a16:creationId xmlns:a16="http://schemas.microsoft.com/office/drawing/2014/main" id="{AEC2DB03-C47A-49DB-A549-D30DFD1A858B}"/>
                  </a:ext>
                </a:extLst>
              </p:cNvPr>
              <p:cNvGrpSpPr/>
              <p:nvPr/>
            </p:nvGrpSpPr>
            <p:grpSpPr>
              <a:xfrm>
                <a:off x="-320437" y="1"/>
                <a:ext cx="6962775" cy="946858"/>
                <a:chOff x="-502998" y="-46301"/>
                <a:chExt cx="10629265" cy="809747"/>
              </a:xfrm>
            </p:grpSpPr>
            <p:sp>
              <p:nvSpPr>
                <p:cNvPr id="68" name="TextBox 3">
                  <a:extLst>
                    <a:ext uri="{FF2B5EF4-FFF2-40B4-BE49-F238E27FC236}">
                      <a16:creationId xmlns:a16="http://schemas.microsoft.com/office/drawing/2014/main" id="{F0CF4714-35DA-4CAF-9A13-D5D8CD3F2815}"/>
                    </a:ext>
                  </a:extLst>
                </p:cNvPr>
                <p:cNvSpPr txBox="1"/>
                <p:nvPr/>
              </p:nvSpPr>
              <p:spPr>
                <a:xfrm>
                  <a:off x="-385941" y="-46301"/>
                  <a:ext cx="10395252" cy="432537"/>
                </a:xfrm>
                <a:prstGeom prst="rect">
                  <a:avLst/>
                </a:prstGeom>
                <a:noFill/>
              </p:spPr>
              <p:txBody>
                <a:bodyPr wrap="square" rtlCol="0">
                  <a:noAutofit/>
                </a:bodyPr>
                <a:lstStyle/>
                <a:p>
                  <a:pPr marL="0" marR="0" algn="ctr">
                    <a:lnSpc>
                      <a:spcPct val="107000"/>
                    </a:lnSpc>
                    <a:spcBef>
                      <a:spcPts val="0"/>
                    </a:spcBef>
                    <a:spcAft>
                      <a:spcPts val="800"/>
                    </a:spcAft>
                  </a:pPr>
                  <a:r>
                    <a:rPr lang="en-GB"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who experienced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psychological violence</a:t>
                  </a: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 by a current or former intimate partner in the previous 12 months</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4">
                  <a:extLst>
                    <a:ext uri="{FF2B5EF4-FFF2-40B4-BE49-F238E27FC236}">
                      <a16:creationId xmlns:a16="http://schemas.microsoft.com/office/drawing/2014/main" id="{658B9B4D-391D-4F86-A22E-25415A86E314}"/>
                    </a:ext>
                  </a:extLst>
                </p:cNvPr>
                <p:cNvSpPr txBox="1"/>
                <p:nvPr/>
              </p:nvSpPr>
              <p:spPr>
                <a:xfrm>
                  <a:off x="-502998" y="386256"/>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US" sz="2200" i="1"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in the population</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37293D36-0E7F-4611-83EC-23C3743FBC27}"/>
                    </a:ext>
                  </a:extLst>
                </p:cNvPr>
                <p:cNvCxnSpPr>
                  <a:cxnSpLocks/>
                </p:cNvCxnSpPr>
                <p:nvPr/>
              </p:nvCxnSpPr>
              <p:spPr>
                <a:xfrm flipH="1" flipV="1">
                  <a:off x="70783" y="348735"/>
                  <a:ext cx="9703312" cy="1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15">
                <a:extLst>
                  <a:ext uri="{FF2B5EF4-FFF2-40B4-BE49-F238E27FC236}">
                    <a16:creationId xmlns:a16="http://schemas.microsoft.com/office/drawing/2014/main" id="{316A9014-5D0E-4448-AEE6-6E0160FF46C7}"/>
                  </a:ext>
                </a:extLst>
              </p:cNvPr>
              <p:cNvSpPr txBox="1"/>
              <p:nvPr/>
            </p:nvSpPr>
            <p:spPr>
              <a:xfrm>
                <a:off x="6411832" y="310541"/>
                <a:ext cx="850059" cy="303264"/>
              </a:xfrm>
              <a:prstGeom prst="rect">
                <a:avLst/>
              </a:prstGeom>
              <a:noFill/>
            </p:spPr>
            <p:txBody>
              <a:bodyPr wrap="square" rtlCol="0">
                <a:noAutofit/>
              </a:bodyPr>
              <a:lstStyle/>
              <a:p>
                <a:pPr marL="0" marR="0">
                  <a:lnSpc>
                    <a:spcPct val="107000"/>
                  </a:lnSpc>
                  <a:spcBef>
                    <a:spcPts val="0"/>
                  </a:spcBef>
                  <a:spcAft>
                    <a:spcPts val="800"/>
                  </a:spcAft>
                </a:pP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X 100</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5" name="Rectangle 64">
              <a:extLst>
                <a:ext uri="{FF2B5EF4-FFF2-40B4-BE49-F238E27FC236}">
                  <a16:creationId xmlns:a16="http://schemas.microsoft.com/office/drawing/2014/main" id="{C4B3FA1D-EE34-4759-AA5F-370F7E7DEEDA}"/>
                </a:ext>
              </a:extLst>
            </p:cNvPr>
            <p:cNvSpPr/>
            <p:nvPr/>
          </p:nvSpPr>
          <p:spPr>
            <a:xfrm>
              <a:off x="127221" y="0"/>
              <a:ext cx="5977254" cy="78717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Tree>
    <p:extLst>
      <p:ext uri="{BB962C8B-B14F-4D97-AF65-F5344CB8AC3E}">
        <p14:creationId xmlns:p14="http://schemas.microsoft.com/office/powerpoint/2010/main" val="384361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9" y="2294213"/>
            <a:ext cx="21233951" cy="1477328"/>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9" y="4419600"/>
            <a:ext cx="21233950" cy="709425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Data-disaggregation variables that are specific to this indicator include: </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Income/wealth</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Education</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Ethnicity (including indigenous status)</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Disability status</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Geographic location</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Migration status</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marital/partnership status, </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relationship to the perpetrator (e.g. current or former intimate partner)</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frequency of violence</a:t>
            </a:r>
          </a:p>
          <a:p>
            <a:pPr marL="457200" indent="-457200">
              <a:buFontTx/>
              <a:buChar char="-"/>
            </a:pPr>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45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5.4.1</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2361408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75024" y="106680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396180" y="3048000"/>
            <a:ext cx="10468695" cy="10772180"/>
          </a:xfrm>
        </p:spPr>
        <p:txBody>
          <a:bodyPr/>
          <a:lstStyle/>
          <a:p>
            <a:r>
              <a:rPr lang="en-US" sz="3500" dirty="0"/>
              <a:t>Definition </a:t>
            </a:r>
          </a:p>
          <a:p>
            <a:endParaRPr lang="en-US" sz="3500" dirty="0"/>
          </a:p>
          <a:p>
            <a:pPr marL="457200" indent="-457200">
              <a:buFontTx/>
              <a:buChar char="-"/>
            </a:pPr>
            <a:r>
              <a:rPr lang="en-US" sz="3500" dirty="0"/>
              <a:t>Proportion of TIME spent on unpaid domestic and care work in 24 hours</a:t>
            </a:r>
          </a:p>
          <a:p>
            <a:pPr marL="457200" indent="-457200">
              <a:buFontTx/>
              <a:buChar char="-"/>
            </a:pPr>
            <a:endParaRPr lang="en-US" sz="3500" dirty="0"/>
          </a:p>
          <a:p>
            <a:pPr marL="457200" indent="-457200">
              <a:buFontTx/>
              <a:buChar char="-"/>
            </a:pPr>
            <a:r>
              <a:rPr lang="en-US" sz="3500" dirty="0"/>
              <a:t>Data for several days is averaged to produce an estimate for average time spent in ONE day</a:t>
            </a:r>
          </a:p>
          <a:p>
            <a:endParaRPr lang="en-US" sz="3500" dirty="0"/>
          </a:p>
          <a:p>
            <a:pPr marL="457200" indent="-457200">
              <a:buFontTx/>
              <a:buChar char="-"/>
            </a:pPr>
            <a:r>
              <a:rPr lang="en-US" sz="3500" dirty="0"/>
              <a:t>Unpaid domestic and care work activities are SERVICES for OWN-USE of household or family members</a:t>
            </a:r>
          </a:p>
          <a:p>
            <a:pPr marL="1011747" lvl="1" indent="-457200">
              <a:buFontTx/>
              <a:buChar char="-"/>
            </a:pPr>
            <a:r>
              <a:rPr lang="en-US" sz="3500" dirty="0"/>
              <a:t>E.g. childcare for </a:t>
            </a:r>
            <a:r>
              <a:rPr lang="en-CA" sz="3500" dirty="0"/>
              <a:t>neighbours</a:t>
            </a:r>
            <a:r>
              <a:rPr lang="en-US" sz="3500" dirty="0"/>
              <a:t> does not count</a:t>
            </a:r>
          </a:p>
          <a:p>
            <a:pPr marL="457200" indent="-457200">
              <a:buFontTx/>
              <a:buChar char="-"/>
            </a:pPr>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5" name="TextBox 4">
            <a:extLst>
              <a:ext uri="{FF2B5EF4-FFF2-40B4-BE49-F238E27FC236}">
                <a16:creationId xmlns:a16="http://schemas.microsoft.com/office/drawing/2014/main" id="{BCCA18C4-6318-4DE9-929E-DDE2CD92E919}"/>
              </a:ext>
            </a:extLst>
          </p:cNvPr>
          <p:cNvSpPr txBox="1"/>
          <p:nvPr/>
        </p:nvSpPr>
        <p:spPr>
          <a:xfrm>
            <a:off x="1359011" y="2279568"/>
            <a:ext cx="21665976" cy="1169551"/>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sex </a:t>
            </a:r>
            <a:r>
              <a:rPr lang="en-US" sz="3500" dirty="0">
                <a:solidFill>
                  <a:srgbClr val="009CDB"/>
                </a:solidFill>
              </a:rPr>
              <a:t> </a:t>
            </a:r>
          </a:p>
          <a:p>
            <a:r>
              <a:rPr lang="en-US" sz="3500" dirty="0">
                <a:solidFill>
                  <a:srgbClr val="009CDB"/>
                </a:solidFill>
              </a:rPr>
              <a:t> </a:t>
            </a:r>
          </a:p>
        </p:txBody>
      </p:sp>
      <p:sp>
        <p:nvSpPr>
          <p:cNvPr id="4" name="TextBox 3">
            <a:extLst>
              <a:ext uri="{FF2B5EF4-FFF2-40B4-BE49-F238E27FC236}">
                <a16:creationId xmlns:a16="http://schemas.microsoft.com/office/drawing/2014/main" id="{05AD77E0-9791-49D3-8764-48CDEC2FFCEC}"/>
              </a:ext>
            </a:extLst>
          </p:cNvPr>
          <p:cNvSpPr txBox="1"/>
          <p:nvPr/>
        </p:nvSpPr>
        <p:spPr>
          <a:xfrm>
            <a:off x="10059206" y="10050156"/>
            <a:ext cx="6171394" cy="2246769"/>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International Classification of Activities for Time Use Statistics (ICATUS) </a:t>
            </a:r>
          </a:p>
          <a:p>
            <a:endParaRPr lang="en-US" sz="3500" dirty="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233E8223-2846-4F26-AFAA-6E23972DF1B2}"/>
              </a:ext>
            </a:extLst>
          </p:cNvPr>
          <p:cNvSpPr/>
          <p:nvPr/>
        </p:nvSpPr>
        <p:spPr>
          <a:xfrm>
            <a:off x="2086099" y="10078607"/>
            <a:ext cx="7572659" cy="1169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CLASSIFYING TIME USE ACTIVITIES</a:t>
            </a:r>
          </a:p>
        </p:txBody>
      </p:sp>
      <p:graphicFrame>
        <p:nvGraphicFramePr>
          <p:cNvPr id="11" name="Diagram 10">
            <a:extLst>
              <a:ext uri="{FF2B5EF4-FFF2-40B4-BE49-F238E27FC236}">
                <a16:creationId xmlns:a16="http://schemas.microsoft.com/office/drawing/2014/main" id="{949A28B4-116F-490F-BDFA-083D86EECF9A}"/>
              </a:ext>
            </a:extLst>
          </p:cNvPr>
          <p:cNvGraphicFramePr/>
          <p:nvPr>
            <p:extLst>
              <p:ext uri="{D42A27DB-BD31-4B8C-83A1-F6EECF244321}">
                <p14:modId xmlns:p14="http://schemas.microsoft.com/office/powerpoint/2010/main" val="311792554"/>
              </p:ext>
            </p:extLst>
          </p:nvPr>
        </p:nvGraphicFramePr>
        <p:xfrm>
          <a:off x="12879627" y="3048000"/>
          <a:ext cx="9929348" cy="83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47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41D093-D089-44D8-BA9E-800C0F7CEED2}"/>
              </a:ext>
            </a:extLst>
          </p:cNvPr>
          <p:cNvSpPr txBox="1"/>
          <p:nvPr/>
        </p:nvSpPr>
        <p:spPr>
          <a:xfrm>
            <a:off x="1394095" y="2156712"/>
            <a:ext cx="21449964" cy="1169551"/>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7" name="Text Placeholder 1">
            <a:extLst>
              <a:ext uri="{FF2B5EF4-FFF2-40B4-BE49-F238E27FC236}">
                <a16:creationId xmlns:a16="http://schemas.microsoft.com/office/drawing/2014/main" id="{FD27AA3E-9FFF-4AD0-A635-E77CF6E36405}"/>
              </a:ext>
            </a:extLst>
          </p:cNvPr>
          <p:cNvSpPr>
            <a:spLocks noGrp="1"/>
          </p:cNvSpPr>
          <p:nvPr>
            <p:ph type="body" sz="quarter" idx="10"/>
          </p:nvPr>
        </p:nvSpPr>
        <p:spPr>
          <a:xfrm>
            <a:off x="1602732" y="1066800"/>
            <a:ext cx="21234400" cy="1212768"/>
          </a:xfrm>
        </p:spPr>
        <p:txBody>
          <a:bodyPr/>
          <a:lstStyle/>
          <a:p>
            <a:r>
              <a:rPr lang="en-US" sz="4000" dirty="0"/>
              <a:t>Indicator methodology</a:t>
            </a:r>
          </a:p>
          <a:p>
            <a:endParaRPr lang="en-US" dirty="0"/>
          </a:p>
        </p:txBody>
      </p:sp>
      <p:sp>
        <p:nvSpPr>
          <p:cNvPr id="8" name="TextBox 7">
            <a:extLst>
              <a:ext uri="{FF2B5EF4-FFF2-40B4-BE49-F238E27FC236}">
                <a16:creationId xmlns:a16="http://schemas.microsoft.com/office/drawing/2014/main" id="{4560A391-140C-4188-B77D-07FA3ACC2BB5}"/>
              </a:ext>
            </a:extLst>
          </p:cNvPr>
          <p:cNvSpPr txBox="1"/>
          <p:nvPr/>
        </p:nvSpPr>
        <p:spPr>
          <a:xfrm>
            <a:off x="769362" y="4636543"/>
            <a:ext cx="8831838" cy="6017032"/>
          </a:xfrm>
          <a:prstGeom prst="rect">
            <a:avLst/>
          </a:prstGeom>
          <a:noFill/>
        </p:spPr>
        <p:txBody>
          <a:bodyPr wrap="square" rtlCol="0">
            <a:spAutoFit/>
          </a:bodyPr>
          <a:lstStyle/>
          <a:p>
            <a:pPr marL="457200" indent="-457200">
              <a:buFontTx/>
              <a:buChar char="-"/>
            </a:pPr>
            <a:r>
              <a:rPr lang="en-US" sz="3500" dirty="0">
                <a:solidFill>
                  <a:srgbClr val="6D6E70"/>
                </a:solidFill>
                <a:latin typeface="Arial" panose="020B0604020202020204" pitchFamily="34" charset="0"/>
                <a:cs typeface="Arial" panose="020B0604020202020204" pitchFamily="34" charset="0"/>
              </a:rPr>
              <a:t>International Classification of Activities for Time Use Statistics (ICATUS)</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Standard classification for time-use statistics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Groups activities in a meaningful way</a:t>
            </a:r>
          </a:p>
          <a:p>
            <a:pPr marL="1011692" lvl="1" indent="-457200">
              <a:buFont typeface="Courier New" panose="02070309020205020404" pitchFamily="49" charset="0"/>
              <a:buChar char="o"/>
            </a:pPr>
            <a:r>
              <a:rPr lang="en-US" sz="3500" b="1" dirty="0">
                <a:solidFill>
                  <a:srgbClr val="6D6E70"/>
                </a:solidFill>
                <a:latin typeface="Arial" panose="020B0604020202020204" pitchFamily="34" charset="0"/>
                <a:cs typeface="Arial" panose="020B0604020202020204" pitchFamily="34" charset="0"/>
              </a:rPr>
              <a:t>Activities in Major Divisions 3 &amp; 4 needed for this indicator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Major divisions are further divided into sub-activities </a:t>
            </a:r>
          </a:p>
          <a:p>
            <a:pPr marL="1011692" lvl="1"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D8CAD85-A396-4CB2-BAE3-667CA869F90F}"/>
              </a:ext>
            </a:extLst>
          </p:cNvPr>
          <p:cNvGrpSpPr/>
          <p:nvPr/>
        </p:nvGrpSpPr>
        <p:grpSpPr>
          <a:xfrm>
            <a:off x="10714904" y="3819276"/>
            <a:ext cx="12936941" cy="7258616"/>
            <a:chOff x="1081378" y="149078"/>
            <a:chExt cx="3855720" cy="2194873"/>
          </a:xfrm>
        </p:grpSpPr>
        <p:pic>
          <p:nvPicPr>
            <p:cNvPr id="10" name="Picture 9">
              <a:extLst>
                <a:ext uri="{FF2B5EF4-FFF2-40B4-BE49-F238E27FC236}">
                  <a16:creationId xmlns:a16="http://schemas.microsoft.com/office/drawing/2014/main" id="{C453618A-AE5E-4277-940D-51B6DFB7E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78" y="461176"/>
              <a:ext cx="3855720" cy="1882775"/>
            </a:xfrm>
            <a:prstGeom prst="rect">
              <a:avLst/>
            </a:prstGeom>
          </p:spPr>
        </p:pic>
        <p:sp>
          <p:nvSpPr>
            <p:cNvPr id="11" name="Text Box 221">
              <a:extLst>
                <a:ext uri="{FF2B5EF4-FFF2-40B4-BE49-F238E27FC236}">
                  <a16:creationId xmlns:a16="http://schemas.microsoft.com/office/drawing/2014/main" id="{4241A913-A0B3-4A45-A214-08B256933677}"/>
                </a:ext>
              </a:extLst>
            </p:cNvPr>
            <p:cNvSpPr txBox="1"/>
            <p:nvPr/>
          </p:nvSpPr>
          <p:spPr>
            <a:xfrm>
              <a:off x="1081378" y="149078"/>
              <a:ext cx="3855720" cy="24712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ICATUS classification of activities</a:t>
              </a:r>
              <a:endParaRPr lang="en-US" sz="28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5897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10668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2" name="TextBox 1">
            <a:extLst>
              <a:ext uri="{FF2B5EF4-FFF2-40B4-BE49-F238E27FC236}">
                <a16:creationId xmlns:a16="http://schemas.microsoft.com/office/drawing/2014/main" id="{EA2098FB-B59F-4BE5-94AE-8085C6C7DED2}"/>
              </a:ext>
            </a:extLst>
          </p:cNvPr>
          <p:cNvSpPr txBox="1"/>
          <p:nvPr/>
        </p:nvSpPr>
        <p:spPr>
          <a:xfrm>
            <a:off x="1357456" y="4038600"/>
            <a:ext cx="18530222" cy="7632859"/>
          </a:xfrm>
          <a:prstGeom prst="rect">
            <a:avLst/>
          </a:prstGeom>
          <a:noFill/>
        </p:spPr>
        <p:txBody>
          <a:bodyPr wrap="square" rtlCol="0">
            <a:spAutoFit/>
          </a:bodyPr>
          <a:lstStyle/>
          <a:p>
            <a:pPr marL="457200" indent="-457200">
              <a:buFontTx/>
              <a:buChar char="-"/>
            </a:pPr>
            <a:r>
              <a:rPr lang="en-US" sz="3500" dirty="0">
                <a:solidFill>
                  <a:srgbClr val="6D6E70"/>
                </a:solidFill>
                <a:latin typeface="Arial" panose="020B0604020202020204" pitchFamily="34" charset="0"/>
                <a:cs typeface="Arial" panose="020B0604020202020204" pitchFamily="34" charset="0"/>
              </a:rPr>
              <a:t>Diary-based methods</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type of activities in which people engage</a:t>
            </a: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how much time people spend on these activities</a:t>
            </a: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time of the day when individuals undertake certain activities </a:t>
            </a: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activities occurring simultaneously. </a:t>
            </a:r>
          </a:p>
          <a:p>
            <a:pPr marL="1011692" lvl="1"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Stylized retrospective questions</a:t>
            </a:r>
          </a:p>
          <a:p>
            <a:pPr lvl="1"/>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Ask respondents to recall how much time they usually spend performing a certain activity </a:t>
            </a:r>
          </a:p>
          <a:p>
            <a:pPr marL="1011692" lvl="1"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en-US" sz="3500" dirty="0"/>
              <a:t>Diaries are the only instruments that record simultaneous activities</a:t>
            </a:r>
          </a:p>
          <a:p>
            <a:pPr marL="457200"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95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968502"/>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graphicFrame>
        <p:nvGraphicFramePr>
          <p:cNvPr id="12" name="Object 11">
            <a:extLst>
              <a:ext uri="{FF2B5EF4-FFF2-40B4-BE49-F238E27FC236}">
                <a16:creationId xmlns:a16="http://schemas.microsoft.com/office/drawing/2014/main" id="{7E776C7E-44ED-4C7E-BCE2-D9CE58A828D8}"/>
              </a:ext>
            </a:extLst>
          </p:cNvPr>
          <p:cNvGraphicFramePr>
            <a:graphicFrameLocks noChangeAspect="1"/>
          </p:cNvGraphicFramePr>
          <p:nvPr>
            <p:extLst>
              <p:ext uri="{D42A27DB-BD31-4B8C-83A1-F6EECF244321}">
                <p14:modId xmlns:p14="http://schemas.microsoft.com/office/powerpoint/2010/main" val="1830632774"/>
              </p:ext>
            </p:extLst>
          </p:nvPr>
        </p:nvGraphicFramePr>
        <p:xfrm>
          <a:off x="3276600" y="4773718"/>
          <a:ext cx="15468376" cy="5972816"/>
        </p:xfrm>
        <a:graphic>
          <a:graphicData uri="http://schemas.openxmlformats.org/presentationml/2006/ole">
            <mc:AlternateContent xmlns:mc="http://schemas.openxmlformats.org/markup-compatibility/2006">
              <mc:Choice xmlns:v="urn:schemas-microsoft-com:vml" Requires="v">
                <p:oleObj name="Document" r:id="rId2" imgW="6043285" imgH="2333449" progId="Word.Document.12">
                  <p:embed/>
                </p:oleObj>
              </mc:Choice>
              <mc:Fallback>
                <p:oleObj name="Document" r:id="rId2" imgW="6043285" imgH="2333449" progId="Word.Document.12">
                  <p:embed/>
                  <p:pic>
                    <p:nvPicPr>
                      <p:cNvPr id="12" name="Object 11">
                        <a:extLst>
                          <a:ext uri="{FF2B5EF4-FFF2-40B4-BE49-F238E27FC236}">
                            <a16:creationId xmlns:a16="http://schemas.microsoft.com/office/drawing/2014/main" id="{7E776C7E-44ED-4C7E-BCE2-D9CE58A828D8}"/>
                          </a:ext>
                        </a:extLst>
                      </p:cNvPr>
                      <p:cNvPicPr/>
                      <p:nvPr/>
                    </p:nvPicPr>
                    <p:blipFill>
                      <a:blip r:embed="rId3"/>
                      <a:stretch>
                        <a:fillRect/>
                      </a:stretch>
                    </p:blipFill>
                    <p:spPr>
                      <a:xfrm>
                        <a:off x="3276600" y="4773718"/>
                        <a:ext cx="15468376" cy="5972816"/>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AC71857-DCBD-40CB-A06C-71A1FBCBEE45}"/>
              </a:ext>
            </a:extLst>
          </p:cNvPr>
          <p:cNvSpPr txBox="1"/>
          <p:nvPr/>
        </p:nvSpPr>
        <p:spPr>
          <a:xfrm>
            <a:off x="7772400" y="4021622"/>
            <a:ext cx="9906000" cy="630942"/>
          </a:xfrm>
          <a:prstGeom prst="rect">
            <a:avLst/>
          </a:prstGeom>
          <a:noFill/>
        </p:spPr>
        <p:txBody>
          <a:bodyPr wrap="square" rtlCol="0">
            <a:spAutoFit/>
          </a:bodyPr>
          <a:lstStyle/>
          <a:p>
            <a:r>
              <a:rPr lang="en-US" sz="3500" i="1" dirty="0">
                <a:solidFill>
                  <a:srgbClr val="009CDB"/>
                </a:solidFill>
              </a:rPr>
              <a:t>Time diary with open time intervals </a:t>
            </a:r>
          </a:p>
        </p:txBody>
      </p:sp>
    </p:spTree>
    <p:extLst>
      <p:ext uri="{BB962C8B-B14F-4D97-AF65-F5344CB8AC3E}">
        <p14:creationId xmlns:p14="http://schemas.microsoft.com/office/powerpoint/2010/main" val="176817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10668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grpSp>
        <p:nvGrpSpPr>
          <p:cNvPr id="8" name="Group 7">
            <a:extLst>
              <a:ext uri="{FF2B5EF4-FFF2-40B4-BE49-F238E27FC236}">
                <a16:creationId xmlns:a16="http://schemas.microsoft.com/office/drawing/2014/main" id="{B844CFCF-4978-4AF8-843F-878D0747D485}"/>
              </a:ext>
            </a:extLst>
          </p:cNvPr>
          <p:cNvGrpSpPr/>
          <p:nvPr/>
        </p:nvGrpSpPr>
        <p:grpSpPr>
          <a:xfrm>
            <a:off x="2057400" y="2971800"/>
            <a:ext cx="17584905" cy="9074285"/>
            <a:chOff x="-3600212" y="245206"/>
            <a:chExt cx="10638209" cy="6264324"/>
          </a:xfrm>
        </p:grpSpPr>
        <p:pic>
          <p:nvPicPr>
            <p:cNvPr id="9" name="Picture 8">
              <a:extLst>
                <a:ext uri="{FF2B5EF4-FFF2-40B4-BE49-F238E27FC236}">
                  <a16:creationId xmlns:a16="http://schemas.microsoft.com/office/drawing/2014/main" id="{0F0566A5-2C58-4E50-BA72-7AF04E17EB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66" y="245206"/>
              <a:ext cx="6684231" cy="6264324"/>
            </a:xfrm>
            <a:prstGeom prst="rect">
              <a:avLst/>
            </a:prstGeom>
            <a:noFill/>
            <a:ln>
              <a:noFill/>
            </a:ln>
          </p:spPr>
        </p:pic>
        <p:sp>
          <p:nvSpPr>
            <p:cNvPr id="10" name="Text Box 229">
              <a:extLst>
                <a:ext uri="{FF2B5EF4-FFF2-40B4-BE49-F238E27FC236}">
                  <a16:creationId xmlns:a16="http://schemas.microsoft.com/office/drawing/2014/main" id="{340EA16E-0D86-4046-95ED-6FA4460B7876}"/>
                </a:ext>
              </a:extLst>
            </p:cNvPr>
            <p:cNvSpPr txBox="1"/>
            <p:nvPr/>
          </p:nvSpPr>
          <p:spPr>
            <a:xfrm>
              <a:off x="-3600212" y="960676"/>
              <a:ext cx="4056637" cy="52603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3500" i="1" dirty="0">
                  <a:solidFill>
                    <a:srgbClr val="009CDB"/>
                  </a:solidFill>
                  <a:latin typeface="Calibri" panose="020F0502020204030204" pitchFamily="34" charset="0"/>
                  <a:ea typeface="Calibri" panose="020F0502020204030204" pitchFamily="34" charset="0"/>
                  <a:cs typeface="Times New Roman" panose="02020603050405020304" pitchFamily="18" charset="0"/>
                </a:rPr>
                <a:t>Example of a filled 24-hour time diary </a:t>
              </a:r>
              <a:endParaRPr lang="en-US" sz="3500" i="1" dirty="0">
                <a:solidFill>
                  <a:srgbClr val="009CD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Rounded Corners 1">
            <a:extLst>
              <a:ext uri="{FF2B5EF4-FFF2-40B4-BE49-F238E27FC236}">
                <a16:creationId xmlns:a16="http://schemas.microsoft.com/office/drawing/2014/main" id="{6A1EEC0A-DA32-4D97-9D5B-319799AF375B}"/>
              </a:ext>
            </a:extLst>
          </p:cNvPr>
          <p:cNvSpPr/>
          <p:nvPr/>
        </p:nvSpPr>
        <p:spPr>
          <a:xfrm>
            <a:off x="9067800" y="6324600"/>
            <a:ext cx="7467600" cy="533400"/>
          </a:xfrm>
          <a:prstGeom prst="roundRect">
            <a:avLst/>
          </a:prstGeom>
          <a:noFill/>
          <a:ln w="28575">
            <a:solidFill>
              <a:srgbClr val="009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A5D190E-C850-4EEA-A3BC-2951DDB7CEDE}"/>
              </a:ext>
            </a:extLst>
          </p:cNvPr>
          <p:cNvSpPr/>
          <p:nvPr/>
        </p:nvSpPr>
        <p:spPr>
          <a:xfrm>
            <a:off x="7467600" y="63246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0052145-B602-4BBA-A4FB-4A552747352E}"/>
              </a:ext>
            </a:extLst>
          </p:cNvPr>
          <p:cNvSpPr/>
          <p:nvPr/>
        </p:nvSpPr>
        <p:spPr>
          <a:xfrm>
            <a:off x="2370847" y="5533740"/>
            <a:ext cx="4741695" cy="4678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Watching over sleeping child is </a:t>
            </a:r>
            <a:r>
              <a:rPr lang="en-US" sz="2800" u="sng" dirty="0"/>
              <a:t>unpaid care work </a:t>
            </a:r>
            <a:r>
              <a:rPr lang="en-US" sz="2800" dirty="0"/>
              <a:t>that may not be captured if respondent is asked only about primary activities</a:t>
            </a:r>
          </a:p>
        </p:txBody>
      </p:sp>
      <p:grpSp>
        <p:nvGrpSpPr>
          <p:cNvPr id="18" name="Group 17">
            <a:extLst>
              <a:ext uri="{FF2B5EF4-FFF2-40B4-BE49-F238E27FC236}">
                <a16:creationId xmlns:a16="http://schemas.microsoft.com/office/drawing/2014/main" id="{50B9FD09-C0C5-4563-91DC-E67C4BFC1411}"/>
              </a:ext>
            </a:extLst>
          </p:cNvPr>
          <p:cNvGrpSpPr/>
          <p:nvPr/>
        </p:nvGrpSpPr>
        <p:grpSpPr>
          <a:xfrm>
            <a:off x="11761237" y="3481942"/>
            <a:ext cx="4882831" cy="720510"/>
            <a:chOff x="11761237" y="3481942"/>
            <a:chExt cx="4882831" cy="720510"/>
          </a:xfrm>
        </p:grpSpPr>
        <p:sp>
          <p:nvSpPr>
            <p:cNvPr id="16" name="Rectangle: Rounded Corners 15">
              <a:extLst>
                <a:ext uri="{FF2B5EF4-FFF2-40B4-BE49-F238E27FC236}">
                  <a16:creationId xmlns:a16="http://schemas.microsoft.com/office/drawing/2014/main" id="{9DBF3790-6F03-4BA1-9DD4-D769BAB5126F}"/>
                </a:ext>
              </a:extLst>
            </p:cNvPr>
            <p:cNvSpPr/>
            <p:nvPr/>
          </p:nvSpPr>
          <p:spPr>
            <a:xfrm>
              <a:off x="11761237" y="3510220"/>
              <a:ext cx="1828801" cy="568831"/>
            </a:xfrm>
            <a:prstGeom prst="roundRect">
              <a:avLst/>
            </a:prstGeom>
            <a:noFill/>
            <a:ln w="28575">
              <a:solidFill>
                <a:srgbClr val="009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4DEFFB5-E780-4F6E-BAA4-F40A21B57B9D}"/>
                </a:ext>
              </a:extLst>
            </p:cNvPr>
            <p:cNvSpPr/>
            <p:nvPr/>
          </p:nvSpPr>
          <p:spPr>
            <a:xfrm>
              <a:off x="14815267" y="3481942"/>
              <a:ext cx="1828801" cy="720510"/>
            </a:xfrm>
            <a:prstGeom prst="roundRect">
              <a:avLst/>
            </a:prstGeom>
            <a:noFill/>
            <a:ln w="28575">
              <a:solidFill>
                <a:srgbClr val="009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131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1D9F2-E671-4B20-84AA-8660823D513D}"/>
              </a:ext>
            </a:extLst>
          </p:cNvPr>
          <p:cNvSpPr>
            <a:spLocks noGrp="1"/>
          </p:cNvSpPr>
          <p:nvPr>
            <p:ph type="body" sz="quarter" idx="11"/>
          </p:nvPr>
        </p:nvSpPr>
        <p:spPr>
          <a:xfrm>
            <a:off x="3481550" y="5949384"/>
            <a:ext cx="9243851" cy="1846916"/>
          </a:xfrm>
        </p:spPr>
        <p:txBody>
          <a:bodyPr/>
          <a:lstStyle/>
          <a:p>
            <a:r>
              <a:rPr lang="en-US" dirty="0"/>
              <a:t>The SDG indicator framework </a:t>
            </a:r>
          </a:p>
        </p:txBody>
      </p:sp>
      <p:sp>
        <p:nvSpPr>
          <p:cNvPr id="3" name="Text Placeholder 2">
            <a:extLst>
              <a:ext uri="{FF2B5EF4-FFF2-40B4-BE49-F238E27FC236}">
                <a16:creationId xmlns:a16="http://schemas.microsoft.com/office/drawing/2014/main" id="{26D3B54B-7F6D-468F-BA8A-6B375C7AEB18}"/>
              </a:ext>
            </a:extLst>
          </p:cNvPr>
          <p:cNvSpPr>
            <a:spLocks noGrp="1"/>
          </p:cNvSpPr>
          <p:nvPr>
            <p:ph type="body" sz="quarter" idx="15"/>
          </p:nvPr>
        </p:nvSpPr>
        <p:spPr>
          <a:xfrm>
            <a:off x="24773" y="6180891"/>
            <a:ext cx="2337428" cy="1354217"/>
          </a:xfrm>
        </p:spPr>
        <p:txBody>
          <a:bodyPr/>
          <a:lstStyle/>
          <a:p>
            <a:r>
              <a:rPr lang="en-US" dirty="0"/>
              <a:t>2</a:t>
            </a:r>
          </a:p>
        </p:txBody>
      </p:sp>
    </p:spTree>
    <p:extLst>
      <p:ext uri="{BB962C8B-B14F-4D97-AF65-F5344CB8AC3E}">
        <p14:creationId xmlns:p14="http://schemas.microsoft.com/office/powerpoint/2010/main" val="7100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10668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10" name="Text Box 229">
            <a:extLst>
              <a:ext uri="{FF2B5EF4-FFF2-40B4-BE49-F238E27FC236}">
                <a16:creationId xmlns:a16="http://schemas.microsoft.com/office/drawing/2014/main" id="{340EA16E-0D86-4046-95ED-6FA4460B7876}"/>
              </a:ext>
            </a:extLst>
          </p:cNvPr>
          <p:cNvSpPr txBox="1"/>
          <p:nvPr/>
        </p:nvSpPr>
        <p:spPr>
          <a:xfrm>
            <a:off x="10515600" y="3129314"/>
            <a:ext cx="6705600" cy="76200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3500" i="1" dirty="0">
                <a:solidFill>
                  <a:srgbClr val="009CDB"/>
                </a:solidFill>
                <a:latin typeface="Calibri" panose="020F0502020204030204" pitchFamily="34" charset="0"/>
                <a:ea typeface="Calibri" panose="020F0502020204030204" pitchFamily="34" charset="0"/>
                <a:cs typeface="Times New Roman" panose="02020603050405020304" pitchFamily="18" charset="0"/>
              </a:rPr>
              <a:t>Light time-use diary </a:t>
            </a:r>
            <a:endParaRPr lang="en-US" sz="3500" i="1" dirty="0">
              <a:solidFill>
                <a:srgbClr val="009CDB"/>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04EE70E-3E3C-405C-9598-61A1E093B345}"/>
              </a:ext>
            </a:extLst>
          </p:cNvPr>
          <p:cNvGraphicFramePr>
            <a:graphicFrameLocks noGrp="1"/>
          </p:cNvGraphicFramePr>
          <p:nvPr>
            <p:extLst>
              <p:ext uri="{D42A27DB-BD31-4B8C-83A1-F6EECF244321}">
                <p14:modId xmlns:p14="http://schemas.microsoft.com/office/powerpoint/2010/main" val="2991647060"/>
              </p:ext>
            </p:extLst>
          </p:nvPr>
        </p:nvGraphicFramePr>
        <p:xfrm>
          <a:off x="5067300" y="3880076"/>
          <a:ext cx="13449292" cy="7490201"/>
        </p:xfrm>
        <a:graphic>
          <a:graphicData uri="http://schemas.openxmlformats.org/drawingml/2006/table">
            <a:tbl>
              <a:tblPr firstRow="1" firstCol="1" bandRow="1"/>
              <a:tblGrid>
                <a:gridCol w="2364958">
                  <a:extLst>
                    <a:ext uri="{9D8B030D-6E8A-4147-A177-3AD203B41FA5}">
                      <a16:colId xmlns:a16="http://schemas.microsoft.com/office/drawing/2014/main" val="3587992897"/>
                    </a:ext>
                  </a:extLst>
                </a:gridCol>
                <a:gridCol w="653966">
                  <a:extLst>
                    <a:ext uri="{9D8B030D-6E8A-4147-A177-3AD203B41FA5}">
                      <a16:colId xmlns:a16="http://schemas.microsoft.com/office/drawing/2014/main" val="1625399999"/>
                    </a:ext>
                  </a:extLst>
                </a:gridCol>
                <a:gridCol w="651898">
                  <a:extLst>
                    <a:ext uri="{9D8B030D-6E8A-4147-A177-3AD203B41FA5}">
                      <a16:colId xmlns:a16="http://schemas.microsoft.com/office/drawing/2014/main" val="3079839844"/>
                    </a:ext>
                  </a:extLst>
                </a:gridCol>
                <a:gridCol w="651898">
                  <a:extLst>
                    <a:ext uri="{9D8B030D-6E8A-4147-A177-3AD203B41FA5}">
                      <a16:colId xmlns:a16="http://schemas.microsoft.com/office/drawing/2014/main" val="654312090"/>
                    </a:ext>
                  </a:extLst>
                </a:gridCol>
                <a:gridCol w="651898">
                  <a:extLst>
                    <a:ext uri="{9D8B030D-6E8A-4147-A177-3AD203B41FA5}">
                      <a16:colId xmlns:a16="http://schemas.microsoft.com/office/drawing/2014/main" val="3979683067"/>
                    </a:ext>
                  </a:extLst>
                </a:gridCol>
                <a:gridCol w="651898">
                  <a:extLst>
                    <a:ext uri="{9D8B030D-6E8A-4147-A177-3AD203B41FA5}">
                      <a16:colId xmlns:a16="http://schemas.microsoft.com/office/drawing/2014/main" val="2014616080"/>
                    </a:ext>
                  </a:extLst>
                </a:gridCol>
                <a:gridCol w="651898">
                  <a:extLst>
                    <a:ext uri="{9D8B030D-6E8A-4147-A177-3AD203B41FA5}">
                      <a16:colId xmlns:a16="http://schemas.microsoft.com/office/drawing/2014/main" val="4180079960"/>
                    </a:ext>
                  </a:extLst>
                </a:gridCol>
                <a:gridCol w="651898">
                  <a:extLst>
                    <a:ext uri="{9D8B030D-6E8A-4147-A177-3AD203B41FA5}">
                      <a16:colId xmlns:a16="http://schemas.microsoft.com/office/drawing/2014/main" val="2395685029"/>
                    </a:ext>
                  </a:extLst>
                </a:gridCol>
                <a:gridCol w="651898">
                  <a:extLst>
                    <a:ext uri="{9D8B030D-6E8A-4147-A177-3AD203B41FA5}">
                      <a16:colId xmlns:a16="http://schemas.microsoft.com/office/drawing/2014/main" val="3997108148"/>
                    </a:ext>
                  </a:extLst>
                </a:gridCol>
                <a:gridCol w="651898">
                  <a:extLst>
                    <a:ext uri="{9D8B030D-6E8A-4147-A177-3AD203B41FA5}">
                      <a16:colId xmlns:a16="http://schemas.microsoft.com/office/drawing/2014/main" val="928946098"/>
                    </a:ext>
                  </a:extLst>
                </a:gridCol>
                <a:gridCol w="651898">
                  <a:extLst>
                    <a:ext uri="{9D8B030D-6E8A-4147-A177-3AD203B41FA5}">
                      <a16:colId xmlns:a16="http://schemas.microsoft.com/office/drawing/2014/main" val="1961058665"/>
                    </a:ext>
                  </a:extLst>
                </a:gridCol>
                <a:gridCol w="651898">
                  <a:extLst>
                    <a:ext uri="{9D8B030D-6E8A-4147-A177-3AD203B41FA5}">
                      <a16:colId xmlns:a16="http://schemas.microsoft.com/office/drawing/2014/main" val="2067768497"/>
                    </a:ext>
                  </a:extLst>
                </a:gridCol>
                <a:gridCol w="651898">
                  <a:extLst>
                    <a:ext uri="{9D8B030D-6E8A-4147-A177-3AD203B41FA5}">
                      <a16:colId xmlns:a16="http://schemas.microsoft.com/office/drawing/2014/main" val="1820208872"/>
                    </a:ext>
                  </a:extLst>
                </a:gridCol>
                <a:gridCol w="651898">
                  <a:extLst>
                    <a:ext uri="{9D8B030D-6E8A-4147-A177-3AD203B41FA5}">
                      <a16:colId xmlns:a16="http://schemas.microsoft.com/office/drawing/2014/main" val="3821983541"/>
                    </a:ext>
                  </a:extLst>
                </a:gridCol>
                <a:gridCol w="651898">
                  <a:extLst>
                    <a:ext uri="{9D8B030D-6E8A-4147-A177-3AD203B41FA5}">
                      <a16:colId xmlns:a16="http://schemas.microsoft.com/office/drawing/2014/main" val="1072296521"/>
                    </a:ext>
                  </a:extLst>
                </a:gridCol>
                <a:gridCol w="651898">
                  <a:extLst>
                    <a:ext uri="{9D8B030D-6E8A-4147-A177-3AD203B41FA5}">
                      <a16:colId xmlns:a16="http://schemas.microsoft.com/office/drawing/2014/main" val="1474044894"/>
                    </a:ext>
                  </a:extLst>
                </a:gridCol>
                <a:gridCol w="651898">
                  <a:extLst>
                    <a:ext uri="{9D8B030D-6E8A-4147-A177-3AD203B41FA5}">
                      <a16:colId xmlns:a16="http://schemas.microsoft.com/office/drawing/2014/main" val="1844387450"/>
                    </a:ext>
                  </a:extLst>
                </a:gridCol>
                <a:gridCol w="651898">
                  <a:extLst>
                    <a:ext uri="{9D8B030D-6E8A-4147-A177-3AD203B41FA5}">
                      <a16:colId xmlns:a16="http://schemas.microsoft.com/office/drawing/2014/main" val="2442695942"/>
                    </a:ext>
                  </a:extLst>
                </a:gridCol>
              </a:tblGrid>
              <a:tr h="286789">
                <a:tc gridSpan="2">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Activity categories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04:00-05:00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05:00-06:00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06:00-07:00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07:00-08:00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5954209"/>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Sleeping and resting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351426"/>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Eating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731252"/>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Personal care</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084434"/>
                  </a:ext>
                </a:extLst>
              </a:tr>
              <a:tr h="306768">
                <a:tc>
                  <a:txBody>
                    <a:bodyPr/>
                    <a:lstStyle/>
                    <a:p>
                      <a:pPr marL="0" marR="0" algn="l">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School (also homework)</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988699294"/>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Work as employed</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574338"/>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Own business work</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11609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Framing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128320"/>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Animal rearing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66203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Fishing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144334"/>
                  </a:ext>
                </a:extLst>
              </a:tr>
              <a:tr h="586887">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Shopping/getting services</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612231"/>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Weaving, sewing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965141"/>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Cooking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260596"/>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Domestic work</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176502"/>
                  </a:ext>
                </a:extLst>
              </a:tr>
              <a:tr h="471601">
                <a:tc>
                  <a:txBody>
                    <a:bodyPr/>
                    <a:lstStyle/>
                    <a:p>
                      <a:pPr marL="0" marR="0" algn="l">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Care for children/adult/elderly</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77411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Commuting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720065"/>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Traveling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708562"/>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Watching TV</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871425"/>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Reading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08387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Sitting with family</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71545"/>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Exercising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064168"/>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Social visits</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84569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Practicing hobbies</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30069"/>
                  </a:ext>
                </a:extLst>
              </a:tr>
              <a:tr h="286789">
                <a:tc>
                  <a:txBody>
                    <a:bodyPr/>
                    <a:lstStyle/>
                    <a:p>
                      <a:pPr marL="0" marR="0" algn="l">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Other, specify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903969"/>
                  </a:ext>
                </a:extLst>
              </a:tr>
            </a:tbl>
          </a:graphicData>
        </a:graphic>
      </p:graphicFrame>
    </p:spTree>
    <p:extLst>
      <p:ext uri="{BB962C8B-B14F-4D97-AF65-F5344CB8AC3E}">
        <p14:creationId xmlns:p14="http://schemas.microsoft.com/office/powerpoint/2010/main" val="282589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359011" y="3594831"/>
            <a:ext cx="21233951" cy="7017306"/>
          </a:xfrm>
        </p:spPr>
        <p:txBody>
          <a:bodyPr/>
          <a:lstStyle/>
          <a:p>
            <a:pPr marL="457200" indent="-457200">
              <a:buFontTx/>
              <a:buChar char="-"/>
            </a:pPr>
            <a:r>
              <a:rPr lang="en-US" sz="3500" dirty="0"/>
              <a:t>Coding of response </a:t>
            </a:r>
          </a:p>
          <a:p>
            <a:pPr marL="1011747" lvl="1" indent="-457200">
              <a:buFont typeface="Courier New" panose="02070309020205020404" pitchFamily="49" charset="0"/>
              <a:buChar char="o"/>
            </a:pPr>
            <a:r>
              <a:rPr lang="en-US" sz="3500" dirty="0"/>
              <a:t>Done by trained staff </a:t>
            </a:r>
          </a:p>
          <a:p>
            <a:pPr marL="1011747" lvl="1" indent="-457200">
              <a:buFont typeface="Courier New" panose="02070309020205020404" pitchFamily="49" charset="0"/>
              <a:buChar char="o"/>
            </a:pPr>
            <a:r>
              <a:rPr lang="en-US" sz="3500" dirty="0"/>
              <a:t>Responses are coded based on standard guidelines </a:t>
            </a:r>
          </a:p>
          <a:p>
            <a:pPr marL="1011747" lvl="1" indent="-457200">
              <a:buFont typeface="Courier New" panose="02070309020205020404" pitchFamily="49" charset="0"/>
              <a:buChar char="o"/>
            </a:pPr>
            <a:r>
              <a:rPr lang="en-US" sz="3500" dirty="0"/>
              <a:t>To code simultaneous activities, expert coders are needed</a:t>
            </a:r>
          </a:p>
          <a:p>
            <a:pPr marL="1011747" lvl="1" indent="-457200">
              <a:buFont typeface="Courier New" panose="02070309020205020404" pitchFamily="49" charset="0"/>
              <a:buChar char="o"/>
            </a:pPr>
            <a:r>
              <a:rPr lang="en-US" sz="3500" dirty="0"/>
              <a:t>See UNSD guidelines on coding: </a:t>
            </a:r>
            <a:r>
              <a:rPr lang="en-US" sz="3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https://unstats.un.org/unsd/publication/SeriesF/SeriesF_93E.pdf</a:t>
            </a: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6" name="Text Placeholder 1">
            <a:extLst>
              <a:ext uri="{FF2B5EF4-FFF2-40B4-BE49-F238E27FC236}">
                <a16:creationId xmlns:a16="http://schemas.microsoft.com/office/drawing/2014/main" id="{0FDAE14E-6D25-40B7-BE8F-05C15B4DB4CF}"/>
              </a:ext>
            </a:extLst>
          </p:cNvPr>
          <p:cNvSpPr txBox="1">
            <a:spLocks/>
          </p:cNvSpPr>
          <p:nvPr/>
        </p:nvSpPr>
        <p:spPr>
          <a:xfrm>
            <a:off x="1575024" y="11430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8446F0FE-9F49-40D5-AFE6-A3F5C7932E06}"/>
              </a:ext>
            </a:extLst>
          </p:cNvPr>
          <p:cNvSpPr txBox="1"/>
          <p:nvPr/>
        </p:nvSpPr>
        <p:spPr>
          <a:xfrm>
            <a:off x="1359011" y="21584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Tree>
    <p:extLst>
      <p:ext uri="{BB962C8B-B14F-4D97-AF65-F5344CB8AC3E}">
        <p14:creationId xmlns:p14="http://schemas.microsoft.com/office/powerpoint/2010/main" val="290865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359011" y="3594831"/>
            <a:ext cx="21233951" cy="5924699"/>
          </a:xfrm>
        </p:spPr>
        <p:txBody>
          <a:bodyPr/>
          <a:lstStyle/>
          <a:p>
            <a:pPr marL="457200" indent="-457200">
              <a:buFontTx/>
              <a:buChar char="-"/>
            </a:pPr>
            <a:r>
              <a:rPr lang="en-US" sz="3500" dirty="0"/>
              <a:t>Computation method </a:t>
            </a:r>
          </a:p>
          <a:p>
            <a:pPr marL="1011747" lvl="1" indent="-457200">
              <a:buFont typeface="Courier New" panose="02070309020205020404" pitchFamily="49" charset="0"/>
              <a:buChar char="o"/>
            </a:pPr>
            <a:r>
              <a:rPr lang="en-US" sz="3500" dirty="0"/>
              <a:t>Data is expressed as a proportion of time in a day</a:t>
            </a:r>
          </a:p>
          <a:p>
            <a:pPr marL="1011747" lvl="1" indent="-457200">
              <a:buFont typeface="Courier New" panose="02070309020205020404" pitchFamily="49" charset="0"/>
              <a:buChar char="o"/>
            </a:pPr>
            <a:r>
              <a:rPr lang="en-US" sz="3500" dirty="0"/>
              <a:t>Weekly data averaged over 7 days of the week to obtain daily average </a:t>
            </a:r>
          </a:p>
          <a:p>
            <a:pPr marL="1011747" lvl="1" indent="-457200">
              <a:buFont typeface="Courier New" panose="02070309020205020404" pitchFamily="49" charset="0"/>
              <a:buChar char="o"/>
            </a:pPr>
            <a:r>
              <a:rPr lang="en-US" sz="3500" dirty="0"/>
              <a:t>Data over seasons is averaged to produce daily average </a:t>
            </a:r>
          </a:p>
          <a:p>
            <a:pPr marL="1011747" lvl="1" indent="-457200">
              <a:buFont typeface="Courier New" panose="02070309020205020404" pitchFamily="49" charset="0"/>
              <a:buChar char="o"/>
            </a:pPr>
            <a:r>
              <a:rPr lang="en-US" sz="3500" dirty="0"/>
              <a:t>Once response is coded as per ICATUS, this indicator can be calculated as follows:</a:t>
            </a:r>
          </a:p>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6" name="Text Placeholder 1">
            <a:extLst>
              <a:ext uri="{FF2B5EF4-FFF2-40B4-BE49-F238E27FC236}">
                <a16:creationId xmlns:a16="http://schemas.microsoft.com/office/drawing/2014/main" id="{0FDAE14E-6D25-40B7-BE8F-05C15B4DB4CF}"/>
              </a:ext>
            </a:extLst>
          </p:cNvPr>
          <p:cNvSpPr txBox="1">
            <a:spLocks/>
          </p:cNvSpPr>
          <p:nvPr/>
        </p:nvSpPr>
        <p:spPr>
          <a:xfrm>
            <a:off x="1575024" y="11430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8446F0FE-9F49-40D5-AFE6-A3F5C7932E06}"/>
              </a:ext>
            </a:extLst>
          </p:cNvPr>
          <p:cNvSpPr txBox="1"/>
          <p:nvPr/>
        </p:nvSpPr>
        <p:spPr>
          <a:xfrm>
            <a:off x="1359011" y="21584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12" name="TextBox 11">
            <a:extLst>
              <a:ext uri="{FF2B5EF4-FFF2-40B4-BE49-F238E27FC236}">
                <a16:creationId xmlns:a16="http://schemas.microsoft.com/office/drawing/2014/main" id="{157C0E09-B110-43C2-B484-1301ED223C5D}"/>
              </a:ext>
            </a:extLst>
          </p:cNvPr>
          <p:cNvSpPr txBox="1"/>
          <p:nvPr/>
        </p:nvSpPr>
        <p:spPr>
          <a:xfrm>
            <a:off x="1359011" y="8534400"/>
            <a:ext cx="17449800" cy="2785378"/>
          </a:xfrm>
          <a:prstGeom prst="rect">
            <a:avLst/>
          </a:prstGeom>
          <a:noFill/>
        </p:spPr>
        <p:txBody>
          <a:bodyPr wrap="square" rtlCol="0">
            <a:spAutoFit/>
          </a:bodyPr>
          <a:lstStyle/>
          <a:p>
            <a:pPr marL="457200" indent="-457200">
              <a:buFontTx/>
              <a:buChar char="-"/>
            </a:pPr>
            <a:r>
              <a:rPr lang="en-US" sz="3500" dirty="0">
                <a:solidFill>
                  <a:srgbClr val="6D6E70"/>
                </a:solidFill>
                <a:latin typeface="Arial" panose="020B0604020202020204" pitchFamily="34" charset="0"/>
                <a:cs typeface="Arial" panose="020B0604020202020204" pitchFamily="34" charset="0"/>
              </a:rPr>
              <a:t>Data disaggregation:</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Sex: female/male</a:t>
            </a:r>
            <a:endParaRPr lang="en-US" sz="3500" strike="sngStrike"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Age: (recommended groups) 15+, 15-24, 25-44, 45-54, 55-64 and 65+</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Location: urban/rural (following national definitions given the lack of international definition)</a:t>
            </a:r>
          </a:p>
        </p:txBody>
      </p:sp>
      <p:pic>
        <p:nvPicPr>
          <p:cNvPr id="4" name="Picture 3">
            <a:extLst>
              <a:ext uri="{FF2B5EF4-FFF2-40B4-BE49-F238E27FC236}">
                <a16:creationId xmlns:a16="http://schemas.microsoft.com/office/drawing/2014/main" id="{E6BC90D5-7E36-55C5-731B-EC07B6D2FA7D}"/>
              </a:ext>
            </a:extLst>
          </p:cNvPr>
          <p:cNvPicPr>
            <a:picLocks noChangeAspect="1"/>
          </p:cNvPicPr>
          <p:nvPr/>
        </p:nvPicPr>
        <p:blipFill>
          <a:blip r:embed="rId2"/>
          <a:stretch>
            <a:fillRect/>
          </a:stretch>
        </p:blipFill>
        <p:spPr>
          <a:xfrm>
            <a:off x="2193789" y="6588215"/>
            <a:ext cx="19996419" cy="1710093"/>
          </a:xfrm>
          <a:prstGeom prst="rect">
            <a:avLst/>
          </a:prstGeom>
          <a:ln w="19050">
            <a:solidFill>
              <a:schemeClr val="tx2"/>
            </a:solidFill>
          </a:ln>
        </p:spPr>
      </p:pic>
    </p:spTree>
    <p:extLst>
      <p:ext uri="{BB962C8B-B14F-4D97-AF65-F5344CB8AC3E}">
        <p14:creationId xmlns:p14="http://schemas.microsoft.com/office/powerpoint/2010/main" val="2960085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5.5.1b</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167865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40386" y="3248884"/>
            <a:ext cx="20710014" cy="4401205"/>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 </a:t>
            </a:r>
          </a:p>
          <a:p>
            <a:endParaRPr lang="en-US" sz="3500" dirty="0">
              <a:solidFill>
                <a:srgbClr val="6D6E70"/>
              </a:solidFill>
              <a:latin typeface="Arial" panose="020B0604020202020204" pitchFamily="34" charset="0"/>
              <a:cs typeface="Arial" panose="020B0604020202020204" pitchFamily="34" charset="0"/>
            </a:endParaRPr>
          </a:p>
          <a:p>
            <a:pPr marL="342900" indent="-342900">
              <a:buFontTx/>
              <a:buChar char="-"/>
            </a:pPr>
            <a:r>
              <a:rPr lang="en-US" sz="3500" dirty="0">
                <a:solidFill>
                  <a:srgbClr val="6D6E70"/>
                </a:solidFill>
                <a:latin typeface="Arial" panose="020B0604020202020204" pitchFamily="34" charset="0"/>
                <a:cs typeface="Arial" panose="020B0604020202020204" pitchFamily="34" charset="0"/>
              </a:rPr>
              <a:t>Proportion of positions held by women in local government </a:t>
            </a:r>
          </a:p>
          <a:p>
            <a:pPr marL="342900" indent="-342900">
              <a:buFontTx/>
              <a:buChar char="-"/>
            </a:pPr>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Measured as the number of </a:t>
            </a:r>
            <a:r>
              <a:rPr lang="en-US" sz="3500" dirty="0">
                <a:solidFill>
                  <a:srgbClr val="009CDB"/>
                </a:solidFill>
                <a:latin typeface="Arial" panose="020B0604020202020204" pitchFamily="34" charset="0"/>
                <a:cs typeface="Arial" panose="020B0604020202020204" pitchFamily="34" charset="0"/>
              </a:rPr>
              <a:t>elected seats </a:t>
            </a:r>
            <a:r>
              <a:rPr lang="en-US" sz="3500" dirty="0">
                <a:solidFill>
                  <a:srgbClr val="6D6E70"/>
                </a:solidFill>
                <a:latin typeface="Arial" panose="020B0604020202020204" pitchFamily="34" charset="0"/>
                <a:cs typeface="Arial" panose="020B0604020202020204" pitchFamily="34" charset="0"/>
              </a:rPr>
              <a:t>held by women in </a:t>
            </a:r>
            <a:r>
              <a:rPr lang="en-US" sz="3500" dirty="0">
                <a:latin typeface="Arial" panose="020B0604020202020204" pitchFamily="34" charset="0"/>
                <a:cs typeface="Arial" panose="020B0604020202020204" pitchFamily="34" charset="0"/>
              </a:rPr>
              <a:t>legislative/</a:t>
            </a:r>
            <a:r>
              <a:rPr lang="en-US" sz="3500" dirty="0">
                <a:solidFill>
                  <a:srgbClr val="009CDB"/>
                </a:solidFill>
                <a:latin typeface="Arial" panose="020B0604020202020204" pitchFamily="34" charset="0"/>
                <a:cs typeface="Arial" panose="020B0604020202020204" pitchFamily="34" charset="0"/>
              </a:rPr>
              <a:t>deliberative bodies </a:t>
            </a:r>
            <a:r>
              <a:rPr lang="en-US" sz="3500" dirty="0">
                <a:solidFill>
                  <a:srgbClr val="6D6E70"/>
                </a:solidFill>
                <a:latin typeface="Arial" panose="020B0604020202020204" pitchFamily="34" charset="0"/>
                <a:cs typeface="Arial" panose="020B0604020202020204" pitchFamily="34" charset="0"/>
              </a:rPr>
              <a:t>of local government over the total elected seats in legislative/deliberative bodies in </a:t>
            </a:r>
            <a:r>
              <a:rPr lang="en-US" sz="3500" dirty="0">
                <a:solidFill>
                  <a:srgbClr val="009CDB"/>
                </a:solidFill>
                <a:latin typeface="Arial" panose="020B0604020202020204" pitchFamily="34" charset="0"/>
                <a:cs typeface="Arial" panose="020B0604020202020204" pitchFamily="34" charset="0"/>
              </a:rPr>
              <a:t>local government </a:t>
            </a:r>
            <a:r>
              <a:rPr lang="en-US" sz="3500" dirty="0">
                <a:solidFill>
                  <a:srgbClr val="6D6E70"/>
                </a:solidFill>
                <a:latin typeface="Arial" panose="020B0604020202020204" pitchFamily="34" charset="0"/>
                <a:cs typeface="Arial" panose="020B0604020202020204" pitchFamily="34" charset="0"/>
              </a:rPr>
              <a:t>and presented as a percentage</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880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360278" y="3349996"/>
            <a:ext cx="22337922" cy="9002464"/>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 </a:t>
            </a:r>
          </a:p>
          <a:p>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rgbClr val="009CDB"/>
                </a:solidFill>
                <a:latin typeface="Arial" panose="020B0604020202020204" pitchFamily="34" charset="0"/>
                <a:cs typeface="Arial" panose="020B0604020202020204" pitchFamily="34" charset="0"/>
              </a:rPr>
              <a:t>Local government: </a:t>
            </a:r>
            <a:r>
              <a:rPr lang="en-US" sz="3200" dirty="0">
                <a:solidFill>
                  <a:schemeClr val="accent3"/>
                </a:solidFill>
                <a:latin typeface="Arial" panose="020B0604020202020204" pitchFamily="34" charset="0"/>
                <a:cs typeface="Arial" panose="020B0604020202020204" pitchFamily="34" charset="0"/>
              </a:rPr>
              <a:t>is one of the subnational spheres of government and a result of decentralization, a process of transferring political, fiscal and administrative powers from the central government to subnational levels of government. Most countries in the world (about 90%) have a local government sphere, and about a quarter have an intermediate sphere of government  to regulate and/or run certain government functions or public services on their own. Local government consists of multiple local government units, defined in the System of National Accounts as “institutional units whose fiscal, legislative and executive authority extends over the smallest geographical areas distinguished for administrative and political purposes” . These fiscal, legislative and executive authorities, or powers, enable local governments to regulate and/or run certain government functions on their own and are the key criteria for differentiating between what constitutes local government and what constitutes simple state or public administration implementing state policies or delivering services at local level.</a:t>
            </a:r>
          </a:p>
          <a:p>
            <a:pPr marL="45720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Each local government unit has a deliberative body and an executive body. </a:t>
            </a:r>
            <a:r>
              <a:rPr lang="en-US" sz="3200" dirty="0">
                <a:latin typeface="Arial" panose="020B0604020202020204" pitchFamily="34" charset="0"/>
                <a:cs typeface="Arial" panose="020B0604020202020204" pitchFamily="34" charset="0"/>
              </a:rPr>
              <a:t>Deliberative bodies</a:t>
            </a:r>
            <a:r>
              <a:rPr lang="en-US" sz="3200" dirty="0">
                <a:solidFill>
                  <a:schemeClr val="accent3"/>
                </a:solidFill>
                <a:latin typeface="Arial" panose="020B0604020202020204" pitchFamily="34" charset="0"/>
                <a:cs typeface="Arial" panose="020B0604020202020204" pitchFamily="34" charset="0"/>
              </a:rPr>
              <a:t>, such as councils or assemblies, are formal entities with decision-making power, including the ability to issue by-laws, on a range of local aspects of public affairs. They are the local version of the legislative bodies at national level (the parliaments). Local deliberative bodies have a prescribed number of members as per national or state legislation, which are usually elected by universal suffrage.</a:t>
            </a:r>
            <a:endParaRPr lang="en-US" sz="35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084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16" name="Text Box 322">
            <a:extLst>
              <a:ext uri="{FF2B5EF4-FFF2-40B4-BE49-F238E27FC236}">
                <a16:creationId xmlns:a16="http://schemas.microsoft.com/office/drawing/2014/main" id="{2BAC425E-0890-4270-B243-524422C0E750}"/>
              </a:ext>
            </a:extLst>
          </p:cNvPr>
          <p:cNvSpPr txBox="1"/>
          <p:nvPr/>
        </p:nvSpPr>
        <p:spPr>
          <a:xfrm>
            <a:off x="2590800" y="4190589"/>
            <a:ext cx="6369598" cy="50321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 Structure of government, Mongolia</a:t>
            </a:r>
            <a:endParaRPr lang="en-US" sz="18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08C39986-3AB8-4ED2-AF2A-57BA42DA1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410200"/>
            <a:ext cx="13563600" cy="5558695"/>
          </a:xfrm>
          <a:prstGeom prst="rect">
            <a:avLst/>
          </a:prstGeom>
          <a:noFill/>
        </p:spPr>
      </p:pic>
    </p:spTree>
    <p:extLst>
      <p:ext uri="{BB962C8B-B14F-4D97-AF65-F5344CB8AC3E}">
        <p14:creationId xmlns:p14="http://schemas.microsoft.com/office/powerpoint/2010/main" val="2490182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917587"/>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129935" y="2978299"/>
            <a:ext cx="8699865" cy="4939814"/>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Administrative data produced by Electoral Management Body (EMB) tasked with organizing elections at the local level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E.g. who won the elections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Sex of the winning candidate</a:t>
            </a:r>
          </a:p>
          <a:p>
            <a:pPr lvl="1"/>
            <a:endParaRPr lang="en-US" sz="3500" dirty="0">
              <a:solidFill>
                <a:srgbClr val="6D6E7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AF3EAA0-6BBA-47C3-BCBA-F16CA1645F4E}"/>
              </a:ext>
            </a:extLst>
          </p:cNvPr>
          <p:cNvSpPr txBox="1"/>
          <p:nvPr/>
        </p:nvSpPr>
        <p:spPr>
          <a:xfrm>
            <a:off x="1129935" y="7918112"/>
            <a:ext cx="8090265" cy="1077218"/>
          </a:xfrm>
          <a:prstGeom prst="rect">
            <a:avLst/>
          </a:prstGeom>
          <a:noFill/>
        </p:spPr>
        <p:txBody>
          <a:bodyPr wrap="square" rtlCol="0">
            <a:spAutoFit/>
          </a:bodyPr>
          <a:lstStyle/>
          <a:p>
            <a:r>
              <a:rPr lang="en-US" sz="3200" dirty="0">
                <a:solidFill>
                  <a:srgbClr val="6D6E70"/>
                </a:solidFill>
                <a:latin typeface="Arial" panose="020B0604020202020204" pitchFamily="34" charset="0"/>
                <a:cs typeface="Arial" panose="020B0604020202020204" pitchFamily="34" charset="0"/>
              </a:rPr>
              <a:t>- UN Women and UN regional commissions send this request form to National EMB </a:t>
            </a:r>
          </a:p>
        </p:txBody>
      </p:sp>
      <p:grpSp>
        <p:nvGrpSpPr>
          <p:cNvPr id="11" name="Group 10">
            <a:extLst>
              <a:ext uri="{FF2B5EF4-FFF2-40B4-BE49-F238E27FC236}">
                <a16:creationId xmlns:a16="http://schemas.microsoft.com/office/drawing/2014/main" id="{236C053E-0E95-4315-8EE3-FD4F9AA83EDB}"/>
              </a:ext>
            </a:extLst>
          </p:cNvPr>
          <p:cNvGrpSpPr/>
          <p:nvPr/>
        </p:nvGrpSpPr>
        <p:grpSpPr>
          <a:xfrm>
            <a:off x="9829800" y="3326281"/>
            <a:ext cx="14325599" cy="8297127"/>
            <a:chOff x="32614" y="-151412"/>
            <a:chExt cx="6131454" cy="3416101"/>
          </a:xfrm>
        </p:grpSpPr>
        <p:pic>
          <p:nvPicPr>
            <p:cNvPr id="12" name="Picture 11">
              <a:extLst>
                <a:ext uri="{FF2B5EF4-FFF2-40B4-BE49-F238E27FC236}">
                  <a16:creationId xmlns:a16="http://schemas.microsoft.com/office/drawing/2014/main" id="{8BD4C431-BBDE-4828-B3C0-AB60AB2CF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4" y="205253"/>
              <a:ext cx="6131454" cy="3059436"/>
            </a:xfrm>
            <a:prstGeom prst="rect">
              <a:avLst/>
            </a:prstGeom>
            <a:noFill/>
            <a:ln>
              <a:noFill/>
            </a:ln>
          </p:spPr>
        </p:pic>
        <p:sp>
          <p:nvSpPr>
            <p:cNvPr id="13" name="Text Box 337">
              <a:extLst>
                <a:ext uri="{FF2B5EF4-FFF2-40B4-BE49-F238E27FC236}">
                  <a16:creationId xmlns:a16="http://schemas.microsoft.com/office/drawing/2014/main" id="{7037326D-6DF1-46F9-8D31-DD1E1B4C1E4C}"/>
                </a:ext>
              </a:extLst>
            </p:cNvPr>
            <p:cNvSpPr txBox="1"/>
            <p:nvPr/>
          </p:nvSpPr>
          <p:spPr>
            <a:xfrm>
              <a:off x="1598092" y="-151412"/>
              <a:ext cx="4272449" cy="2702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Data table in the generic data request form</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7246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446824"/>
          </a:xfrm>
        </p:spPr>
        <p:txBody>
          <a:bodyPr/>
          <a:lstStyle/>
          <a:p>
            <a:pPr algn="just"/>
            <a:r>
              <a:rPr lang="en-US" sz="3200" dirty="0">
                <a:solidFill>
                  <a:srgbClr val="009CDB"/>
                </a:solidFill>
              </a:rPr>
              <a:t>Indicator 5.5.1 (b): Proportion of seats held by women in local governments </a:t>
            </a:r>
          </a:p>
          <a:p>
            <a:pPr algn="just"/>
            <a:endParaRPr lang="en-US" sz="3200" dirty="0">
              <a:solidFill>
                <a:srgbClr val="009CDB"/>
              </a:solidFill>
            </a:endParaRPr>
          </a:p>
          <a:p>
            <a:pPr algn="just"/>
            <a:endParaRPr lang="en-US" sz="3200" dirty="0">
              <a:solidFill>
                <a:srgbClr val="009CDB"/>
              </a:solidFill>
            </a:endParaRPr>
          </a:p>
          <a:p>
            <a:pPr algn="just"/>
            <a:r>
              <a:rPr lang="en-US" i="1" dirty="0">
                <a:solidFill>
                  <a:srgbClr val="009CDB"/>
                </a:solidFill>
              </a:rPr>
              <a:t>Figure: Sources and flow of data</a:t>
            </a:r>
          </a:p>
          <a:p>
            <a:pPr algn="just"/>
            <a:endParaRPr lang="en-US" sz="3500" dirty="0">
              <a:solidFill>
                <a:srgbClr val="009CDB"/>
              </a:solidFill>
            </a:endParaRPr>
          </a:p>
        </p:txBody>
      </p:sp>
      <p:pic>
        <p:nvPicPr>
          <p:cNvPr id="7" name="Picture 6">
            <a:extLst>
              <a:ext uri="{FF2B5EF4-FFF2-40B4-BE49-F238E27FC236}">
                <a16:creationId xmlns:a16="http://schemas.microsoft.com/office/drawing/2014/main" id="{B627DEAD-4577-46C9-8CFC-DBAC320FCC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124200"/>
            <a:ext cx="13487400" cy="8809766"/>
          </a:xfrm>
          <a:prstGeom prst="rect">
            <a:avLst/>
          </a:prstGeom>
          <a:noFill/>
        </p:spPr>
      </p:pic>
    </p:spTree>
    <p:extLst>
      <p:ext uri="{BB962C8B-B14F-4D97-AF65-F5344CB8AC3E}">
        <p14:creationId xmlns:p14="http://schemas.microsoft.com/office/powerpoint/2010/main" val="2605880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4" name="TextBox 3">
            <a:extLst>
              <a:ext uri="{FF2B5EF4-FFF2-40B4-BE49-F238E27FC236}">
                <a16:creationId xmlns:a16="http://schemas.microsoft.com/office/drawing/2014/main" id="{40C7EB79-C25E-418D-956C-141524B939F4}"/>
              </a:ext>
            </a:extLst>
          </p:cNvPr>
          <p:cNvSpPr txBox="1"/>
          <p:nvPr/>
        </p:nvSpPr>
        <p:spPr>
          <a:xfrm>
            <a:off x="1540387" y="3369046"/>
            <a:ext cx="15784711" cy="601703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What if the country does not have an EMB?</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Public administration data: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For instance, government payroll or other registries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Often broader than elected positions (additional processing needed)</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Surveys/Censuses using local government units as units of observation: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Conducted by NSOs or line ministries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Include local government surveys, establishment surveys, municipality surveys</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4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128240"/>
            <a:ext cx="21233951" cy="615553"/>
          </a:xfrm>
        </p:spPr>
        <p:txBody>
          <a:bodyPr/>
          <a:lstStyle/>
          <a:p>
            <a:r>
              <a:rPr lang="en-US" sz="4000" dirty="0"/>
              <a:t> Uneven coverage of gender in the SDG framework </a:t>
            </a:r>
          </a:p>
        </p:txBody>
      </p:sp>
      <p:grpSp>
        <p:nvGrpSpPr>
          <p:cNvPr id="3" name="Group 2">
            <a:extLst>
              <a:ext uri="{FF2B5EF4-FFF2-40B4-BE49-F238E27FC236}">
                <a16:creationId xmlns:a16="http://schemas.microsoft.com/office/drawing/2014/main" id="{4B324FD2-DC5C-4EBB-B7EB-FE57A3957EBE}"/>
              </a:ext>
            </a:extLst>
          </p:cNvPr>
          <p:cNvGrpSpPr/>
          <p:nvPr/>
        </p:nvGrpSpPr>
        <p:grpSpPr>
          <a:xfrm>
            <a:off x="14325600" y="4417909"/>
            <a:ext cx="9712221" cy="6496976"/>
            <a:chOff x="0" y="4527"/>
            <a:chExt cx="6281816" cy="4012566"/>
          </a:xfrm>
        </p:grpSpPr>
        <p:grpSp>
          <p:nvGrpSpPr>
            <p:cNvPr id="4" name="Group 3">
              <a:extLst>
                <a:ext uri="{FF2B5EF4-FFF2-40B4-BE49-F238E27FC236}">
                  <a16:creationId xmlns:a16="http://schemas.microsoft.com/office/drawing/2014/main" id="{B2D65730-0AFE-4A53-89DF-D80AA3C5CD01}"/>
                </a:ext>
              </a:extLst>
            </p:cNvPr>
            <p:cNvGrpSpPr/>
            <p:nvPr/>
          </p:nvGrpSpPr>
          <p:grpSpPr>
            <a:xfrm>
              <a:off x="0" y="461727"/>
              <a:ext cx="6281816" cy="3555366"/>
              <a:chOff x="0" y="0"/>
              <a:chExt cx="6281816" cy="3555366"/>
            </a:xfrm>
          </p:grpSpPr>
          <p:grpSp>
            <p:nvGrpSpPr>
              <p:cNvPr id="7" name="Group 6">
                <a:extLst>
                  <a:ext uri="{FF2B5EF4-FFF2-40B4-BE49-F238E27FC236}">
                    <a16:creationId xmlns:a16="http://schemas.microsoft.com/office/drawing/2014/main" id="{79D3A7D4-25FB-4BDA-A49A-5F5D89BB4E1C}"/>
                  </a:ext>
                </a:extLst>
              </p:cNvPr>
              <p:cNvGrpSpPr/>
              <p:nvPr/>
            </p:nvGrpSpPr>
            <p:grpSpPr>
              <a:xfrm>
                <a:off x="0" y="0"/>
                <a:ext cx="5528310" cy="3555366"/>
                <a:chOff x="0" y="0"/>
                <a:chExt cx="5528310" cy="3555688"/>
              </a:xfrm>
            </p:grpSpPr>
            <p:graphicFrame>
              <p:nvGraphicFramePr>
                <p:cNvPr id="19" name="Diagram 18">
                  <a:extLst>
                    <a:ext uri="{FF2B5EF4-FFF2-40B4-BE49-F238E27FC236}">
                      <a16:creationId xmlns:a16="http://schemas.microsoft.com/office/drawing/2014/main" id="{A9BB9397-6808-CF45-AE82-CC97949083D8}"/>
                    </a:ext>
                  </a:extLst>
                </p:cNvPr>
                <p:cNvGraphicFramePr/>
                <p:nvPr>
                  <p:extLst>
                    <p:ext uri="{D42A27DB-BD31-4B8C-83A1-F6EECF244321}">
                      <p14:modId xmlns:p14="http://schemas.microsoft.com/office/powerpoint/2010/main" val="3433986813"/>
                    </p:ext>
                  </p:extLst>
                </p:nvPr>
              </p:nvGraphicFramePr>
              <p:xfrm>
                <a:off x="457200" y="0"/>
                <a:ext cx="5071110" cy="169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a:extLst>
                    <a:ext uri="{FF2B5EF4-FFF2-40B4-BE49-F238E27FC236}">
                      <a16:creationId xmlns:a16="http://schemas.microsoft.com/office/drawing/2014/main" id="{CE5DA194-510F-4E98-B781-09C46E1F9CA9}"/>
                    </a:ext>
                  </a:extLst>
                </p:cNvPr>
                <p:cNvGrpSpPr/>
                <p:nvPr/>
              </p:nvGrpSpPr>
              <p:grpSpPr>
                <a:xfrm>
                  <a:off x="0" y="1286539"/>
                  <a:ext cx="2478812" cy="2269149"/>
                  <a:chOff x="28137" y="0"/>
                  <a:chExt cx="3026995" cy="2442795"/>
                </a:xfrm>
              </p:grpSpPr>
              <p:pic>
                <p:nvPicPr>
                  <p:cNvPr id="27" name="Picture 26">
                    <a:extLst>
                      <a:ext uri="{FF2B5EF4-FFF2-40B4-BE49-F238E27FC236}">
                        <a16:creationId xmlns:a16="http://schemas.microsoft.com/office/drawing/2014/main" id="{C36778F8-2E44-4FA4-94E3-0471763085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082" t="-52604" r="-52082" b="-52604"/>
                  <a:stretch/>
                </p:blipFill>
                <p:spPr>
                  <a:xfrm>
                    <a:off x="281354" y="351692"/>
                    <a:ext cx="1148080" cy="1153795"/>
                  </a:xfrm>
                  <a:prstGeom prst="rect">
                    <a:avLst/>
                  </a:prstGeom>
                </p:spPr>
              </p:pic>
              <p:grpSp>
                <p:nvGrpSpPr>
                  <p:cNvPr id="28" name="Group 27">
                    <a:extLst>
                      <a:ext uri="{FF2B5EF4-FFF2-40B4-BE49-F238E27FC236}">
                        <a16:creationId xmlns:a16="http://schemas.microsoft.com/office/drawing/2014/main" id="{9E2E7479-5FAD-4AD8-B5C5-F59BD09C07E0}"/>
                      </a:ext>
                    </a:extLst>
                  </p:cNvPr>
                  <p:cNvGrpSpPr/>
                  <p:nvPr/>
                </p:nvGrpSpPr>
                <p:grpSpPr>
                  <a:xfrm>
                    <a:off x="28137" y="0"/>
                    <a:ext cx="3026995" cy="2442795"/>
                    <a:chOff x="7036" y="7034"/>
                    <a:chExt cx="3027336" cy="2443087"/>
                  </a:xfrm>
                </p:grpSpPr>
                <p:pic>
                  <p:nvPicPr>
                    <p:cNvPr id="29" name="Picture 28">
                      <a:extLst>
                        <a:ext uri="{FF2B5EF4-FFF2-40B4-BE49-F238E27FC236}">
                          <a16:creationId xmlns:a16="http://schemas.microsoft.com/office/drawing/2014/main" id="{94C68215-EA2F-4DF1-AE60-619512164B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5492" t="-114652" r="-115492" b="-114652"/>
                    <a:stretch/>
                  </p:blipFill>
                  <p:spPr>
                    <a:xfrm>
                      <a:off x="562707" y="7034"/>
                      <a:ext cx="1876425" cy="1866900"/>
                    </a:xfrm>
                    <a:prstGeom prst="rect">
                      <a:avLst/>
                    </a:prstGeom>
                  </p:spPr>
                </p:pic>
                <p:pic>
                  <p:nvPicPr>
                    <p:cNvPr id="30" name="Picture 29">
                      <a:extLst>
                        <a:ext uri="{FF2B5EF4-FFF2-40B4-BE49-F238E27FC236}">
                          <a16:creationId xmlns:a16="http://schemas.microsoft.com/office/drawing/2014/main" id="{3564357A-8244-4555-9AC1-10F6A6BC647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7850" t="-97850" r="-97850" b="-97850"/>
                    <a:stretch/>
                  </p:blipFill>
                  <p:spPr>
                    <a:xfrm>
                      <a:off x="1322363" y="91440"/>
                      <a:ext cx="1676400" cy="1676400"/>
                    </a:xfrm>
                    <a:prstGeom prst="rect">
                      <a:avLst/>
                    </a:prstGeom>
                  </p:spPr>
                </p:pic>
                <p:pic>
                  <p:nvPicPr>
                    <p:cNvPr id="31" name="Picture 30">
                      <a:extLst>
                        <a:ext uri="{FF2B5EF4-FFF2-40B4-BE49-F238E27FC236}">
                          <a16:creationId xmlns:a16="http://schemas.microsoft.com/office/drawing/2014/main" id="{F8E88AF7-9425-4C8D-86ED-CABD967F3CD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8690" t="-97850" r="-98690" b="-97850"/>
                    <a:stretch/>
                  </p:blipFill>
                  <p:spPr>
                    <a:xfrm>
                      <a:off x="7036" y="773721"/>
                      <a:ext cx="1685925" cy="1676400"/>
                    </a:xfrm>
                    <a:prstGeom prst="rect">
                      <a:avLst/>
                    </a:prstGeom>
                  </p:spPr>
                </p:pic>
                <p:pic>
                  <p:nvPicPr>
                    <p:cNvPr id="32" name="Picture 31">
                      <a:extLst>
                        <a:ext uri="{FF2B5EF4-FFF2-40B4-BE49-F238E27FC236}">
                          <a16:creationId xmlns:a16="http://schemas.microsoft.com/office/drawing/2014/main" id="{1A70EE55-DF09-48EA-8715-0B6E79FA4E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8690" t="-97850" r="-98690" b="-97850"/>
                    <a:stretch/>
                  </p:blipFill>
                  <p:spPr>
                    <a:xfrm>
                      <a:off x="682283" y="759656"/>
                      <a:ext cx="1685925" cy="1676400"/>
                    </a:xfrm>
                    <a:prstGeom prst="rect">
                      <a:avLst/>
                    </a:prstGeom>
                  </p:spPr>
                </p:pic>
                <p:pic>
                  <p:nvPicPr>
                    <p:cNvPr id="33" name="Picture 32">
                      <a:extLst>
                        <a:ext uri="{FF2B5EF4-FFF2-40B4-BE49-F238E27FC236}">
                          <a16:creationId xmlns:a16="http://schemas.microsoft.com/office/drawing/2014/main" id="{1AD2BBB0-EC71-4161-936A-3DDD056B06C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0371" t="-99530" r="-100371" b="-99530"/>
                    <a:stretch/>
                  </p:blipFill>
                  <p:spPr>
                    <a:xfrm>
                      <a:off x="1329397" y="738554"/>
                      <a:ext cx="1704975" cy="1695450"/>
                    </a:xfrm>
                    <a:prstGeom prst="rect">
                      <a:avLst/>
                    </a:prstGeom>
                  </p:spPr>
                </p:pic>
              </p:grpSp>
            </p:grpSp>
            <p:grpSp>
              <p:nvGrpSpPr>
                <p:cNvPr id="21" name="Group 20">
                  <a:extLst>
                    <a:ext uri="{FF2B5EF4-FFF2-40B4-BE49-F238E27FC236}">
                      <a16:creationId xmlns:a16="http://schemas.microsoft.com/office/drawing/2014/main" id="{876A932B-9112-4EC8-9E95-7C917B651092}"/>
                    </a:ext>
                  </a:extLst>
                </p:cNvPr>
                <p:cNvGrpSpPr/>
                <p:nvPr/>
              </p:nvGrpSpPr>
              <p:grpSpPr>
                <a:xfrm>
                  <a:off x="1775637" y="1233377"/>
                  <a:ext cx="2665143" cy="2303192"/>
                  <a:chOff x="0" y="0"/>
                  <a:chExt cx="3215347" cy="2471664"/>
                </a:xfrm>
              </p:grpSpPr>
              <p:pic>
                <p:nvPicPr>
                  <p:cNvPr id="22" name="Picture 21">
                    <a:extLst>
                      <a:ext uri="{FF2B5EF4-FFF2-40B4-BE49-F238E27FC236}">
                        <a16:creationId xmlns:a16="http://schemas.microsoft.com/office/drawing/2014/main" id="{4F9B6963-1A8B-4528-8D67-41EAF415189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3811" t="-112132" r="-113811" b="-112132"/>
                  <a:stretch/>
                </p:blipFill>
                <p:spPr>
                  <a:xfrm>
                    <a:off x="0" y="35169"/>
                    <a:ext cx="1857375" cy="1838325"/>
                  </a:xfrm>
                  <a:prstGeom prst="rect">
                    <a:avLst/>
                  </a:prstGeom>
                </p:spPr>
              </p:pic>
              <p:pic>
                <p:nvPicPr>
                  <p:cNvPr id="23" name="Picture 22">
                    <a:extLst>
                      <a:ext uri="{FF2B5EF4-FFF2-40B4-BE49-F238E27FC236}">
                        <a16:creationId xmlns:a16="http://schemas.microsoft.com/office/drawing/2014/main" id="{ADC351EF-7D46-457F-B0E0-9D0C5396F93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7850" t="-99530" r="-97850" b="-99530"/>
                  <a:stretch/>
                </p:blipFill>
                <p:spPr>
                  <a:xfrm>
                    <a:off x="759656" y="98473"/>
                    <a:ext cx="1676400" cy="1695450"/>
                  </a:xfrm>
                  <a:prstGeom prst="rect">
                    <a:avLst/>
                  </a:prstGeom>
                </p:spPr>
              </p:pic>
              <p:pic>
                <p:nvPicPr>
                  <p:cNvPr id="24" name="Picture 23">
                    <a:extLst>
                      <a:ext uri="{FF2B5EF4-FFF2-40B4-BE49-F238E27FC236}">
                        <a16:creationId xmlns:a16="http://schemas.microsoft.com/office/drawing/2014/main" id="{B95B7698-DC39-4ADB-AC4A-8119BDAC409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16329" t="-116329" r="-116329" b="-116329"/>
                  <a:stretch/>
                </p:blipFill>
                <p:spPr>
                  <a:xfrm>
                    <a:off x="1329397" y="0"/>
                    <a:ext cx="1885950" cy="1885950"/>
                  </a:xfrm>
                  <a:prstGeom prst="rect">
                    <a:avLst/>
                  </a:prstGeom>
                </p:spPr>
              </p:pic>
              <p:pic>
                <p:nvPicPr>
                  <p:cNvPr id="25" name="Picture 24">
                    <a:extLst>
                      <a:ext uri="{FF2B5EF4-FFF2-40B4-BE49-F238E27FC236}">
                        <a16:creationId xmlns:a16="http://schemas.microsoft.com/office/drawing/2014/main" id="{C9D7E00E-9379-444C-B4CE-70655A9C17D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97850" t="-100371" r="-97850" b="-100371"/>
                  <a:stretch/>
                </p:blipFill>
                <p:spPr>
                  <a:xfrm>
                    <a:off x="393896" y="766689"/>
                    <a:ext cx="1676400" cy="1704975"/>
                  </a:xfrm>
                  <a:prstGeom prst="rect">
                    <a:avLst/>
                  </a:prstGeom>
                </p:spPr>
              </p:pic>
              <p:pic>
                <p:nvPicPr>
                  <p:cNvPr id="26" name="Picture 25">
                    <a:extLst>
                      <a:ext uri="{FF2B5EF4-FFF2-40B4-BE49-F238E27FC236}">
                        <a16:creationId xmlns:a16="http://schemas.microsoft.com/office/drawing/2014/main" id="{CD9A6F05-606E-438E-B331-CD3B7665091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96169" t="-95328" r="-96169" b="-95328"/>
                  <a:stretch/>
                </p:blipFill>
                <p:spPr>
                  <a:xfrm>
                    <a:off x="1083213" y="787790"/>
                    <a:ext cx="1657350" cy="1647825"/>
                  </a:xfrm>
                  <a:prstGeom prst="rect">
                    <a:avLst/>
                  </a:prstGeom>
                </p:spPr>
              </p:pic>
            </p:grpSp>
          </p:grpSp>
          <p:grpSp>
            <p:nvGrpSpPr>
              <p:cNvPr id="8" name="Group 7">
                <a:extLst>
                  <a:ext uri="{FF2B5EF4-FFF2-40B4-BE49-F238E27FC236}">
                    <a16:creationId xmlns:a16="http://schemas.microsoft.com/office/drawing/2014/main" id="{62F083A7-3E66-46ED-9E20-7B3EC5768F3A}"/>
                  </a:ext>
                </a:extLst>
              </p:cNvPr>
              <p:cNvGrpSpPr/>
              <p:nvPr/>
            </p:nvGrpSpPr>
            <p:grpSpPr>
              <a:xfrm>
                <a:off x="3503691" y="1231271"/>
                <a:ext cx="2778125" cy="2271395"/>
                <a:chOff x="0" y="0"/>
                <a:chExt cx="3259602" cy="2568233"/>
              </a:xfrm>
            </p:grpSpPr>
            <p:grpSp>
              <p:nvGrpSpPr>
                <p:cNvPr id="9" name="Group 8">
                  <a:extLst>
                    <a:ext uri="{FF2B5EF4-FFF2-40B4-BE49-F238E27FC236}">
                      <a16:creationId xmlns:a16="http://schemas.microsoft.com/office/drawing/2014/main" id="{510C7DC4-A24D-4714-B3A7-BCF5416B46D0}"/>
                    </a:ext>
                  </a:extLst>
                </p:cNvPr>
                <p:cNvGrpSpPr/>
                <p:nvPr/>
              </p:nvGrpSpPr>
              <p:grpSpPr>
                <a:xfrm>
                  <a:off x="0" y="0"/>
                  <a:ext cx="3245534" cy="2568233"/>
                  <a:chOff x="0" y="0"/>
                  <a:chExt cx="3245534" cy="2568233"/>
                </a:xfrm>
              </p:grpSpPr>
              <p:grpSp>
                <p:nvGrpSpPr>
                  <p:cNvPr id="11" name="Group 10">
                    <a:extLst>
                      <a:ext uri="{FF2B5EF4-FFF2-40B4-BE49-F238E27FC236}">
                        <a16:creationId xmlns:a16="http://schemas.microsoft.com/office/drawing/2014/main" id="{C9E43815-FDE2-4B3C-B189-7A4208AFB8C1}"/>
                      </a:ext>
                    </a:extLst>
                  </p:cNvPr>
                  <p:cNvGrpSpPr/>
                  <p:nvPr/>
                </p:nvGrpSpPr>
                <p:grpSpPr>
                  <a:xfrm>
                    <a:off x="0" y="0"/>
                    <a:ext cx="3245534" cy="2549183"/>
                    <a:chOff x="0" y="0"/>
                    <a:chExt cx="3245534" cy="2549183"/>
                  </a:xfrm>
                </p:grpSpPr>
                <p:grpSp>
                  <p:nvGrpSpPr>
                    <p:cNvPr id="13" name="Group 12">
                      <a:extLst>
                        <a:ext uri="{FF2B5EF4-FFF2-40B4-BE49-F238E27FC236}">
                          <a16:creationId xmlns:a16="http://schemas.microsoft.com/office/drawing/2014/main" id="{A0753EC1-88D9-427F-8CF0-3A09D868A036}"/>
                        </a:ext>
                      </a:extLst>
                    </p:cNvPr>
                    <p:cNvGrpSpPr/>
                    <p:nvPr/>
                  </p:nvGrpSpPr>
                  <p:grpSpPr>
                    <a:xfrm>
                      <a:off x="0" y="0"/>
                      <a:ext cx="3245534" cy="1905000"/>
                      <a:chOff x="0" y="0"/>
                      <a:chExt cx="3245534" cy="1905000"/>
                    </a:xfrm>
                  </p:grpSpPr>
                  <p:grpSp>
                    <p:nvGrpSpPr>
                      <p:cNvPr id="15" name="Group 14">
                        <a:extLst>
                          <a:ext uri="{FF2B5EF4-FFF2-40B4-BE49-F238E27FC236}">
                            <a16:creationId xmlns:a16="http://schemas.microsoft.com/office/drawing/2014/main" id="{1D13DFBA-3A49-488C-A21C-0F1DEA52B0E5}"/>
                          </a:ext>
                        </a:extLst>
                      </p:cNvPr>
                      <p:cNvGrpSpPr/>
                      <p:nvPr/>
                    </p:nvGrpSpPr>
                    <p:grpSpPr>
                      <a:xfrm>
                        <a:off x="0" y="0"/>
                        <a:ext cx="2553726" cy="1905000"/>
                        <a:chOff x="0" y="0"/>
                        <a:chExt cx="2553726" cy="1905000"/>
                      </a:xfrm>
                    </p:grpSpPr>
                    <p:pic>
                      <p:nvPicPr>
                        <p:cNvPr id="17" name="Picture 16">
                          <a:extLst>
                            <a:ext uri="{FF2B5EF4-FFF2-40B4-BE49-F238E27FC236}">
                              <a16:creationId xmlns:a16="http://schemas.microsoft.com/office/drawing/2014/main" id="{8C409F2A-0932-48DC-A06A-5DA5DF47C4A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12973" t="-118011" r="-112973" b="-118011"/>
                        <a:stretch/>
                      </p:blipFill>
                      <p:spPr>
                        <a:xfrm>
                          <a:off x="0" y="0"/>
                          <a:ext cx="1847850" cy="1905000"/>
                        </a:xfrm>
                        <a:prstGeom prst="rect">
                          <a:avLst/>
                        </a:prstGeom>
                      </p:spPr>
                    </p:pic>
                    <p:pic>
                      <p:nvPicPr>
                        <p:cNvPr id="18" name="Picture 17">
                          <a:extLst>
                            <a:ext uri="{FF2B5EF4-FFF2-40B4-BE49-F238E27FC236}">
                              <a16:creationId xmlns:a16="http://schemas.microsoft.com/office/drawing/2014/main" id="{62A5AE0D-383C-4654-9F34-9CD9F5CB863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13811" t="-117168" r="-113811" b="-117168"/>
                        <a:stretch/>
                      </p:blipFill>
                      <p:spPr>
                        <a:xfrm>
                          <a:off x="696351" y="7033"/>
                          <a:ext cx="1857375" cy="1895475"/>
                        </a:xfrm>
                        <a:prstGeom prst="rect">
                          <a:avLst/>
                        </a:prstGeom>
                      </p:spPr>
                    </p:pic>
                  </p:grpSp>
                  <p:pic>
                    <p:nvPicPr>
                      <p:cNvPr id="16" name="Picture 15">
                        <a:extLst>
                          <a:ext uri="{FF2B5EF4-FFF2-40B4-BE49-F238E27FC236}">
                            <a16:creationId xmlns:a16="http://schemas.microsoft.com/office/drawing/2014/main" id="{C61EDCDC-D877-4C9D-BD25-099F6D7A21D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14652" t="-116329" r="-114652" b="-116329"/>
                      <a:stretch/>
                    </p:blipFill>
                    <p:spPr>
                      <a:xfrm>
                        <a:off x="1378634" y="0"/>
                        <a:ext cx="1866900" cy="1885950"/>
                      </a:xfrm>
                      <a:prstGeom prst="rect">
                        <a:avLst/>
                      </a:prstGeom>
                    </p:spPr>
                  </p:pic>
                </p:grpSp>
                <p:pic>
                  <p:nvPicPr>
                    <p:cNvPr id="14" name="Picture 13">
                      <a:extLst>
                        <a:ext uri="{FF2B5EF4-FFF2-40B4-BE49-F238E27FC236}">
                          <a16:creationId xmlns:a16="http://schemas.microsoft.com/office/drawing/2014/main" id="{5D1410F8-F6F5-4775-8124-EF025B6A0298}"/>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12132" t="-114652" r="-112132" b="-114652"/>
                    <a:stretch/>
                  </p:blipFill>
                  <p:spPr>
                    <a:xfrm>
                      <a:off x="21102" y="682283"/>
                      <a:ext cx="1838325" cy="1866900"/>
                    </a:xfrm>
                    <a:prstGeom prst="rect">
                      <a:avLst/>
                    </a:prstGeom>
                  </p:spPr>
                </p:pic>
              </p:grpSp>
              <p:pic>
                <p:nvPicPr>
                  <p:cNvPr id="12" name="Picture 11">
                    <a:extLst>
                      <a:ext uri="{FF2B5EF4-FFF2-40B4-BE49-F238E27FC236}">
                        <a16:creationId xmlns:a16="http://schemas.microsoft.com/office/drawing/2014/main" id="{BC87ABA0-5708-4C79-AFAF-ED80BFC1B035}"/>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116329" t="-116329" r="-116329" b="-116329"/>
                  <a:stretch/>
                </p:blipFill>
                <p:spPr>
                  <a:xfrm>
                    <a:off x="703385" y="682283"/>
                    <a:ext cx="1885950" cy="1885950"/>
                  </a:xfrm>
                  <a:prstGeom prst="rect">
                    <a:avLst/>
                  </a:prstGeom>
                </p:spPr>
              </p:pic>
            </p:grpSp>
            <p:pic>
              <p:nvPicPr>
                <p:cNvPr id="10" name="Picture 9">
                  <a:extLst>
                    <a:ext uri="{FF2B5EF4-FFF2-40B4-BE49-F238E27FC236}">
                      <a16:creationId xmlns:a16="http://schemas.microsoft.com/office/drawing/2014/main" id="{32C86E46-4D79-45F4-8E1E-F9ED86DE3B96}"/>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14652" t="-116329" r="-114652" b="-116329"/>
                <a:stretch/>
              </p:blipFill>
              <p:spPr>
                <a:xfrm>
                  <a:off x="1392702" y="682283"/>
                  <a:ext cx="1866900" cy="1885950"/>
                </a:xfrm>
                <a:prstGeom prst="rect">
                  <a:avLst/>
                </a:prstGeom>
              </p:spPr>
            </p:pic>
          </p:grpSp>
        </p:grpSp>
        <p:sp>
          <p:nvSpPr>
            <p:cNvPr id="6" name="Text Box 215">
              <a:extLst>
                <a:ext uri="{FF2B5EF4-FFF2-40B4-BE49-F238E27FC236}">
                  <a16:creationId xmlns:a16="http://schemas.microsoft.com/office/drawing/2014/main" id="{76CD2F76-6A46-4786-A430-F3B5C222C6C1}"/>
                </a:ext>
              </a:extLst>
            </p:cNvPr>
            <p:cNvSpPr txBox="1"/>
            <p:nvPr/>
          </p:nvSpPr>
          <p:spPr>
            <a:xfrm>
              <a:off x="396" y="4527"/>
              <a:ext cx="6281420"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2400" i="1" dirty="0">
                  <a:solidFill>
                    <a:srgbClr val="009DDC"/>
                  </a:solidFill>
                  <a:effectLst/>
                  <a:latin typeface="Calibri" panose="020F0502020204030204" pitchFamily="34" charset="0"/>
                  <a:ea typeface="Calibri" panose="020F0502020204030204" pitchFamily="34" charset="0"/>
                  <a:cs typeface="Calibri" panose="020F0502020204030204" pitchFamily="34" charset="0"/>
                </a:rPr>
                <a:t>Uneven distribution of gender across SDG Global Indicator Framework</a:t>
              </a:r>
              <a:endParaRPr lang="en-US" sz="2400" i="1" dirty="0">
                <a:solidFill>
                  <a:srgbClr val="009DDC"/>
                </a:solidFill>
                <a:effectLst/>
                <a:latin typeface="Cambria Math" panose="02040503050406030204" pitchFamily="18" charset="0"/>
                <a:ea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3E719257-8229-4225-BE54-A841A918A488}"/>
              </a:ext>
            </a:extLst>
          </p:cNvPr>
          <p:cNvSpPr txBox="1"/>
          <p:nvPr/>
        </p:nvSpPr>
        <p:spPr>
          <a:xfrm>
            <a:off x="1530237" y="2204808"/>
            <a:ext cx="12688382" cy="10325904"/>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Across the 17 SDGs, </a:t>
            </a:r>
            <a:r>
              <a:rPr lang="en-US" sz="3500" dirty="0">
                <a:latin typeface="Arial" panose="020B0604020202020204" pitchFamily="34" charset="0"/>
                <a:cs typeface="Arial" panose="020B0604020202020204" pitchFamily="34" charset="0"/>
              </a:rPr>
              <a:t>GENDER</a:t>
            </a:r>
            <a:r>
              <a:rPr lang="en-US" sz="3500" dirty="0">
                <a:solidFill>
                  <a:srgbClr val="6D6E70"/>
                </a:solidFill>
                <a:latin typeface="Arial" panose="020B0604020202020204" pitchFamily="34" charset="0"/>
                <a:cs typeface="Arial" panose="020B0604020202020204" pitchFamily="34" charset="0"/>
              </a:rPr>
              <a:t> has been mainstreamed, BUT unevenly</a:t>
            </a:r>
          </a:p>
          <a:p>
            <a:r>
              <a:rPr lang="en-US" sz="3500" dirty="0">
                <a:solidFill>
                  <a:srgbClr val="6D6E70"/>
                </a:solidFill>
                <a:latin typeface="Arial" panose="020B0604020202020204" pitchFamily="34" charset="0"/>
                <a:cs typeface="Arial" panose="020B0604020202020204" pitchFamily="34" charset="0"/>
              </a:rPr>
              <a:t>According to the initial indicator set (prior to the 2020 revision):</a:t>
            </a:r>
          </a:p>
          <a:p>
            <a:r>
              <a:rPr lang="en-US" sz="3500" dirty="0">
                <a:solidFill>
                  <a:srgbClr val="6D6E70"/>
                </a:solidFill>
                <a:latin typeface="Arial" panose="020B0604020202020204" pitchFamily="34" charset="0"/>
                <a:cs typeface="Arial" panose="020B0604020202020204" pitchFamily="34" charset="0"/>
              </a:rPr>
              <a:t> </a:t>
            </a: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Gender-specific: Directly address gender-related issues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53 out of 232 indicators are gender-specific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53 clustered around 6 out of 17 SDGs</a:t>
            </a:r>
          </a:p>
          <a:p>
            <a:pPr marL="1011692" lvl="1"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Gender-sparse: Direct mention of sex-disaggregation in very few indicators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5 out of remaining 11 SDGs</a:t>
            </a:r>
          </a:p>
          <a:p>
            <a:pPr lvl="6"/>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Gender-blind: No gender angle in any of the indicators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6 of the remaining SDGs</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18834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5.5.2</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730216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440691"/>
            <a:ext cx="21233951" cy="5924699"/>
          </a:xfrm>
        </p:spPr>
        <p:txBody>
          <a:bodyPr/>
          <a:lstStyle/>
          <a:p>
            <a:r>
              <a:rPr lang="en-US" sz="3500" dirty="0"/>
              <a:t>Definition</a:t>
            </a:r>
          </a:p>
          <a:p>
            <a:endParaRPr lang="en-US" sz="3500" dirty="0"/>
          </a:p>
          <a:p>
            <a:pPr marL="457200" indent="-457200">
              <a:buFontTx/>
              <a:buChar char="-"/>
            </a:pPr>
            <a:r>
              <a:rPr lang="en-US" sz="3500" dirty="0"/>
              <a:t>Proportion of women in total number of persons employed in managerial positions </a:t>
            </a:r>
          </a:p>
          <a:p>
            <a:pPr marL="457200" indent="-457200">
              <a:buFontTx/>
              <a:buChar char="-"/>
            </a:pPr>
            <a:r>
              <a:rPr lang="en-US" sz="3500" dirty="0"/>
              <a:t>Captures information about women employed in government, large enterprises and institutions, in:</a:t>
            </a:r>
          </a:p>
          <a:p>
            <a:pPr marL="1011747" lvl="1" indent="-457200">
              <a:buFont typeface="Courier New" panose="02070309020205020404" pitchFamily="49" charset="0"/>
              <a:buChar char="o"/>
            </a:pPr>
            <a:r>
              <a:rPr lang="en-US" sz="3500" dirty="0"/>
              <a:t>Decision-making roles </a:t>
            </a:r>
          </a:p>
          <a:p>
            <a:pPr marL="1011747" lvl="1" indent="-457200">
              <a:buFont typeface="Courier New" panose="02070309020205020404" pitchFamily="49" charset="0"/>
              <a:buChar char="o"/>
            </a:pPr>
            <a:r>
              <a:rPr lang="en-US" sz="3500" dirty="0"/>
              <a:t>Management roles </a:t>
            </a:r>
          </a:p>
          <a:p>
            <a:pPr lvl="1"/>
            <a:endParaRPr lang="en-US" sz="3500" dirty="0"/>
          </a:p>
          <a:p>
            <a:pPr marL="457200" indent="-457200">
              <a:buFontTx/>
              <a:buChar char="-"/>
            </a:pPr>
            <a:endParaRPr lang="en-US" sz="3500" dirty="0">
              <a:solidFill>
                <a:srgbClr val="6D6E70"/>
              </a:solidFill>
            </a:endParaRPr>
          </a:p>
          <a:p>
            <a:pPr marL="457200" indent="-457200">
              <a:buFontTx/>
              <a:buChar char="-"/>
            </a:pPr>
            <a:r>
              <a:rPr lang="en-US" sz="3500" dirty="0">
                <a:solidFill>
                  <a:srgbClr val="6D6E70"/>
                </a:solidFill>
              </a:rPr>
              <a:t>Two measures can be used:</a:t>
            </a:r>
          </a:p>
          <a:p>
            <a:pPr marL="1011747" lvl="1" indent="-457200">
              <a:buFont typeface="Courier New" panose="02070309020205020404" pitchFamily="49" charset="0"/>
              <a:buChar char="o"/>
            </a:pPr>
            <a:r>
              <a:rPr lang="en-US" sz="3500" dirty="0">
                <a:solidFill>
                  <a:srgbClr val="6D6E70"/>
                </a:solidFill>
              </a:rPr>
              <a:t>Share of women in TOTAL management </a:t>
            </a:r>
          </a:p>
          <a:p>
            <a:pPr marL="1011747" lvl="1" indent="-457200">
              <a:buFont typeface="Courier New" panose="02070309020205020404" pitchFamily="49" charset="0"/>
              <a:buChar char="o"/>
            </a:pPr>
            <a:r>
              <a:rPr lang="en-US" sz="3500" dirty="0">
                <a:solidFill>
                  <a:srgbClr val="6D6E70"/>
                </a:solidFill>
              </a:rPr>
              <a:t>Share of women in SENIOR and MIDDLE management </a:t>
            </a:r>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665976" cy="1754326"/>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7D2166F0-BE79-4ED9-9B4C-46EC0D4AD228}"/>
              </a:ext>
            </a:extLst>
          </p:cNvPr>
          <p:cNvSpPr txBox="1"/>
          <p:nvPr/>
        </p:nvSpPr>
        <p:spPr>
          <a:xfrm>
            <a:off x="14401800" y="10141167"/>
            <a:ext cx="9778776" cy="1708160"/>
          </a:xfrm>
          <a:prstGeom prst="rect">
            <a:avLst/>
          </a:prstGeom>
          <a:noFill/>
        </p:spPr>
        <p:txBody>
          <a:bodyPr wrap="square" rtlCol="0">
            <a:spAutoFit/>
          </a:bodyPr>
          <a:lstStyle/>
          <a:p>
            <a:pPr lvl="0" defTabSz="914400"/>
            <a:r>
              <a:rPr lang="en-US" sz="3500" kern="0" dirty="0">
                <a:solidFill>
                  <a:srgbClr val="6D6E70"/>
                </a:solidFill>
                <a:latin typeface="Arial" panose="020B0604020202020204" pitchFamily="34" charset="0"/>
                <a:cs typeface="Arial" panose="020B0604020202020204" pitchFamily="34" charset="0"/>
              </a:rPr>
              <a:t>International Standard Classification of Occupations (ISCO-08) </a:t>
            </a:r>
          </a:p>
          <a:p>
            <a:endParaRPr lang="en-US" sz="3500" dirty="0">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050C6BDD-6609-4B97-8455-02332541EBF8}"/>
              </a:ext>
            </a:extLst>
          </p:cNvPr>
          <p:cNvSpPr/>
          <p:nvPr/>
        </p:nvSpPr>
        <p:spPr>
          <a:xfrm>
            <a:off x="3810000" y="10125927"/>
            <a:ext cx="10140538" cy="1449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CLASSIFICATION INTO JUNIOR, MIDDLE AND SENIOR MANAGEMENT</a:t>
            </a:r>
          </a:p>
        </p:txBody>
      </p:sp>
    </p:spTree>
    <p:extLst>
      <p:ext uri="{BB962C8B-B14F-4D97-AF65-F5344CB8AC3E}">
        <p14:creationId xmlns:p14="http://schemas.microsoft.com/office/powerpoint/2010/main" val="1748111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285539"/>
            <a:ext cx="21233951" cy="5924699"/>
          </a:xfrm>
        </p:spPr>
        <p:txBody>
          <a:bodyPr/>
          <a:lstStyle/>
          <a:p>
            <a:r>
              <a:rPr lang="en-US" sz="3500" dirty="0"/>
              <a:t>Key concepts</a:t>
            </a:r>
          </a:p>
          <a:p>
            <a:endParaRPr lang="en-US" sz="3500" dirty="0"/>
          </a:p>
          <a:p>
            <a:pPr marL="457200" indent="-457200">
              <a:buFontTx/>
              <a:buChar char="-"/>
            </a:pPr>
            <a:r>
              <a:rPr lang="en-US" sz="3500" dirty="0"/>
              <a:t>International Standard Classification of Occupations (ISCO-08) </a:t>
            </a:r>
          </a:p>
          <a:p>
            <a:pPr marL="1068897" lvl="1" indent="-514350">
              <a:buFont typeface="Courier New" panose="02070309020205020404" pitchFamily="49" charset="0"/>
              <a:buChar char="o"/>
            </a:pPr>
            <a:r>
              <a:rPr lang="en-US" sz="3500" dirty="0"/>
              <a:t>Organizes jobs into groups based on tasks and duties </a:t>
            </a:r>
          </a:p>
          <a:p>
            <a:pPr marL="1068897" lvl="1" indent="-514350">
              <a:buFont typeface="Courier New" panose="02070309020205020404" pitchFamily="49" charset="0"/>
              <a:buChar char="o"/>
            </a:pPr>
            <a:r>
              <a:rPr lang="en-US" sz="3500" dirty="0"/>
              <a:t>Refer to </a:t>
            </a:r>
            <a:r>
              <a:rPr lang="en-US" sz="3500" dirty="0">
                <a:solidFill>
                  <a:srgbClr val="009CDB"/>
                </a:solidFill>
              </a:rPr>
              <a:t>Major Category 1</a:t>
            </a:r>
            <a:r>
              <a:rPr lang="en-US" sz="3500" dirty="0"/>
              <a:t> to calculate this indicator </a:t>
            </a:r>
          </a:p>
          <a:p>
            <a:pPr marL="1068897" lvl="1" indent="-514350">
              <a:buFont typeface="Courier New" panose="02070309020205020404" pitchFamily="49" charset="0"/>
              <a:buChar char="o"/>
            </a:pPr>
            <a:r>
              <a:rPr lang="en-US" sz="3500" dirty="0"/>
              <a:t>Further divided into sub-major and minor categories </a:t>
            </a:r>
          </a:p>
          <a:p>
            <a:endParaRPr lang="en-US" sz="3500" dirty="0"/>
          </a:p>
          <a:p>
            <a:endParaRPr lang="en-US" sz="3500" dirty="0"/>
          </a:p>
          <a:p>
            <a:endParaRPr lang="en-US" sz="3500" dirty="0"/>
          </a:p>
          <a:p>
            <a:endParaRPr lang="en-US" sz="3500" dirty="0"/>
          </a:p>
          <a:p>
            <a:endParaRPr lang="en-US" sz="3500" dirty="0"/>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665976" cy="1754326"/>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grpSp>
        <p:nvGrpSpPr>
          <p:cNvPr id="40" name="Group 39">
            <a:extLst>
              <a:ext uri="{FF2B5EF4-FFF2-40B4-BE49-F238E27FC236}">
                <a16:creationId xmlns:a16="http://schemas.microsoft.com/office/drawing/2014/main" id="{40BA07BD-3B3E-4DE0-8AA5-EED1902A6539}"/>
              </a:ext>
            </a:extLst>
          </p:cNvPr>
          <p:cNvGrpSpPr/>
          <p:nvPr/>
        </p:nvGrpSpPr>
        <p:grpSpPr>
          <a:xfrm>
            <a:off x="6216076" y="6601094"/>
            <a:ext cx="11951847" cy="5218288"/>
            <a:chOff x="6216076" y="6601094"/>
            <a:chExt cx="11951847" cy="5218288"/>
          </a:xfrm>
        </p:grpSpPr>
        <p:graphicFrame>
          <p:nvGraphicFramePr>
            <p:cNvPr id="6" name="Diagram 5">
              <a:extLst>
                <a:ext uri="{FF2B5EF4-FFF2-40B4-BE49-F238E27FC236}">
                  <a16:creationId xmlns:a16="http://schemas.microsoft.com/office/drawing/2014/main" id="{3476DFA7-6A09-4F77-A958-8C1E190BF7B1}"/>
                </a:ext>
              </a:extLst>
            </p:cNvPr>
            <p:cNvGraphicFramePr/>
            <p:nvPr/>
          </p:nvGraphicFramePr>
          <p:xfrm>
            <a:off x="6216076" y="6601094"/>
            <a:ext cx="11951847" cy="521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299">
              <a:extLst>
                <a:ext uri="{FF2B5EF4-FFF2-40B4-BE49-F238E27FC236}">
                  <a16:creationId xmlns:a16="http://schemas.microsoft.com/office/drawing/2014/main" id="{DDE52FBF-F190-49A0-82D2-E540DACC9C70}"/>
                </a:ext>
              </a:extLst>
            </p:cNvPr>
            <p:cNvSpPr txBox="1"/>
            <p:nvPr/>
          </p:nvSpPr>
          <p:spPr>
            <a:xfrm>
              <a:off x="8534400" y="7315200"/>
              <a:ext cx="6315075" cy="5334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ISCO-08 Classification of managers</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D75EFBD5-1473-42C1-8644-6BCAE32D4AF7}"/>
              </a:ext>
            </a:extLst>
          </p:cNvPr>
          <p:cNvGrpSpPr/>
          <p:nvPr/>
        </p:nvGrpSpPr>
        <p:grpSpPr>
          <a:xfrm>
            <a:off x="1952450" y="7581900"/>
            <a:ext cx="4263626" cy="1893310"/>
            <a:chOff x="1952450" y="7581900"/>
            <a:chExt cx="4263626" cy="1893310"/>
          </a:xfrm>
        </p:grpSpPr>
        <p:sp>
          <p:nvSpPr>
            <p:cNvPr id="9" name="Oval 8">
              <a:extLst>
                <a:ext uri="{FF2B5EF4-FFF2-40B4-BE49-F238E27FC236}">
                  <a16:creationId xmlns:a16="http://schemas.microsoft.com/office/drawing/2014/main" id="{3CE338DB-B4A5-4494-96FD-A53F66DEDA04}"/>
                </a:ext>
              </a:extLst>
            </p:cNvPr>
            <p:cNvSpPr/>
            <p:nvPr/>
          </p:nvSpPr>
          <p:spPr>
            <a:xfrm>
              <a:off x="1952450" y="7581900"/>
              <a:ext cx="3104464" cy="1893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Major Category 1</a:t>
              </a:r>
            </a:p>
          </p:txBody>
        </p:sp>
        <p:cxnSp>
          <p:nvCxnSpPr>
            <p:cNvPr id="11" name="Connector: Elbow 10">
              <a:extLst>
                <a:ext uri="{FF2B5EF4-FFF2-40B4-BE49-F238E27FC236}">
                  <a16:creationId xmlns:a16="http://schemas.microsoft.com/office/drawing/2014/main" id="{86C61E80-412E-47EF-9FAF-FF7FEAB39A1B}"/>
                </a:ext>
              </a:extLst>
            </p:cNvPr>
            <p:cNvCxnSpPr>
              <a:cxnSpLocks/>
              <a:endCxn id="6" idx="1"/>
            </p:cNvCxnSpPr>
            <p:nvPr/>
          </p:nvCxnSpPr>
          <p:spPr>
            <a:xfrm>
              <a:off x="5056914" y="8661905"/>
              <a:ext cx="1159162" cy="54833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41864AD-90BF-4B9D-B375-4B370719CFAB}"/>
              </a:ext>
            </a:extLst>
          </p:cNvPr>
          <p:cNvGrpSpPr/>
          <p:nvPr/>
        </p:nvGrpSpPr>
        <p:grpSpPr>
          <a:xfrm>
            <a:off x="13400896" y="4707784"/>
            <a:ext cx="7587636" cy="3820771"/>
            <a:chOff x="13400896" y="4707784"/>
            <a:chExt cx="7587636" cy="3820771"/>
          </a:xfrm>
        </p:grpSpPr>
        <p:sp>
          <p:nvSpPr>
            <p:cNvPr id="13" name="Oval 12">
              <a:extLst>
                <a:ext uri="{FF2B5EF4-FFF2-40B4-BE49-F238E27FC236}">
                  <a16:creationId xmlns:a16="http://schemas.microsoft.com/office/drawing/2014/main" id="{8C24A4CC-1227-4E49-97BF-C62601ABDA62}"/>
                </a:ext>
              </a:extLst>
            </p:cNvPr>
            <p:cNvSpPr/>
            <p:nvPr/>
          </p:nvSpPr>
          <p:spPr>
            <a:xfrm>
              <a:off x="17884068" y="4707784"/>
              <a:ext cx="3104464" cy="1893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Minor Categories</a:t>
              </a:r>
            </a:p>
          </p:txBody>
        </p:sp>
        <p:cxnSp>
          <p:nvCxnSpPr>
            <p:cNvPr id="15" name="Connector: Elbow 14">
              <a:extLst>
                <a:ext uri="{FF2B5EF4-FFF2-40B4-BE49-F238E27FC236}">
                  <a16:creationId xmlns:a16="http://schemas.microsoft.com/office/drawing/2014/main" id="{8A7F179F-422C-42EF-9529-C223F550328C}"/>
                </a:ext>
              </a:extLst>
            </p:cNvPr>
            <p:cNvCxnSpPr>
              <a:cxnSpLocks/>
            </p:cNvCxnSpPr>
            <p:nvPr/>
          </p:nvCxnSpPr>
          <p:spPr>
            <a:xfrm rot="10800000" flipV="1">
              <a:off x="13400896" y="5784549"/>
              <a:ext cx="4257828" cy="2744006"/>
            </a:xfrm>
            <a:prstGeom prst="bentConnector3">
              <a:avLst>
                <a:gd name="adj1" fmla="val 99964"/>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9D2A5D2-2B89-4E02-B041-FEC040C717C2}"/>
              </a:ext>
            </a:extLst>
          </p:cNvPr>
          <p:cNvGrpSpPr/>
          <p:nvPr/>
        </p:nvGrpSpPr>
        <p:grpSpPr>
          <a:xfrm>
            <a:off x="5051491" y="9924344"/>
            <a:ext cx="5387909" cy="2027524"/>
            <a:chOff x="5051491" y="9924344"/>
            <a:chExt cx="5387909" cy="2027524"/>
          </a:xfrm>
        </p:grpSpPr>
        <p:sp>
          <p:nvSpPr>
            <p:cNvPr id="25" name="Oval 24">
              <a:extLst>
                <a:ext uri="{FF2B5EF4-FFF2-40B4-BE49-F238E27FC236}">
                  <a16:creationId xmlns:a16="http://schemas.microsoft.com/office/drawing/2014/main" id="{5F06D1E7-2715-44AB-841D-30BC7629F5BE}"/>
                </a:ext>
              </a:extLst>
            </p:cNvPr>
            <p:cNvSpPr/>
            <p:nvPr/>
          </p:nvSpPr>
          <p:spPr>
            <a:xfrm>
              <a:off x="5051491" y="10058558"/>
              <a:ext cx="3104464" cy="1893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Sub-major categories</a:t>
              </a:r>
            </a:p>
          </p:txBody>
        </p:sp>
        <p:cxnSp>
          <p:nvCxnSpPr>
            <p:cNvPr id="27" name="Connector: Elbow 26">
              <a:extLst>
                <a:ext uri="{FF2B5EF4-FFF2-40B4-BE49-F238E27FC236}">
                  <a16:creationId xmlns:a16="http://schemas.microsoft.com/office/drawing/2014/main" id="{F80E8114-2DF6-4E14-89B1-BE7C5A9D2DB2}"/>
                </a:ext>
              </a:extLst>
            </p:cNvPr>
            <p:cNvCxnSpPr>
              <a:cxnSpLocks/>
            </p:cNvCxnSpPr>
            <p:nvPr/>
          </p:nvCxnSpPr>
          <p:spPr>
            <a:xfrm flipV="1">
              <a:off x="8407097" y="9924344"/>
              <a:ext cx="2032303" cy="1211834"/>
            </a:xfrm>
            <a:prstGeom prst="bentConnector3">
              <a:avLst>
                <a:gd name="adj1" fmla="val 99584"/>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87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285539"/>
            <a:ext cx="21233951" cy="3770263"/>
          </a:xfrm>
        </p:spPr>
        <p:txBody>
          <a:bodyPr/>
          <a:lstStyle/>
          <a:p>
            <a:r>
              <a:rPr lang="en-US" sz="3500" dirty="0"/>
              <a:t>Computation method </a:t>
            </a:r>
          </a:p>
          <a:p>
            <a:endParaRPr lang="en-US" sz="3500" dirty="0"/>
          </a:p>
          <a:p>
            <a:endParaRPr lang="en-US" sz="3500" dirty="0"/>
          </a:p>
          <a:p>
            <a:endParaRPr lang="en-US" sz="3500" dirty="0"/>
          </a:p>
          <a:p>
            <a:endParaRPr lang="en-US" sz="3500" dirty="0"/>
          </a:p>
          <a:p>
            <a:endParaRPr lang="en-US" sz="3500" dirty="0"/>
          </a:p>
          <a:p>
            <a:endParaRPr lang="en-US" sz="3500" b="1" dirty="0"/>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233951" cy="1708160"/>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9717E26-FD33-40DD-AA88-8B2AC20FD158}"/>
              </a:ext>
            </a:extLst>
          </p:cNvPr>
          <p:cNvPicPr>
            <a:picLocks noChangeAspect="1"/>
          </p:cNvPicPr>
          <p:nvPr/>
        </p:nvPicPr>
        <p:blipFill>
          <a:blip r:embed="rId3"/>
          <a:stretch>
            <a:fillRect/>
          </a:stretch>
        </p:blipFill>
        <p:spPr>
          <a:xfrm>
            <a:off x="5638800" y="5145136"/>
            <a:ext cx="11658600" cy="1354281"/>
          </a:xfrm>
          <a:prstGeom prst="rect">
            <a:avLst/>
          </a:prstGeom>
        </p:spPr>
      </p:pic>
      <p:sp>
        <p:nvSpPr>
          <p:cNvPr id="6" name="Rectangle 3">
            <a:extLst>
              <a:ext uri="{FF2B5EF4-FFF2-40B4-BE49-F238E27FC236}">
                <a16:creationId xmlns:a16="http://schemas.microsoft.com/office/drawing/2014/main" id="{064A50B2-59B3-4F34-9930-645CB6AF4BA6}"/>
              </a:ext>
            </a:extLst>
          </p:cNvPr>
          <p:cNvSpPr>
            <a:spLocks noChangeArrowheads="1"/>
          </p:cNvSpPr>
          <p:nvPr/>
        </p:nvSpPr>
        <p:spPr bwMode="auto">
          <a:xfrm>
            <a:off x="1563471" y="4025698"/>
            <a:ext cx="1972091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strike="noStrike" cap="none" normalizeH="0" baseline="0" dirty="0">
                <a:ln>
                  <a:noFill/>
                </a:ln>
                <a:solidFill>
                  <a:srgbClr val="6D6E70"/>
                </a:solidFill>
                <a:latin typeface="Arial" panose="020B0604020202020204" pitchFamily="34" charset="0"/>
                <a:ea typeface="Calibri" panose="020F0502020204030204" pitchFamily="34" charset="0"/>
                <a:cs typeface="Arial" panose="020B0604020202020204" pitchFamily="34" charset="0"/>
              </a:rPr>
              <a:t>1) To calculate the share of women in total management (junior level + middle level + senior level):</a:t>
            </a:r>
            <a:endParaRPr kumimoji="0" lang="en-US" altLang="en-US" sz="3500" b="0" strike="noStrike" cap="none" normalizeH="0" baseline="0" dirty="0">
              <a:ln>
                <a:noFill/>
              </a:ln>
              <a:solidFill>
                <a:srgbClr val="6D6E7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500" b="0" strike="noStrike" cap="none" normalizeH="0" baseline="0" dirty="0">
              <a:ln>
                <a:noFill/>
              </a:ln>
              <a:solidFill>
                <a:srgbClr val="6D6E70"/>
              </a:solidFill>
              <a:latin typeface="Arial" panose="020B0604020202020204" pitchFamily="34" charset="0"/>
              <a:cs typeface="Arial" panose="020B0604020202020204" pitchFamily="34" charset="0"/>
            </a:endParaRPr>
          </a:p>
        </p:txBody>
      </p:sp>
      <p:sp>
        <p:nvSpPr>
          <p:cNvPr id="11" name="Rectangle 5">
            <a:extLst>
              <a:ext uri="{FF2B5EF4-FFF2-40B4-BE49-F238E27FC236}">
                <a16:creationId xmlns:a16="http://schemas.microsoft.com/office/drawing/2014/main" id="{28A003F8-D44E-41BF-986F-E6218186E3DD}"/>
              </a:ext>
            </a:extLst>
          </p:cNvPr>
          <p:cNvSpPr>
            <a:spLocks noChangeArrowheads="1"/>
          </p:cNvSpPr>
          <p:nvPr/>
        </p:nvSpPr>
        <p:spPr bwMode="auto">
          <a:xfrm>
            <a:off x="1586578" y="6511249"/>
            <a:ext cx="1430436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500" b="0" u="none" strike="noStrike" cap="none" normalizeH="0" baseline="0" dirty="0">
              <a:ln>
                <a:noFill/>
              </a:ln>
              <a:solidFill>
                <a:srgbClr val="6D6E7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u="none" strike="noStrike" cap="none" normalizeH="0" baseline="0" dirty="0">
                <a:ln>
                  <a:noFill/>
                </a:ln>
                <a:solidFill>
                  <a:srgbClr val="6D6E70"/>
                </a:solidFill>
                <a:effectLst/>
                <a:latin typeface="Arial" panose="020B0604020202020204" pitchFamily="34" charset="0"/>
                <a:ea typeface="Times New Roman" panose="02020603050405020304" pitchFamily="18" charset="0"/>
                <a:cs typeface="Arial" panose="020B0604020202020204" pitchFamily="34" charset="0"/>
              </a:rPr>
              <a:t>2) To calculate the share of women in middle and senior management: </a:t>
            </a:r>
            <a:endParaRPr kumimoji="0" lang="en-US" altLang="en-US" sz="3500" b="0" u="none" strike="noStrike" cap="none" normalizeH="0" baseline="0" dirty="0">
              <a:ln>
                <a:noFill/>
              </a:ln>
              <a:solidFill>
                <a:srgbClr val="6D6E70"/>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7CA00E2-13BB-41F0-9B53-B13B2536CCDB}"/>
              </a:ext>
            </a:extLst>
          </p:cNvPr>
          <p:cNvPicPr>
            <a:picLocks noChangeAspect="1"/>
          </p:cNvPicPr>
          <p:nvPr/>
        </p:nvPicPr>
        <p:blipFill>
          <a:blip r:embed="rId4"/>
          <a:stretch>
            <a:fillRect/>
          </a:stretch>
        </p:blipFill>
        <p:spPr>
          <a:xfrm>
            <a:off x="5715000" y="8358154"/>
            <a:ext cx="13522112" cy="1169551"/>
          </a:xfrm>
          <a:prstGeom prst="rect">
            <a:avLst/>
          </a:prstGeom>
        </p:spPr>
      </p:pic>
    </p:spTree>
    <p:extLst>
      <p:ext uri="{BB962C8B-B14F-4D97-AF65-F5344CB8AC3E}">
        <p14:creationId xmlns:p14="http://schemas.microsoft.com/office/powerpoint/2010/main" val="3316426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285539"/>
            <a:ext cx="21233951" cy="3231654"/>
          </a:xfrm>
        </p:spPr>
        <p:txBody>
          <a:bodyPr/>
          <a:lstStyle/>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665976" cy="1754326"/>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B6B6B626-83C5-447F-B36B-0567CFA15596}"/>
              </a:ext>
            </a:extLst>
          </p:cNvPr>
          <p:cNvSpPr/>
          <p:nvPr/>
        </p:nvSpPr>
        <p:spPr>
          <a:xfrm>
            <a:off x="1384561" y="4182597"/>
            <a:ext cx="11900822" cy="6247864"/>
          </a:xfrm>
          <a:prstGeom prst="rect">
            <a:avLst/>
          </a:prstGeom>
        </p:spPr>
        <p:txBody>
          <a:bodyPr wrap="square">
            <a:spAutoFit/>
          </a:bodyPr>
          <a:lstStyle/>
          <a:p>
            <a:pPr marL="0" lvl="1">
              <a:spcBef>
                <a:spcPts val="600"/>
              </a:spcBef>
              <a:spcAft>
                <a:spcPts val="600"/>
              </a:spcAft>
              <a:buClr>
                <a:srgbClr val="7030A0"/>
              </a:buClr>
            </a:pPr>
            <a:r>
              <a:rPr lang="en-US" sz="3500" dirty="0">
                <a:solidFill>
                  <a:srgbClr val="6D6E70"/>
                </a:solidFill>
                <a:latin typeface="Arial" panose="020B0604020202020204" pitchFamily="34" charset="0"/>
                <a:cs typeface="Arial" panose="020B0604020202020204" pitchFamily="34" charset="0"/>
              </a:rPr>
              <a:t>- Where does managerial level matter?</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Wage gaps, by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women researchers, by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women in XXX occupation, by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time spent on unpaid care and domestic work, by employment status and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women who have a say in making large household purchases, by employment status and managerial level</a:t>
            </a:r>
          </a:p>
        </p:txBody>
      </p:sp>
      <p:pic>
        <p:nvPicPr>
          <p:cNvPr id="6" name="Picture 5">
            <a:extLst>
              <a:ext uri="{FF2B5EF4-FFF2-40B4-BE49-F238E27FC236}">
                <a16:creationId xmlns:a16="http://schemas.microsoft.com/office/drawing/2014/main" id="{79310A9A-923B-4666-99C6-9B2B472EC357}"/>
              </a:ext>
            </a:extLst>
          </p:cNvPr>
          <p:cNvPicPr>
            <a:picLocks noChangeAspect="1"/>
          </p:cNvPicPr>
          <p:nvPr/>
        </p:nvPicPr>
        <p:blipFill rotWithShape="1">
          <a:blip r:embed="rId2"/>
          <a:srcRect l="29500" t="12153" r="31000" b="16253"/>
          <a:stretch/>
        </p:blipFill>
        <p:spPr>
          <a:xfrm>
            <a:off x="14039425" y="2133600"/>
            <a:ext cx="9105122" cy="8939143"/>
          </a:xfrm>
          <a:prstGeom prst="rect">
            <a:avLst/>
          </a:prstGeom>
        </p:spPr>
      </p:pic>
      <p:sp>
        <p:nvSpPr>
          <p:cNvPr id="5" name="TextBox 4">
            <a:extLst>
              <a:ext uri="{FF2B5EF4-FFF2-40B4-BE49-F238E27FC236}">
                <a16:creationId xmlns:a16="http://schemas.microsoft.com/office/drawing/2014/main" id="{00695E40-A2D7-4416-AF52-6D32EC0EC939}"/>
              </a:ext>
            </a:extLst>
          </p:cNvPr>
          <p:cNvSpPr txBox="1"/>
          <p:nvPr/>
        </p:nvSpPr>
        <p:spPr>
          <a:xfrm>
            <a:off x="14630400" y="11353800"/>
            <a:ext cx="9105122" cy="400110"/>
          </a:xfrm>
          <a:prstGeom prst="rect">
            <a:avLst/>
          </a:prstGeom>
          <a:noFill/>
        </p:spPr>
        <p:txBody>
          <a:bodyPr wrap="square" rtlCol="0">
            <a:spAutoFit/>
          </a:bodyPr>
          <a:lstStyle/>
          <a:p>
            <a:r>
              <a:rPr lang="en-US" sz="2000" dirty="0"/>
              <a:t>Image source: Turning Promises into Action, 2018</a:t>
            </a:r>
          </a:p>
        </p:txBody>
      </p:sp>
    </p:spTree>
    <p:extLst>
      <p:ext uri="{BB962C8B-B14F-4D97-AF65-F5344CB8AC3E}">
        <p14:creationId xmlns:p14="http://schemas.microsoft.com/office/powerpoint/2010/main" val="1734026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5.a.1</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2845337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077218"/>
          </a:xfrm>
        </p:spPr>
        <p:txBody>
          <a:bodyPr/>
          <a:lstStyle/>
          <a:p>
            <a:pPr algn="just"/>
            <a:r>
              <a:rPr lang="en-US" sz="3500" dirty="0">
                <a:solidFill>
                  <a:srgbClr val="009CDB"/>
                </a:solidFill>
              </a:rPr>
              <a:t>Indicator 5.a.1. Proportion of total agricultural population with ownership or secure rights over agricultural land, by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614289" y="3779974"/>
            <a:ext cx="21575933" cy="65556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The share of people among the agricultural population with ownership or tenure rights over agricultural land</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It is calculated using the agricultural population of women and men as reference population and shows how many men to women own land</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The extent to which women are disadvantaged in ownership/tenure rights over agricultural land. It focuses  on the agricultural population with land ownership/tenure rights, and it shows how many of them are women</a:t>
            </a: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025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4987" y="3429000"/>
            <a:ext cx="22716614" cy="8156079"/>
          </a:xfrm>
          <a:prstGeom prst="rect">
            <a:avLst/>
          </a:prstGeom>
          <a:noFill/>
        </p:spPr>
        <p:txBody>
          <a:bodyPr wrap="square" rtlCol="0">
            <a:spAutoFit/>
          </a:bodyPr>
          <a:lstStyle/>
          <a:p>
            <a:r>
              <a:rPr lang="en-US" sz="2800" dirty="0">
                <a:solidFill>
                  <a:srgbClr val="6D6E70"/>
                </a:solidFill>
                <a:latin typeface="Arial" panose="020B0604020202020204" pitchFamily="34" charset="0"/>
                <a:cs typeface="Arial" panose="020B0604020202020204" pitchFamily="34" charset="0"/>
              </a:rPr>
              <a:t>Key concepts</a:t>
            </a:r>
          </a:p>
          <a:p>
            <a:endParaRPr lang="en-US" sz="2400" dirty="0">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Agricultural land</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arable land under temporary crops (i.e., crops with less than a one-year growing cycle)</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arable land under temporary meadows and pastures (i.e., cultivated with herbaceous forage crops for mowing or pasture)</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arable land that is temporarily fallow (due to crop rotation systems or temporary unavailability for planting)</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land under permanent crops</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land under permanent meadows and pastures</a:t>
            </a:r>
          </a:p>
          <a:p>
            <a:endParaRPr lang="en-US" sz="24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Adult agricultural population</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Person should be an adult </a:t>
            </a:r>
          </a:p>
          <a:p>
            <a:pPr marL="1566184" lvl="2" indent="-457200">
              <a:buFont typeface="Arial" panose="020B0604020202020204" pitchFamily="34" charset="0"/>
              <a:buChar char="•"/>
            </a:pPr>
            <a:r>
              <a:rPr lang="en-US" sz="2800" dirty="0">
                <a:solidFill>
                  <a:srgbClr val="6D6E70"/>
                </a:solidFill>
                <a:latin typeface="Arial" panose="020B0604020202020204" pitchFamily="34" charset="0"/>
                <a:cs typeface="Arial" panose="020B0604020202020204" pitchFamily="34" charset="0"/>
              </a:rPr>
              <a:t>18 years or older (for global monitoring)</a:t>
            </a:r>
          </a:p>
          <a:p>
            <a:pPr marL="1566184" lvl="2" indent="-457200">
              <a:buFont typeface="Arial" panose="020B0604020202020204" pitchFamily="34" charset="0"/>
              <a:buChar char="•"/>
            </a:pPr>
            <a:r>
              <a:rPr lang="en-US" sz="2800" dirty="0">
                <a:solidFill>
                  <a:srgbClr val="6D6E70"/>
                </a:solidFill>
                <a:latin typeface="Arial" panose="020B0604020202020204" pitchFamily="34" charset="0"/>
                <a:cs typeface="Arial" panose="020B0604020202020204" pitchFamily="34" charset="0"/>
              </a:rPr>
              <a:t>National legal definition for adult should be used for country-specific monitoring </a:t>
            </a:r>
          </a:p>
          <a:p>
            <a:pPr marL="1011692" lvl="1" indent="-457200">
              <a:buFont typeface="Courier New" panose="02070309020205020404" pitchFamily="49" charset="0"/>
              <a:buChar char="o"/>
            </a:pPr>
            <a:r>
              <a:rPr lang="en-US" sz="2800" dirty="0">
                <a:solidFill>
                  <a:srgbClr val="6D6E70"/>
                </a:solidFill>
                <a:latin typeface="Arial" panose="020B0604020202020204" pitchFamily="34" charset="0"/>
                <a:cs typeface="Arial" panose="020B0604020202020204" pitchFamily="34" charset="0"/>
              </a:rPr>
              <a:t>Person should belong to an agricultural household</a:t>
            </a:r>
          </a:p>
          <a:p>
            <a:pPr marL="1566184" lvl="2" indent="-457200">
              <a:buFont typeface="Arial" panose="020B0604020202020204" pitchFamily="34" charset="0"/>
              <a:buChar char="•"/>
            </a:pPr>
            <a:r>
              <a:rPr lang="en-US" sz="2800" dirty="0">
                <a:solidFill>
                  <a:srgbClr val="6D6E70"/>
                </a:solidFill>
                <a:latin typeface="Arial" panose="020B0604020202020204" pitchFamily="34" charset="0"/>
                <a:cs typeface="Arial" panose="020B0604020202020204" pitchFamily="34" charset="0"/>
              </a:rPr>
              <a:t>A member or members of the household operated land for agricultural purposes or raised livestock over the past 12 months regardless of the final purpose of production</a:t>
            </a:r>
          </a:p>
          <a:p>
            <a:pPr marL="1566184" lvl="2" indent="-457200">
              <a:buFont typeface="Arial" panose="020B0604020202020204" pitchFamily="34" charset="0"/>
              <a:buChar char="•"/>
            </a:pPr>
            <a:r>
              <a:rPr lang="en-US" sz="2800" dirty="0">
                <a:solidFill>
                  <a:srgbClr val="6D6E70"/>
                </a:solidFill>
                <a:latin typeface="Arial" panose="020B0604020202020204" pitchFamily="34" charset="0"/>
                <a:cs typeface="Arial" panose="020B0604020202020204" pitchFamily="34" charset="0"/>
              </a:rPr>
              <a:t>AND</a:t>
            </a:r>
          </a:p>
          <a:p>
            <a:pPr marL="1566184" lvl="2" indent="-457200">
              <a:buFont typeface="Arial" panose="020B0604020202020204" pitchFamily="34" charset="0"/>
              <a:buChar char="•"/>
            </a:pPr>
            <a:r>
              <a:rPr lang="en-US" sz="2800" dirty="0">
                <a:solidFill>
                  <a:srgbClr val="6D6E70"/>
                </a:solidFill>
                <a:latin typeface="Arial" panose="020B0604020202020204" pitchFamily="34" charset="0"/>
                <a:cs typeface="Arial" panose="020B0604020202020204" pitchFamily="34" charset="0"/>
              </a:rPr>
              <a:t>At least one member of the household operated land for agricultural purposes or raised livestock as an own-account worker.</a:t>
            </a:r>
            <a:br>
              <a:rPr lang="en-US" sz="2800" dirty="0">
                <a:solidFill>
                  <a:srgbClr val="6D6E70"/>
                </a:solidFill>
                <a:latin typeface="Arial" panose="020B0604020202020204" pitchFamily="34" charset="0"/>
                <a:cs typeface="Arial" panose="020B0604020202020204" pitchFamily="34" charset="0"/>
              </a:rPr>
            </a:br>
            <a:endParaRPr lang="en-US" sz="28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665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4987" y="3754574"/>
            <a:ext cx="21307853" cy="7032694"/>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2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Land owner: An individual has ownership or secure rights to agricultural land:</a:t>
            </a:r>
          </a:p>
          <a:p>
            <a:endParaRPr lang="en-US" sz="3200" dirty="0">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Proxy 1: Presence of legally recognized documents in the name of the individual</a:t>
            </a:r>
          </a:p>
          <a:p>
            <a:pPr lvl="1"/>
            <a:r>
              <a:rPr lang="en-US" sz="3200" dirty="0">
                <a:solidFill>
                  <a:srgbClr val="6D6E70"/>
                </a:solidFill>
                <a:latin typeface="Arial" panose="020B0604020202020204" pitchFamily="34" charset="0"/>
                <a:cs typeface="Arial" panose="020B0604020202020204" pitchFamily="34" charset="0"/>
              </a:rPr>
              <a:t>					or</a:t>
            </a:r>
          </a:p>
          <a:p>
            <a:pPr lvl="1"/>
            <a:endParaRPr lang="en-US" sz="32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Proxy 2: Right to sell- ability of an individual to permanently transfer the land in question in return for cash or in-kind benefits</a:t>
            </a:r>
          </a:p>
          <a:p>
            <a:pPr lvl="8"/>
            <a:r>
              <a:rPr lang="en-US" sz="3200" dirty="0">
                <a:solidFill>
                  <a:srgbClr val="6D6E70"/>
                </a:solidFill>
                <a:latin typeface="Arial" panose="020B0604020202020204" pitchFamily="34" charset="0"/>
                <a:cs typeface="Arial" panose="020B0604020202020204" pitchFamily="34" charset="0"/>
              </a:rPr>
              <a:t>	or </a:t>
            </a:r>
          </a:p>
          <a:p>
            <a:pPr lvl="8"/>
            <a:endParaRPr lang="en-US" sz="32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Proxy 3: Right to bequeath- the ability of an individual to pass on the land in question to other person(s) after their death, by written will, oral will (if recognized by the country) or when the deceased left no will, through intestate succession</a:t>
            </a:r>
          </a:p>
        </p:txBody>
      </p:sp>
    </p:spTree>
    <p:extLst>
      <p:ext uri="{BB962C8B-B14F-4D97-AF65-F5344CB8AC3E}">
        <p14:creationId xmlns:p14="http://schemas.microsoft.com/office/powerpoint/2010/main" val="885479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63488" y="3779974"/>
            <a:ext cx="11847711" cy="746076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Surveys that interview both men and women are best suited, such as:</a:t>
            </a:r>
          </a:p>
          <a:p>
            <a:endParaRPr lang="en-US" sz="3500" dirty="0">
              <a:solidFill>
                <a:srgbClr val="6D6E70"/>
              </a:solidFill>
              <a:latin typeface="Arial" panose="020B0604020202020204" pitchFamily="34" charset="0"/>
              <a:cs typeface="Arial" panose="020B0604020202020204" pitchFamily="34" charset="0"/>
            </a:endParaRP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Household Budget Surveys (HBS)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Living Standard Measurement Surveys (LSMS)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Labor Force Surveys (LFS)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Demographic and Health Surveys (DHS)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Multiple Indicator Cluster Surveys (MICS) </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Population and Housing Census </a:t>
            </a:r>
          </a:p>
          <a:p>
            <a:pPr marL="1125992" lvl="1" indent="-571500">
              <a:lnSpc>
                <a:spcPct val="107000"/>
              </a:lnSpc>
              <a:spcAft>
                <a:spcPts val="800"/>
              </a:spcAft>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Agricultural surveys </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44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487655"/>
            <a:ext cx="9777250" cy="2770374"/>
          </a:xfrm>
        </p:spPr>
        <p:txBody>
          <a:bodyPr/>
          <a:lstStyle/>
          <a:p>
            <a:r>
              <a:rPr lang="en-US" dirty="0"/>
              <a:t>Mainstreaming gender across the 3 pillars of the SDGs</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3</a:t>
            </a:r>
          </a:p>
        </p:txBody>
      </p:sp>
    </p:spTree>
    <p:extLst>
      <p:ext uri="{BB962C8B-B14F-4D97-AF65-F5344CB8AC3E}">
        <p14:creationId xmlns:p14="http://schemas.microsoft.com/office/powerpoint/2010/main" val="1037523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295400" y="3821668"/>
            <a:ext cx="8037712" cy="64171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Food and Agricultural Organization (FAO): Minimum set of 5 questions</a:t>
            </a:r>
          </a:p>
          <a:p>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These questions must be included into standard surveys </a:t>
            </a:r>
          </a:p>
          <a:p>
            <a:pPr lvl="1"/>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Information to be collected at individual level </a:t>
            </a:r>
          </a:p>
          <a:p>
            <a:endParaRPr lang="en-US" sz="3200" dirty="0">
              <a:solidFill>
                <a:srgbClr val="6D6E70"/>
              </a:solidFill>
              <a:latin typeface="Arial" panose="020B0604020202020204" pitchFamily="34" charset="0"/>
              <a:cs typeface="Arial" panose="020B0604020202020204" pitchFamily="34" charset="0"/>
            </a:endParaRPr>
          </a:p>
          <a:p>
            <a:endParaRPr lang="en-US" sz="3200" dirty="0">
              <a:solidFill>
                <a:srgbClr val="6D6E7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EF72A80-B9AC-47FB-A13A-248807FF641D}"/>
              </a:ext>
            </a:extLst>
          </p:cNvPr>
          <p:cNvGraphicFramePr>
            <a:graphicFrameLocks noGrp="1"/>
          </p:cNvGraphicFramePr>
          <p:nvPr>
            <p:extLst>
              <p:ext uri="{D42A27DB-BD31-4B8C-83A1-F6EECF244321}">
                <p14:modId xmlns:p14="http://schemas.microsoft.com/office/powerpoint/2010/main" val="2322458065"/>
              </p:ext>
            </p:extLst>
          </p:nvPr>
        </p:nvGraphicFramePr>
        <p:xfrm>
          <a:off x="9829800" y="4495800"/>
          <a:ext cx="13487401" cy="6682517"/>
        </p:xfrm>
        <a:graphic>
          <a:graphicData uri="http://schemas.openxmlformats.org/drawingml/2006/table">
            <a:tbl>
              <a:tblPr firstRow="1" firstCol="1" bandRow="1">
                <a:tableStyleId>{5C22544A-7EE6-4342-B048-85BDC9FD1C3A}</a:tableStyleId>
              </a:tblPr>
              <a:tblGrid>
                <a:gridCol w="13487401">
                  <a:extLst>
                    <a:ext uri="{9D8B030D-6E8A-4147-A177-3AD203B41FA5}">
                      <a16:colId xmlns:a16="http://schemas.microsoft.com/office/drawing/2014/main" val="3081218095"/>
                    </a:ext>
                  </a:extLst>
                </a:gridCol>
              </a:tblGrid>
              <a:tr h="426356">
                <a:tc>
                  <a:txBody>
                    <a:bodyPr/>
                    <a:lstStyle/>
                    <a:p>
                      <a:pPr marL="0" marR="0">
                        <a:lnSpc>
                          <a:spcPct val="107000"/>
                        </a:lnSpc>
                        <a:spcBef>
                          <a:spcPts val="0"/>
                        </a:spcBef>
                        <a:spcAft>
                          <a:spcPts val="0"/>
                        </a:spcAft>
                      </a:pPr>
                      <a:r>
                        <a:rPr lang="en-US" sz="2800" b="0" dirty="0">
                          <a:effectLst/>
                        </a:rPr>
                        <a:t>Q1. Do you own or hold secure rights to any agricultural land, either alone or jointly with someone else? </a:t>
                      </a:r>
                    </a:p>
                  </a:txBody>
                  <a:tcPr marL="2373" marR="2373" marT="0" marB="0"/>
                </a:tc>
                <a:extLst>
                  <a:ext uri="{0D108BD9-81ED-4DB2-BD59-A6C34878D82A}">
                    <a16:rowId xmlns:a16="http://schemas.microsoft.com/office/drawing/2014/main" val="2139009273"/>
                  </a:ext>
                </a:extLst>
              </a:tr>
              <a:tr h="1310781">
                <a:tc>
                  <a:txBody>
                    <a:bodyPr/>
                    <a:lstStyle/>
                    <a:p>
                      <a:pPr marL="0" marR="0">
                        <a:lnSpc>
                          <a:spcPct val="107000"/>
                        </a:lnSpc>
                        <a:spcBef>
                          <a:spcPts val="0"/>
                        </a:spcBef>
                        <a:spcAft>
                          <a:spcPts val="0"/>
                        </a:spcAft>
                      </a:pPr>
                      <a:r>
                        <a:rPr lang="en-US" sz="2800" b="0" dirty="0">
                          <a:effectLst/>
                        </a:rPr>
                        <a:t>Q2. Is there a formal document for any of the agricultural land you own or hold secure rights to that is issued by or registered at the Land Registry/Cadastral Agency, such as a title deed, certificate of ownership, or certificate of hereditary acquisition?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373" marR="2373" marT="0" marB="0"/>
                </a:tc>
                <a:extLst>
                  <a:ext uri="{0D108BD9-81ED-4DB2-BD59-A6C34878D82A}">
                    <a16:rowId xmlns:a16="http://schemas.microsoft.com/office/drawing/2014/main" val="2510598373"/>
                  </a:ext>
                </a:extLst>
              </a:tr>
              <a:tr h="559346">
                <a:tc>
                  <a:txBody>
                    <a:bodyPr/>
                    <a:lstStyle/>
                    <a:p>
                      <a:pPr marL="0" marR="0">
                        <a:lnSpc>
                          <a:spcPct val="107000"/>
                        </a:lnSpc>
                        <a:spcBef>
                          <a:spcPts val="0"/>
                        </a:spcBef>
                        <a:spcAft>
                          <a:spcPts val="0"/>
                        </a:spcAft>
                      </a:pPr>
                      <a:r>
                        <a:rPr lang="en-US" sz="2800" b="0" dirty="0">
                          <a:effectLst/>
                        </a:rPr>
                        <a:t>Q3a. What type of documents are there for the agricultural land you own?  </a:t>
                      </a:r>
                    </a:p>
                    <a:p>
                      <a:pPr marL="0" marR="0">
                        <a:lnSpc>
                          <a:spcPct val="107000"/>
                        </a:lnSpc>
                        <a:spcBef>
                          <a:spcPts val="0"/>
                        </a:spcBef>
                        <a:spcAft>
                          <a:spcPts val="0"/>
                        </a:spcAft>
                      </a:pPr>
                      <a:r>
                        <a:rPr lang="en-US" sz="2800" b="0" dirty="0">
                          <a:effectLst/>
                        </a:rPr>
                        <a:t>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373" marR="2373" marT="0" marB="0"/>
                </a:tc>
                <a:extLst>
                  <a:ext uri="{0D108BD9-81ED-4DB2-BD59-A6C34878D82A}">
                    <a16:rowId xmlns:a16="http://schemas.microsoft.com/office/drawing/2014/main" val="131975602"/>
                  </a:ext>
                </a:extLst>
              </a:tr>
              <a:tr h="559346">
                <a:tc>
                  <a:txBody>
                    <a:bodyPr/>
                    <a:lstStyle/>
                    <a:p>
                      <a:pPr marL="0" marR="0">
                        <a:lnSpc>
                          <a:spcPct val="107000"/>
                        </a:lnSpc>
                        <a:spcBef>
                          <a:spcPts val="0"/>
                        </a:spcBef>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Q3b. Is your name listed on any of the documents as owner? </a:t>
                      </a:r>
                    </a:p>
                  </a:txBody>
                  <a:tcPr marL="2373" marR="2373" marT="0" marB="0"/>
                </a:tc>
                <a:extLst>
                  <a:ext uri="{0D108BD9-81ED-4DB2-BD59-A6C34878D82A}">
                    <a16:rowId xmlns:a16="http://schemas.microsoft.com/office/drawing/2014/main" val="2193813927"/>
                  </a:ext>
                </a:extLst>
              </a:tr>
              <a:tr h="1342872">
                <a:tc>
                  <a:txBody>
                    <a:bodyPr/>
                    <a:lstStyle/>
                    <a:p>
                      <a:pPr marL="0" marR="0">
                        <a:lnSpc>
                          <a:spcPct val="107000"/>
                        </a:lnSpc>
                        <a:spcBef>
                          <a:spcPts val="0"/>
                        </a:spcBef>
                        <a:spcAft>
                          <a:spcPts val="0"/>
                        </a:spcAft>
                      </a:pPr>
                      <a:r>
                        <a:rPr lang="en-US" sz="2800" b="0" dirty="0">
                          <a:effectLst/>
                        </a:rPr>
                        <a:t>Q4. Do you have the right to sell any of the agricultural land held (alternatively ‘land possessed, used or occupied’), either alone or jointly with someone else?</a:t>
                      </a:r>
                    </a:p>
                  </a:txBody>
                  <a:tcPr marL="2373" marR="2373" marT="0" marB="0"/>
                </a:tc>
                <a:extLst>
                  <a:ext uri="{0D108BD9-81ED-4DB2-BD59-A6C34878D82A}">
                    <a16:rowId xmlns:a16="http://schemas.microsoft.com/office/drawing/2014/main" val="2686703064"/>
                  </a:ext>
                </a:extLst>
              </a:tr>
              <a:tr h="1645112">
                <a:tc>
                  <a:txBody>
                    <a:bodyPr/>
                    <a:lstStyle/>
                    <a:p>
                      <a:pPr marL="0" marR="0">
                        <a:lnSpc>
                          <a:spcPct val="107000"/>
                        </a:lnSpc>
                        <a:spcBef>
                          <a:spcPts val="0"/>
                        </a:spcBef>
                        <a:spcAft>
                          <a:spcPts val="0"/>
                        </a:spcAft>
                      </a:pPr>
                      <a:r>
                        <a:rPr lang="en-US" sz="2800" b="0" dirty="0">
                          <a:effectLst/>
                        </a:rPr>
                        <a:t>Q5. Do you have the right to bequeath any of the agricultural land held (alternatively ‘land possessed, used or occupied’), alone or jointly with someone else?</a:t>
                      </a:r>
                    </a:p>
                  </a:txBody>
                  <a:tcPr marL="2373" marR="2373" marT="0" marB="0"/>
                </a:tc>
                <a:extLst>
                  <a:ext uri="{0D108BD9-81ED-4DB2-BD59-A6C34878D82A}">
                    <a16:rowId xmlns:a16="http://schemas.microsoft.com/office/drawing/2014/main" val="1413039252"/>
                  </a:ext>
                </a:extLst>
              </a:tr>
            </a:tbl>
          </a:graphicData>
        </a:graphic>
      </p:graphicFrame>
    </p:spTree>
    <p:extLst>
      <p:ext uri="{BB962C8B-B14F-4D97-AF65-F5344CB8AC3E}">
        <p14:creationId xmlns:p14="http://schemas.microsoft.com/office/powerpoint/2010/main" val="133192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Gender-Environment Indicators </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754574"/>
            <a:ext cx="18049938" cy="278537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 Sub-indicator 5.a.1 (a): Measure of prevalence for total population </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09F49C2-BAFE-4941-A850-FD9045F97E3A}"/>
                  </a:ext>
                </a:extLst>
              </p:cNvPr>
              <p:cNvSpPr/>
              <p:nvPr/>
            </p:nvSpPr>
            <p:spPr>
              <a:xfrm>
                <a:off x="2971799" y="5765829"/>
                <a:ext cx="16757075" cy="10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latin typeface="+mj-lt"/>
                            </a:rPr>
                            <m:t>No</m:t>
                          </m:r>
                          <m:r>
                            <m:rPr>
                              <m:nor/>
                            </m:rPr>
                            <a:rPr lang="en-US" sz="3200" i="1">
                              <a:solidFill>
                                <a:srgbClr val="6D6E70"/>
                              </a:solidFill>
                              <a:latin typeface="+mj-lt"/>
                            </a:rPr>
                            <m:t>. </m:t>
                          </m:r>
                          <m:r>
                            <m:rPr>
                              <m:nor/>
                            </m:rPr>
                            <a:rPr lang="en-US" sz="3200" i="1">
                              <a:solidFill>
                                <a:srgbClr val="6D6E70"/>
                              </a:solidFill>
                              <a:latin typeface="+mj-lt"/>
                            </a:rPr>
                            <m:t>of</m:t>
                          </m:r>
                          <m:r>
                            <m:rPr>
                              <m:nor/>
                            </m:rPr>
                            <a:rPr lang="en-US" sz="3200" i="1">
                              <a:solidFill>
                                <a:srgbClr val="6D6E70"/>
                              </a:solidFill>
                              <a:latin typeface="+mj-lt"/>
                            </a:rPr>
                            <m:t> </m:t>
                          </m:r>
                          <m:r>
                            <m:rPr>
                              <m:nor/>
                            </m:rPr>
                            <a:rPr lang="en-US" sz="3200" i="1">
                              <a:solidFill>
                                <a:srgbClr val="6D6E70"/>
                              </a:solidFill>
                              <a:latin typeface="+mj-lt"/>
                            </a:rPr>
                            <m:t>people</m:t>
                          </m:r>
                          <m:r>
                            <m:rPr>
                              <m:nor/>
                            </m:rPr>
                            <a:rPr lang="en-US" sz="3200" i="1">
                              <a:solidFill>
                                <a:srgbClr val="6D6E70"/>
                              </a:solidFill>
                              <a:latin typeface="+mj-lt"/>
                            </a:rPr>
                            <m:t> </m:t>
                          </m:r>
                          <m:r>
                            <m:rPr>
                              <m:nor/>
                            </m:rPr>
                            <a:rPr lang="en-US" sz="3200" i="1">
                              <a:solidFill>
                                <a:srgbClr val="6D6E70"/>
                              </a:solidFill>
                              <a:latin typeface="+mj-lt"/>
                            </a:rPr>
                            <m:t>in</m:t>
                          </m:r>
                          <m:r>
                            <m:rPr>
                              <m:nor/>
                            </m:rPr>
                            <a:rPr lang="en-US" sz="3200" b="0" i="1" smtClean="0">
                              <a:solidFill>
                                <a:srgbClr val="6D6E70"/>
                              </a:solidFill>
                              <a:latin typeface="+mj-lt"/>
                            </a:rPr>
                            <m:t> </m:t>
                          </m:r>
                          <m:r>
                            <m:rPr>
                              <m:nor/>
                            </m:rPr>
                            <a:rPr lang="en-US" sz="3200" b="0" i="1" smtClean="0">
                              <a:solidFill>
                                <a:srgbClr val="6D6E70"/>
                              </a:solidFill>
                              <a:latin typeface="+mj-lt"/>
                            </a:rPr>
                            <m:t>adult</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population</m:t>
                          </m:r>
                          <m:r>
                            <m:rPr>
                              <m:nor/>
                            </m:rPr>
                            <a:rPr lang="en-US" sz="3200" i="1">
                              <a:solidFill>
                                <a:srgbClr val="6D6E70"/>
                              </a:solidFill>
                              <a:latin typeface="+mj-lt"/>
                            </a:rPr>
                            <m:t> </m:t>
                          </m:r>
                          <m:r>
                            <m:rPr>
                              <m:nor/>
                            </m:rPr>
                            <a:rPr lang="en-US" sz="3200" i="1">
                              <a:solidFill>
                                <a:srgbClr val="6D6E70"/>
                              </a:solidFill>
                              <a:latin typeface="+mj-lt"/>
                            </a:rPr>
                            <m:t>with</m:t>
                          </m:r>
                          <m:r>
                            <m:rPr>
                              <m:nor/>
                            </m:rPr>
                            <a:rPr lang="en-US" sz="3200" i="1">
                              <a:solidFill>
                                <a:srgbClr val="6D6E70"/>
                              </a:solidFill>
                              <a:latin typeface="+mj-lt"/>
                            </a:rPr>
                            <m:t> </m:t>
                          </m:r>
                          <m:r>
                            <m:rPr>
                              <m:nor/>
                            </m:rPr>
                            <a:rPr lang="en-US" sz="3200" i="1">
                              <a:solidFill>
                                <a:srgbClr val="6D6E70"/>
                              </a:solidFill>
                              <a:latin typeface="+mj-lt"/>
                            </a:rPr>
                            <m:t>ownership</m:t>
                          </m:r>
                          <m:r>
                            <m:rPr>
                              <m:nor/>
                            </m:rPr>
                            <a:rPr lang="en-US" sz="3200" i="1">
                              <a:solidFill>
                                <a:srgbClr val="6D6E70"/>
                              </a:solidFill>
                              <a:latin typeface="+mj-lt"/>
                            </a:rPr>
                            <m:t> </m:t>
                          </m:r>
                          <m:r>
                            <m:rPr>
                              <m:nor/>
                            </m:rPr>
                            <a:rPr lang="en-US" sz="3200" i="1">
                              <a:solidFill>
                                <a:srgbClr val="6D6E70"/>
                              </a:solidFill>
                              <a:latin typeface="+mj-lt"/>
                            </a:rPr>
                            <m:t>or</m:t>
                          </m:r>
                          <m:r>
                            <m:rPr>
                              <m:nor/>
                            </m:rPr>
                            <a:rPr lang="en-US" sz="3200" i="1">
                              <a:solidFill>
                                <a:srgbClr val="6D6E70"/>
                              </a:solidFill>
                              <a:latin typeface="+mj-lt"/>
                            </a:rPr>
                            <m:t> </m:t>
                          </m:r>
                          <m:r>
                            <m:rPr>
                              <m:nor/>
                            </m:rPr>
                            <a:rPr lang="en-US" sz="3200" b="0" i="1" smtClean="0">
                              <a:solidFill>
                                <a:srgbClr val="6D6E70"/>
                              </a:solidFill>
                              <a:latin typeface="+mj-lt"/>
                            </a:rPr>
                            <m:t>secure</m:t>
                          </m:r>
                          <m:r>
                            <m:rPr>
                              <m:nor/>
                            </m:rPr>
                            <a:rPr lang="en-US" sz="3200" i="1">
                              <a:solidFill>
                                <a:srgbClr val="6D6E70"/>
                              </a:solidFill>
                              <a:latin typeface="+mj-lt"/>
                            </a:rPr>
                            <m:t> </m:t>
                          </m:r>
                          <m:r>
                            <m:rPr>
                              <m:nor/>
                            </m:rPr>
                            <a:rPr lang="en-US" sz="3200" i="1">
                              <a:solidFill>
                                <a:srgbClr val="6D6E70"/>
                              </a:solidFill>
                              <a:latin typeface="+mj-lt"/>
                            </a:rPr>
                            <m:t>rights</m:t>
                          </m:r>
                          <m:r>
                            <m:rPr>
                              <m:nor/>
                            </m:rPr>
                            <a:rPr lang="en-US" sz="3200" i="1">
                              <a:solidFill>
                                <a:srgbClr val="6D6E70"/>
                              </a:solidFill>
                              <a:latin typeface="+mj-lt"/>
                            </a:rPr>
                            <m:t> </m:t>
                          </m:r>
                          <m:r>
                            <m:rPr>
                              <m:nor/>
                            </m:rPr>
                            <a:rPr lang="en-US" sz="3200" i="1">
                              <a:solidFill>
                                <a:srgbClr val="6D6E70"/>
                              </a:solidFill>
                              <a:latin typeface="+mj-lt"/>
                            </a:rPr>
                            <m:t>over</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land</m:t>
                          </m:r>
                        </m:num>
                        <m:den>
                          <m:r>
                            <m:rPr>
                              <m:nor/>
                            </m:rPr>
                            <a:rPr lang="en-US" sz="3200" i="1">
                              <a:solidFill>
                                <a:srgbClr val="6D6E70"/>
                              </a:solidFill>
                              <a:latin typeface="+mj-lt"/>
                            </a:rPr>
                            <m:t>Total</m:t>
                          </m:r>
                          <m:r>
                            <m:rPr>
                              <m:nor/>
                            </m:rPr>
                            <a:rPr lang="en-US" sz="3200" i="1">
                              <a:solidFill>
                                <a:srgbClr val="6D6E70"/>
                              </a:solidFill>
                              <a:latin typeface="+mj-lt"/>
                            </a:rPr>
                            <m:t> </m:t>
                          </m:r>
                          <m:r>
                            <m:rPr>
                              <m:nor/>
                            </m:rPr>
                            <a:rPr lang="en-US" sz="3200" b="0" i="1" smtClean="0">
                              <a:solidFill>
                                <a:srgbClr val="6D6E70"/>
                              </a:solidFill>
                              <a:latin typeface="+mj-lt"/>
                            </a:rPr>
                            <m:t>adult</m:t>
                          </m:r>
                          <m:r>
                            <m:rPr>
                              <m:nor/>
                            </m:rPr>
                            <a:rPr lang="en-US" sz="3200" b="0" i="1" smtClean="0">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population</m:t>
                          </m:r>
                        </m:den>
                      </m:f>
                      <m:r>
                        <m:rPr>
                          <m:nor/>
                        </m:rPr>
                        <a:rPr lang="en-US" sz="3200" i="1">
                          <a:solidFill>
                            <a:srgbClr val="6D6E70"/>
                          </a:solidFill>
                          <a:latin typeface="+mj-lt"/>
                        </a:rPr>
                        <m:t> </m:t>
                      </m:r>
                      <m:r>
                        <m:rPr>
                          <m:nor/>
                        </m:rPr>
                        <a:rPr lang="en-US" sz="3200" i="1">
                          <a:solidFill>
                            <a:srgbClr val="6D6E70"/>
                          </a:solidFill>
                          <a:latin typeface="+mj-lt"/>
                        </a:rPr>
                        <m:t>×</m:t>
                      </m:r>
                      <m:r>
                        <m:rPr>
                          <m:nor/>
                        </m:rPr>
                        <a:rPr lang="en-US" sz="3200" i="1">
                          <a:solidFill>
                            <a:srgbClr val="6D6E70"/>
                          </a:solidFill>
                          <a:latin typeface="+mj-lt"/>
                        </a:rPr>
                        <m:t>100</m:t>
                      </m:r>
                    </m:oMath>
                  </m:oMathPara>
                </a14:m>
                <a:endParaRPr lang="en-US" sz="3200" i="1" dirty="0">
                  <a:solidFill>
                    <a:srgbClr val="6D6E70"/>
                  </a:solidFill>
                  <a:latin typeface="+mj-lt"/>
                </a:endParaRPr>
              </a:p>
            </p:txBody>
          </p:sp>
        </mc:Choice>
        <mc:Fallback>
          <p:sp>
            <p:nvSpPr>
              <p:cNvPr id="4" name="Rectangle 3">
                <a:extLst>
                  <a:ext uri="{FF2B5EF4-FFF2-40B4-BE49-F238E27FC236}">
                    <a16:creationId xmlns:a16="http://schemas.microsoft.com/office/drawing/2014/main" id="{509F49C2-BAFE-4941-A850-FD9045F97E3A}"/>
                  </a:ext>
                </a:extLst>
              </p:cNvPr>
              <p:cNvSpPr>
                <a:spLocks noRot="1" noChangeAspect="1" noMove="1" noResize="1" noEditPoints="1" noAdjustHandles="1" noChangeArrowheads="1" noChangeShapeType="1" noTextEdit="1"/>
              </p:cNvSpPr>
              <p:nvPr/>
            </p:nvSpPr>
            <p:spPr>
              <a:xfrm>
                <a:off x="2971799" y="5765829"/>
                <a:ext cx="16757075" cy="1091261"/>
              </a:xfrm>
              <a:prstGeom prst="rect">
                <a:avLst/>
              </a:prstGeom>
              <a:blipFill>
                <a:blip r:embed="rId2"/>
                <a:stretch>
                  <a:fillRect r="-389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835A7978-55C7-4B5C-B252-EE7101B5D8F9}"/>
              </a:ext>
            </a:extLst>
          </p:cNvPr>
          <p:cNvSpPr txBox="1"/>
          <p:nvPr/>
        </p:nvSpPr>
        <p:spPr>
          <a:xfrm>
            <a:off x="1588889" y="7241663"/>
            <a:ext cx="18049938" cy="630942"/>
          </a:xfrm>
          <a:prstGeom prst="rect">
            <a:avLst/>
          </a:prstGeom>
          <a:noFill/>
        </p:spPr>
        <p:txBody>
          <a:bodyPr wrap="square" rtlCol="0">
            <a:spAutoFit/>
          </a:bodyPr>
          <a:lstStyle/>
          <a:p>
            <a:pPr marL="457200" indent="-457200">
              <a:buFontTx/>
              <a:buChar char="-"/>
            </a:pPr>
            <a:r>
              <a:rPr lang="en-US" sz="3500" dirty="0">
                <a:solidFill>
                  <a:srgbClr val="009CDB"/>
                </a:solidFill>
                <a:latin typeface="Arial" panose="020B0604020202020204" pitchFamily="34" charset="0"/>
                <a:cs typeface="Arial" panose="020B0604020202020204" pitchFamily="34" charset="0"/>
              </a:rPr>
              <a:t>Sub-indicator 5.a.1 (b): Measure of gender parity </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8DEFAB44-4D44-4C2D-A9D1-EF2F4D7E75AD}"/>
                  </a:ext>
                </a:extLst>
              </p:cNvPr>
              <p:cNvSpPr/>
              <p:nvPr/>
            </p:nvSpPr>
            <p:spPr>
              <a:xfrm>
                <a:off x="2667000" y="8525807"/>
                <a:ext cx="15849600" cy="11076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latin typeface="+mj-lt"/>
                            </a:rPr>
                            <m:t>No</m:t>
                          </m:r>
                          <m:r>
                            <m:rPr>
                              <m:nor/>
                            </m:rPr>
                            <a:rPr lang="en-US" sz="3200" i="1">
                              <a:solidFill>
                                <a:srgbClr val="6D6E70"/>
                              </a:solidFill>
                              <a:latin typeface="+mj-lt"/>
                            </a:rPr>
                            <m:t>. </m:t>
                          </m:r>
                          <m:r>
                            <m:rPr>
                              <m:nor/>
                            </m:rPr>
                            <a:rPr lang="en-US" sz="3200" i="1">
                              <a:solidFill>
                                <a:srgbClr val="6D6E70"/>
                              </a:solidFill>
                              <a:latin typeface="+mj-lt"/>
                            </a:rPr>
                            <m:t>of</m:t>
                          </m:r>
                          <m:r>
                            <m:rPr>
                              <m:nor/>
                            </m:rPr>
                            <a:rPr lang="en-US" sz="3200" i="1">
                              <a:solidFill>
                                <a:srgbClr val="6D6E70"/>
                              </a:solidFill>
                              <a:latin typeface="+mj-lt"/>
                            </a:rPr>
                            <m:t> </m:t>
                          </m:r>
                          <m:r>
                            <m:rPr>
                              <m:nor/>
                            </m:rPr>
                            <a:rPr lang="en-US" sz="3200" i="1">
                              <a:solidFill>
                                <a:srgbClr val="6D6E70"/>
                              </a:solidFill>
                              <a:latin typeface="+mj-lt"/>
                            </a:rPr>
                            <m:t>women</m:t>
                          </m:r>
                          <m:r>
                            <m:rPr>
                              <m:nor/>
                            </m:rPr>
                            <a:rPr lang="en-US" sz="3200" i="1">
                              <a:solidFill>
                                <a:srgbClr val="6D6E70"/>
                              </a:solidFill>
                              <a:latin typeface="+mj-lt"/>
                            </a:rPr>
                            <m:t> </m:t>
                          </m:r>
                          <m:r>
                            <m:rPr>
                              <m:nor/>
                            </m:rPr>
                            <a:rPr lang="en-US" sz="3200" i="1">
                              <a:solidFill>
                                <a:srgbClr val="6D6E70"/>
                              </a:solidFill>
                              <a:latin typeface="+mj-lt"/>
                            </a:rPr>
                            <m:t>in</m:t>
                          </m:r>
                          <m:r>
                            <m:rPr>
                              <m:nor/>
                            </m:rPr>
                            <a:rPr lang="en-US" sz="3200" b="0" i="1" smtClean="0">
                              <a:solidFill>
                                <a:srgbClr val="6D6E70"/>
                              </a:solidFill>
                              <a:latin typeface="+mj-lt"/>
                            </a:rPr>
                            <m:t> </m:t>
                          </m:r>
                          <m:r>
                            <m:rPr>
                              <m:nor/>
                            </m:rPr>
                            <a:rPr lang="en-US" sz="3200" b="0" i="1" smtClean="0">
                              <a:solidFill>
                                <a:srgbClr val="6D6E70"/>
                              </a:solidFill>
                              <a:latin typeface="+mj-lt"/>
                            </a:rPr>
                            <m:t>adult</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population</m:t>
                          </m:r>
                          <m:r>
                            <m:rPr>
                              <m:nor/>
                            </m:rPr>
                            <a:rPr lang="en-US" sz="3200" i="1">
                              <a:solidFill>
                                <a:srgbClr val="6D6E70"/>
                              </a:solidFill>
                              <a:latin typeface="+mj-lt"/>
                            </a:rPr>
                            <m:t> </m:t>
                          </m:r>
                          <m:r>
                            <m:rPr>
                              <m:nor/>
                            </m:rPr>
                            <a:rPr lang="en-US" sz="3200" i="1">
                              <a:solidFill>
                                <a:srgbClr val="6D6E70"/>
                              </a:solidFill>
                              <a:latin typeface="+mj-lt"/>
                            </a:rPr>
                            <m:t>with</m:t>
                          </m:r>
                          <m:r>
                            <m:rPr>
                              <m:nor/>
                            </m:rPr>
                            <a:rPr lang="en-US" sz="3200" i="1">
                              <a:solidFill>
                                <a:srgbClr val="6D6E70"/>
                              </a:solidFill>
                              <a:latin typeface="+mj-lt"/>
                            </a:rPr>
                            <m:t> </m:t>
                          </m:r>
                          <m:r>
                            <m:rPr>
                              <m:nor/>
                            </m:rPr>
                            <a:rPr lang="en-US" sz="3200" i="1">
                              <a:solidFill>
                                <a:srgbClr val="6D6E70"/>
                              </a:solidFill>
                              <a:latin typeface="+mj-lt"/>
                            </a:rPr>
                            <m:t>ownership</m:t>
                          </m:r>
                          <m:r>
                            <m:rPr>
                              <m:nor/>
                            </m:rPr>
                            <a:rPr lang="en-US" sz="3200" i="1">
                              <a:solidFill>
                                <a:srgbClr val="6D6E70"/>
                              </a:solidFill>
                              <a:latin typeface="+mj-lt"/>
                            </a:rPr>
                            <m:t> </m:t>
                          </m:r>
                          <m:r>
                            <m:rPr>
                              <m:nor/>
                            </m:rPr>
                            <a:rPr lang="en-US" sz="3200" i="1">
                              <a:solidFill>
                                <a:srgbClr val="6D6E70"/>
                              </a:solidFill>
                              <a:latin typeface="+mj-lt"/>
                            </a:rPr>
                            <m:t>or</m:t>
                          </m:r>
                          <m:r>
                            <m:rPr>
                              <m:nor/>
                            </m:rPr>
                            <a:rPr lang="en-US" sz="3200" i="1">
                              <a:solidFill>
                                <a:srgbClr val="6D6E70"/>
                              </a:solidFill>
                              <a:latin typeface="+mj-lt"/>
                            </a:rPr>
                            <m:t> </m:t>
                          </m:r>
                          <m:r>
                            <m:rPr>
                              <m:nor/>
                            </m:rPr>
                            <a:rPr lang="en-US" sz="3200" b="0" i="1" smtClean="0">
                              <a:solidFill>
                                <a:srgbClr val="6D6E70"/>
                              </a:solidFill>
                              <a:latin typeface="+mj-lt"/>
                            </a:rPr>
                            <m:t>secure</m:t>
                          </m:r>
                          <m:r>
                            <m:rPr>
                              <m:nor/>
                            </m:rPr>
                            <a:rPr lang="en-US" sz="3200" i="1">
                              <a:solidFill>
                                <a:srgbClr val="6D6E70"/>
                              </a:solidFill>
                              <a:latin typeface="+mj-lt"/>
                            </a:rPr>
                            <m:t> </m:t>
                          </m:r>
                          <m:r>
                            <m:rPr>
                              <m:nor/>
                            </m:rPr>
                            <a:rPr lang="en-US" sz="3200" i="1">
                              <a:solidFill>
                                <a:srgbClr val="6D6E70"/>
                              </a:solidFill>
                              <a:latin typeface="+mj-lt"/>
                            </a:rPr>
                            <m:t>rights</m:t>
                          </m:r>
                          <m:r>
                            <m:rPr>
                              <m:nor/>
                            </m:rPr>
                            <a:rPr lang="en-US" sz="3200" i="1">
                              <a:solidFill>
                                <a:srgbClr val="6D6E70"/>
                              </a:solidFill>
                              <a:latin typeface="+mj-lt"/>
                            </a:rPr>
                            <m:t> </m:t>
                          </m:r>
                          <m:r>
                            <m:rPr>
                              <m:nor/>
                            </m:rPr>
                            <a:rPr lang="en-US" sz="3200" i="1">
                              <a:solidFill>
                                <a:srgbClr val="6D6E70"/>
                              </a:solidFill>
                              <a:latin typeface="+mj-lt"/>
                            </a:rPr>
                            <m:t>over</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land</m:t>
                          </m:r>
                        </m:num>
                        <m:den>
                          <m:r>
                            <a:rPr lang="en-US" sz="3200" i="1">
                              <a:solidFill>
                                <a:srgbClr val="6D6E70"/>
                              </a:solidFill>
                              <a:latin typeface="Cambria Math" panose="02040503050406030204" pitchFamily="18" charset="0"/>
                            </a:rPr>
                            <m:t>𝑇𝑜𝑡𝑎𝑙</m:t>
                          </m:r>
                          <m:r>
                            <a:rPr lang="en-US" sz="3200" i="1">
                              <a:solidFill>
                                <a:srgbClr val="6D6E70"/>
                              </a:solidFill>
                              <a:latin typeface="Cambria Math" panose="02040503050406030204" pitchFamily="18" charset="0"/>
                            </a:rPr>
                            <m:t> </m:t>
                          </m:r>
                          <m:r>
                            <a:rPr lang="en-US" sz="3200" b="0" i="1" smtClean="0">
                              <a:solidFill>
                                <a:srgbClr val="6D6E70"/>
                              </a:solidFill>
                              <a:latin typeface="Cambria Math" panose="02040503050406030204" pitchFamily="18" charset="0"/>
                            </a:rPr>
                            <m:t>𝑎𝑑𝑢𝑙𝑡</m:t>
                          </m:r>
                          <m:r>
                            <a:rPr lang="en-US" sz="3200" b="0" i="1" smtClean="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𝑎𝑔𝑟𝑖𝑐𝑢𝑙𝑡𝑢𝑟𝑎𝑙</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𝑝𝑜𝑝𝑢𝑙𝑎𝑡𝑖𝑜𝑛</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𝑤𝑖𝑡h</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𝑜𝑤𝑛𝑒𝑟𝑠h𝑖𝑝</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𝑜𝑟</m:t>
                          </m:r>
                          <m:r>
                            <a:rPr lang="en-US" sz="3200" i="1">
                              <a:solidFill>
                                <a:srgbClr val="6D6E70"/>
                              </a:solidFill>
                              <a:latin typeface="Cambria Math" panose="02040503050406030204" pitchFamily="18" charset="0"/>
                            </a:rPr>
                            <m:t> </m:t>
                          </m:r>
                          <m:r>
                            <a:rPr lang="en-US" sz="3200" b="0" i="1" smtClean="0">
                              <a:solidFill>
                                <a:srgbClr val="6D6E70"/>
                              </a:solidFill>
                              <a:latin typeface="Cambria Math" panose="02040503050406030204" pitchFamily="18" charset="0"/>
                            </a:rPr>
                            <m:t>𝑠𝑒𝑐𝑢𝑟𝑒</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𝑟𝑖𝑔h𝑡𝑠</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𝑜𝑣𝑒𝑟</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𝑎𝑔𝑟𝑖𝑐𝑢𝑙𝑡𝑢𝑟𝑎𝑙</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𝑙𝑎𝑛𝑑</m:t>
                          </m:r>
                        </m:den>
                      </m:f>
                      <m:r>
                        <m:rPr>
                          <m:nor/>
                        </m:rPr>
                        <a:rPr lang="en-US" sz="3200" i="1">
                          <a:solidFill>
                            <a:srgbClr val="6D6E70"/>
                          </a:solidFill>
                          <a:latin typeface="+mj-lt"/>
                        </a:rPr>
                        <m:t> </m:t>
                      </m:r>
                      <m:r>
                        <m:rPr>
                          <m:nor/>
                        </m:rPr>
                        <a:rPr lang="en-US" sz="3200" i="1">
                          <a:solidFill>
                            <a:srgbClr val="6D6E70"/>
                          </a:solidFill>
                          <a:latin typeface="+mj-lt"/>
                        </a:rPr>
                        <m:t>×</m:t>
                      </m:r>
                      <m:r>
                        <m:rPr>
                          <m:nor/>
                        </m:rPr>
                        <a:rPr lang="en-US" sz="3200" i="1">
                          <a:solidFill>
                            <a:srgbClr val="6D6E70"/>
                          </a:solidFill>
                          <a:latin typeface="+mj-lt"/>
                        </a:rPr>
                        <m:t>100</m:t>
                      </m:r>
                    </m:oMath>
                  </m:oMathPara>
                </a14:m>
                <a:endParaRPr lang="en-US" sz="3200" i="1" dirty="0">
                  <a:solidFill>
                    <a:srgbClr val="6D6E70"/>
                  </a:solidFill>
                  <a:latin typeface="+mj-lt"/>
                </a:endParaRPr>
              </a:p>
            </p:txBody>
          </p:sp>
        </mc:Choice>
        <mc:Fallback>
          <p:sp>
            <p:nvSpPr>
              <p:cNvPr id="7" name="Rectangle 6">
                <a:extLst>
                  <a:ext uri="{FF2B5EF4-FFF2-40B4-BE49-F238E27FC236}">
                    <a16:creationId xmlns:a16="http://schemas.microsoft.com/office/drawing/2014/main" id="{8DEFAB44-4D44-4C2D-A9D1-EF2F4D7E75AD}"/>
                  </a:ext>
                </a:extLst>
              </p:cNvPr>
              <p:cNvSpPr>
                <a:spLocks noRot="1" noChangeAspect="1" noMove="1" noResize="1" noEditPoints="1" noAdjustHandles="1" noChangeArrowheads="1" noChangeShapeType="1" noTextEdit="1"/>
              </p:cNvSpPr>
              <p:nvPr/>
            </p:nvSpPr>
            <p:spPr>
              <a:xfrm>
                <a:off x="2667000" y="8525807"/>
                <a:ext cx="15849600" cy="1107676"/>
              </a:xfrm>
              <a:prstGeom prst="rect">
                <a:avLst/>
              </a:prstGeom>
              <a:blipFill>
                <a:blip r:embed="rId3"/>
                <a:stretch>
                  <a:fillRect r="-12577"/>
                </a:stretch>
              </a:blipFill>
            </p:spPr>
            <p:txBody>
              <a:bodyPr/>
              <a:lstStyle/>
              <a:p>
                <a:r>
                  <a:rPr lang="en-GB">
                    <a:noFill/>
                  </a:rPr>
                  <a:t> </a:t>
                </a:r>
              </a:p>
            </p:txBody>
          </p:sp>
        </mc:Fallback>
      </mc:AlternateContent>
    </p:spTree>
    <p:extLst>
      <p:ext uri="{BB962C8B-B14F-4D97-AF65-F5344CB8AC3E}">
        <p14:creationId xmlns:p14="http://schemas.microsoft.com/office/powerpoint/2010/main" val="632090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5.c.1</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1602348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9593" y="3406807"/>
            <a:ext cx="21324019" cy="8710077"/>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Whether or not government has systems in place to track and publish budget allocations for gender equality throughout the public finance management cycle. </a:t>
            </a:r>
          </a:p>
          <a:p>
            <a:endParaRPr lang="en-US" sz="3500" dirty="0">
              <a:solidFill>
                <a:srgbClr val="6D6E70"/>
              </a:solidFill>
              <a:latin typeface="Arial" panose="020B0604020202020204" pitchFamily="34" charset="0"/>
              <a:cs typeface="Arial" panose="020B0604020202020204" pitchFamily="34" charset="0"/>
            </a:endParaRPr>
          </a:p>
          <a:p>
            <a:pPr marL="1125992" lvl="1" indent="-5715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This is an indicator of characteristics of the fiscal system</a:t>
            </a:r>
          </a:p>
          <a:p>
            <a:pPr marL="1125992" lvl="1" indent="-5715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It is not an indicator of quantity or quality of finance allocated for gender equality </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The indicator measures three criteria:</a:t>
            </a:r>
          </a:p>
          <a:p>
            <a:endParaRPr lang="en-US" sz="3500" dirty="0">
              <a:solidFill>
                <a:srgbClr val="6D6E70"/>
              </a:solidFill>
              <a:latin typeface="Arial" panose="020B0604020202020204" pitchFamily="34" charset="0"/>
              <a:cs typeface="Arial" panose="020B0604020202020204" pitchFamily="34" charset="0"/>
            </a:endParaRPr>
          </a:p>
          <a:p>
            <a:pPr marL="457200" indent="-457200">
              <a:buAutoNum type="arabicPeriod"/>
            </a:pPr>
            <a:r>
              <a:rPr lang="en-US" sz="3500" dirty="0">
                <a:solidFill>
                  <a:srgbClr val="6D6E70"/>
                </a:solidFill>
                <a:latin typeface="Arial" panose="020B0604020202020204" pitchFamily="34" charset="0"/>
                <a:cs typeface="Arial" panose="020B0604020202020204" pitchFamily="34" charset="0"/>
              </a:rPr>
              <a:t>The intent of a government to address gender equality and women’s empowerment by identifying if it has related </a:t>
            </a:r>
            <a:r>
              <a:rPr lang="en-US" sz="3500" dirty="0" err="1">
                <a:solidFill>
                  <a:srgbClr val="6D6E70"/>
                </a:solidFill>
                <a:latin typeface="Arial" panose="020B0604020202020204" pitchFamily="34" charset="0"/>
                <a:cs typeface="Arial" panose="020B0604020202020204" pitchFamily="34" charset="0"/>
              </a:rPr>
              <a:t>programmes</a:t>
            </a:r>
            <a:r>
              <a:rPr lang="en-US" sz="3500" dirty="0">
                <a:solidFill>
                  <a:srgbClr val="6D6E70"/>
                </a:solidFill>
                <a:latin typeface="Arial" panose="020B0604020202020204" pitchFamily="34" charset="0"/>
                <a:cs typeface="Arial" panose="020B0604020202020204" pitchFamily="34" charset="0"/>
              </a:rPr>
              <a:t>/policies and resource allocations. </a:t>
            </a:r>
          </a:p>
          <a:p>
            <a:pPr marL="457200" indent="-457200">
              <a:buAutoNum type="arabicPeriod"/>
            </a:pPr>
            <a:r>
              <a:rPr lang="en-US" sz="3500" dirty="0">
                <a:solidFill>
                  <a:srgbClr val="6D6E70"/>
                </a:solidFill>
                <a:latin typeface="Arial" panose="020B0604020202020204" pitchFamily="34" charset="0"/>
                <a:cs typeface="Arial" panose="020B0604020202020204" pitchFamily="34" charset="0"/>
              </a:rPr>
              <a:t>If a government has planning and budgeting tools to track resources for gender equality and women’s empowerment throughout the public financial management cycle. </a:t>
            </a:r>
          </a:p>
          <a:p>
            <a:pPr marL="457200" indent="-457200">
              <a:buAutoNum type="arabicPeriod"/>
            </a:pPr>
            <a:r>
              <a:rPr lang="en-US" sz="3500" dirty="0">
                <a:solidFill>
                  <a:srgbClr val="6D6E70"/>
                </a:solidFill>
                <a:latin typeface="Arial" panose="020B0604020202020204" pitchFamily="34" charset="0"/>
                <a:cs typeface="Arial" panose="020B0604020202020204" pitchFamily="34" charset="0"/>
              </a:rPr>
              <a:t>Transparency, by identifying if a government has provisions to make allocations for GEWE publicly available.</a:t>
            </a:r>
          </a:p>
        </p:txBody>
      </p:sp>
    </p:spTree>
    <p:extLst>
      <p:ext uri="{BB962C8B-B14F-4D97-AF65-F5344CB8AC3E}">
        <p14:creationId xmlns:p14="http://schemas.microsoft.com/office/powerpoint/2010/main" val="2476856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9594" y="4191000"/>
            <a:ext cx="21324019" cy="601703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Public financial management system: all aspects of a country’s budget process – both upstream (strategic planning, medium-term expenditure framework, annual budgeting) and downstream (revenue management, monitoring and evaluation, audits and oversight).</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Systems to track: processes and procedures to plan, approve, allocate and monitor public expenditures at the national and sectoral level. The system in place is overseen by a governmental body, in most cases the Ministry of Finance.</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939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014813" cy="1969770"/>
          </a:xfrm>
        </p:spPr>
        <p:txBody>
          <a:bodyPr/>
          <a:lstStyle/>
          <a:p>
            <a:r>
              <a:rPr lang="en-US" sz="3200" dirty="0">
                <a:solidFill>
                  <a:srgbClr val="009CDB"/>
                </a:solidFill>
              </a:rPr>
              <a:t>Indicator 5.c.1: Proportion of countries with systems to track and make public allocations for gender equality and women’s empowerment </a:t>
            </a:r>
          </a:p>
          <a:p>
            <a:r>
              <a:rPr lang="en-US" sz="3200" dirty="0">
                <a:solidFill>
                  <a:srgbClr val="009CDB"/>
                </a:solidFill>
              </a:rPr>
              <a:t> </a:t>
            </a:r>
          </a:p>
          <a:p>
            <a:pPr algn="just"/>
            <a:endParaRPr lang="en-US" sz="32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298147" y="3532889"/>
            <a:ext cx="6326803" cy="6986528"/>
          </a:xfrm>
          <a:prstGeom prst="rect">
            <a:avLst/>
          </a:prstGeom>
          <a:noFill/>
        </p:spPr>
        <p:txBody>
          <a:bodyPr wrap="square" rtlCol="0">
            <a:spAutoFit/>
          </a:bodyPr>
          <a:lstStyle/>
          <a:p>
            <a:r>
              <a:rPr lang="en-US" sz="2800" dirty="0">
                <a:solidFill>
                  <a:srgbClr val="6D6E70"/>
                </a:solidFill>
                <a:latin typeface="Arial" panose="020B0604020202020204" pitchFamily="34" charset="0"/>
                <a:cs typeface="Arial" panose="020B0604020202020204" pitchFamily="34" charset="0"/>
              </a:rPr>
              <a:t>Data source</a:t>
            </a:r>
          </a:p>
          <a:p>
            <a:endParaRPr lang="en-US" sz="2800" dirty="0">
              <a:solidFill>
                <a:srgbClr val="6D6E70"/>
              </a:solidFill>
              <a:latin typeface="Arial" panose="020B0604020202020204" pitchFamily="34" charset="0"/>
              <a:cs typeface="Arial" panose="020B0604020202020204" pitchFamily="34" charset="0"/>
            </a:endParaRPr>
          </a:p>
          <a:p>
            <a:r>
              <a:rPr lang="en-US" sz="2800" dirty="0">
                <a:solidFill>
                  <a:srgbClr val="6D6E70"/>
                </a:solidFill>
                <a:latin typeface="Arial" panose="020B0604020202020204" pitchFamily="34" charset="0"/>
                <a:cs typeface="Arial" panose="020B0604020202020204" pitchFamily="34" charset="0"/>
              </a:rPr>
              <a:t>- A set of questions is sent to the Ministry of Finance, or added to OECD’s survey on budget practices and procedures</a:t>
            </a:r>
          </a:p>
          <a:p>
            <a:endParaRPr lang="en-US" sz="2800" dirty="0">
              <a:solidFill>
                <a:srgbClr val="6D6E70"/>
              </a:solidFill>
              <a:latin typeface="Arial" panose="020B0604020202020204" pitchFamily="34" charset="0"/>
              <a:cs typeface="Arial" panose="020B0604020202020204" pitchFamily="34" charset="0"/>
            </a:endParaRPr>
          </a:p>
          <a:p>
            <a:r>
              <a:rPr lang="en-US" sz="2800" dirty="0">
                <a:solidFill>
                  <a:srgbClr val="6D6E70"/>
                </a:solidFill>
                <a:latin typeface="Arial" panose="020B0604020202020204" pitchFamily="34" charset="0"/>
                <a:cs typeface="Arial" panose="020B0604020202020204" pitchFamily="34" charset="0"/>
              </a:rPr>
              <a:t>- Several questions are used to evaluate if each of the 3 criteria is met:</a:t>
            </a:r>
          </a:p>
          <a:p>
            <a:r>
              <a:rPr lang="en-US" sz="2800" dirty="0">
                <a:solidFill>
                  <a:srgbClr val="6D6E70"/>
                </a:solidFill>
                <a:latin typeface="Arial" panose="020B0604020202020204" pitchFamily="34" charset="0"/>
                <a:cs typeface="Arial" panose="020B0604020202020204" pitchFamily="34" charset="0"/>
              </a:rPr>
              <a:t>	- Criterion 1 (3 questions)</a:t>
            </a:r>
          </a:p>
          <a:p>
            <a:r>
              <a:rPr lang="en-US" sz="2800" dirty="0">
                <a:solidFill>
                  <a:srgbClr val="6D6E70"/>
                </a:solidFill>
                <a:latin typeface="Arial" panose="020B0604020202020204" pitchFamily="34" charset="0"/>
                <a:cs typeface="Arial" panose="020B0604020202020204" pitchFamily="34" charset="0"/>
              </a:rPr>
              <a:t>	- Criterion 2 (7 questions)</a:t>
            </a:r>
          </a:p>
          <a:p>
            <a:r>
              <a:rPr lang="en-US" sz="2800" dirty="0">
                <a:solidFill>
                  <a:srgbClr val="6D6E70"/>
                </a:solidFill>
                <a:latin typeface="Arial" panose="020B0604020202020204" pitchFamily="34" charset="0"/>
                <a:cs typeface="Arial" panose="020B0604020202020204" pitchFamily="34" charset="0"/>
              </a:rPr>
              <a:t>	- Criterion 3 (3 questions)</a:t>
            </a:r>
          </a:p>
          <a:p>
            <a:endParaRPr lang="en-US" sz="2800" dirty="0">
              <a:solidFill>
                <a:srgbClr val="6D6E70"/>
              </a:solidFill>
              <a:latin typeface="Arial" panose="020B0604020202020204" pitchFamily="34" charset="0"/>
              <a:cs typeface="Arial" panose="020B0604020202020204" pitchFamily="34" charset="0"/>
            </a:endParaRPr>
          </a:p>
          <a:p>
            <a:r>
              <a:rPr lang="en-US" sz="2800" dirty="0">
                <a:solidFill>
                  <a:srgbClr val="6D6E70"/>
                </a:solidFill>
                <a:latin typeface="Arial" panose="020B0604020202020204" pitchFamily="34" charset="0"/>
                <a:cs typeface="Arial" panose="020B0604020202020204" pitchFamily="34" charset="0"/>
              </a:rPr>
              <a:t> </a:t>
            </a:r>
          </a:p>
          <a:p>
            <a:endParaRPr lang="en-US" sz="2800" dirty="0">
              <a:solidFill>
                <a:srgbClr val="6D6E70"/>
              </a:solidFill>
              <a:latin typeface="Arial" panose="020B0604020202020204" pitchFamily="34" charset="0"/>
              <a:cs typeface="Arial" panose="020B0604020202020204" pitchFamily="34" charset="0"/>
            </a:endParaRPr>
          </a:p>
          <a:p>
            <a:endParaRPr lang="en-US" sz="2800" dirty="0">
              <a:solidFill>
                <a:srgbClr val="6D6E7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5C80863-87AB-4727-BD4C-7F58EF6428D4}"/>
              </a:ext>
            </a:extLst>
          </p:cNvPr>
          <p:cNvGraphicFramePr>
            <a:graphicFrameLocks noGrp="1"/>
          </p:cNvGraphicFramePr>
          <p:nvPr>
            <p:extLst>
              <p:ext uri="{D42A27DB-BD31-4B8C-83A1-F6EECF244321}">
                <p14:modId xmlns:p14="http://schemas.microsoft.com/office/powerpoint/2010/main" val="4069246925"/>
              </p:ext>
            </p:extLst>
          </p:nvPr>
        </p:nvGraphicFramePr>
        <p:xfrm>
          <a:off x="8000456" y="2874246"/>
          <a:ext cx="15085397" cy="9019725"/>
        </p:xfrm>
        <a:graphic>
          <a:graphicData uri="http://schemas.openxmlformats.org/drawingml/2006/table">
            <a:tbl>
              <a:tblPr firstRow="1" firstCol="1" bandRow="1">
                <a:tableStyleId>{7E9639D4-E3E2-4D34-9284-5A2195B3D0D7}</a:tableStyleId>
              </a:tblPr>
              <a:tblGrid>
                <a:gridCol w="7172097">
                  <a:extLst>
                    <a:ext uri="{9D8B030D-6E8A-4147-A177-3AD203B41FA5}">
                      <a16:colId xmlns:a16="http://schemas.microsoft.com/office/drawing/2014/main" val="606148132"/>
                    </a:ext>
                  </a:extLst>
                </a:gridCol>
                <a:gridCol w="7913300">
                  <a:extLst>
                    <a:ext uri="{9D8B030D-6E8A-4147-A177-3AD203B41FA5}">
                      <a16:colId xmlns:a16="http://schemas.microsoft.com/office/drawing/2014/main" val="248480892"/>
                    </a:ext>
                  </a:extLst>
                </a:gridCol>
              </a:tblGrid>
              <a:tr h="367704">
                <a:tc>
                  <a:txBody>
                    <a:bodyPr/>
                    <a:lstStyle/>
                    <a:p>
                      <a:pPr marL="0" marR="0" algn="l">
                        <a:lnSpc>
                          <a:spcPct val="107000"/>
                        </a:lnSpc>
                        <a:spcBef>
                          <a:spcPts val="0"/>
                        </a:spcBef>
                        <a:spcAft>
                          <a:spcPts val="0"/>
                        </a:spcAft>
                      </a:pPr>
                      <a:r>
                        <a:rPr lang="en-US" sz="2400" kern="1200" dirty="0">
                          <a:effectLst/>
                          <a:latin typeface="+mn-lt"/>
                        </a:rPr>
                        <a:t>Questions</a:t>
                      </a: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400" kern="1200" dirty="0">
                          <a:effectLst/>
                          <a:latin typeface="+mn-lt"/>
                        </a:rPr>
                        <a:t>       Concept definitions </a:t>
                      </a: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286480"/>
                  </a:ext>
                </a:extLst>
              </a:tr>
              <a:tr h="1488797">
                <a:tc rowSpan="3">
                  <a:txBody>
                    <a:bodyPr/>
                    <a:lstStyle/>
                    <a:p>
                      <a:pPr marL="0" marR="0" algn="l">
                        <a:lnSpc>
                          <a:spcPct val="107000"/>
                        </a:lnSpc>
                        <a:spcBef>
                          <a:spcPts val="0"/>
                        </a:spcBef>
                        <a:spcAft>
                          <a:spcPts val="0"/>
                        </a:spcAft>
                      </a:pPr>
                      <a:r>
                        <a:rPr lang="en-US" sz="2400" b="0" kern="1200" dirty="0">
                          <a:effectLst/>
                          <a:latin typeface="+mn-lt"/>
                        </a:rPr>
                        <a:t>Question 1.1. Are there policies and/or </a:t>
                      </a:r>
                      <a:r>
                        <a:rPr lang="en-US" sz="2400" b="0" kern="1200" dirty="0" err="1">
                          <a:effectLst/>
                          <a:latin typeface="+mn-lt"/>
                        </a:rPr>
                        <a:t>programmes</a:t>
                      </a:r>
                      <a:r>
                        <a:rPr lang="en-US" sz="2400" b="0" kern="1200" dirty="0">
                          <a:effectLst/>
                          <a:latin typeface="+mn-lt"/>
                        </a:rPr>
                        <a:t> of the government designed to address well identified gender equality goals, including those where gender equality is not the primary objective </a:t>
                      </a:r>
                      <a:endParaRPr lang="en-US" sz="2400" b="0" dirty="0">
                        <a:effectLst/>
                        <a:latin typeface="+mn-lt"/>
                      </a:endParaRPr>
                    </a:p>
                    <a:p>
                      <a:pPr marL="0" marR="0" algn="l">
                        <a:lnSpc>
                          <a:spcPct val="107000"/>
                        </a:lnSpc>
                        <a:spcBef>
                          <a:spcPts val="0"/>
                        </a:spcBef>
                        <a:spcAft>
                          <a:spcPts val="0"/>
                        </a:spcAft>
                      </a:pPr>
                      <a:r>
                        <a:rPr lang="en-US" sz="2400" b="0" kern="1200" dirty="0">
                          <a:effectLst/>
                          <a:latin typeface="+mn-lt"/>
                        </a:rPr>
                        <a:t> </a:t>
                      </a:r>
                      <a:endParaRPr lang="en-US" sz="2400" b="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4547" marR="0" lvl="1" algn="l">
                        <a:lnSpc>
                          <a:spcPct val="107000"/>
                        </a:lnSpc>
                        <a:spcBef>
                          <a:spcPts val="0"/>
                        </a:spcBef>
                        <a:spcAft>
                          <a:spcPts val="0"/>
                        </a:spcAft>
                      </a:pPr>
                      <a:r>
                        <a:rPr lang="en-US" sz="2400" kern="1200" dirty="0" err="1">
                          <a:effectLst/>
                          <a:latin typeface="+mn-lt"/>
                        </a:rPr>
                        <a:t>Programmes</a:t>
                      </a:r>
                      <a:r>
                        <a:rPr lang="en-US" sz="2400" kern="1200" dirty="0">
                          <a:effectLst/>
                          <a:latin typeface="+mn-lt"/>
                        </a:rPr>
                        <a:t> or policies that specifically target only women and girls </a:t>
                      </a:r>
                      <a:endParaRPr lang="en-US" sz="2400" dirty="0">
                        <a:effectLst/>
                        <a:latin typeface="+mn-lt"/>
                      </a:endParaRPr>
                    </a:p>
                    <a:p>
                      <a:pPr marL="1346548" marR="0" lvl="2" indent="-342900" algn="l">
                        <a:lnSpc>
                          <a:spcPct val="100000"/>
                        </a:lnSpc>
                        <a:spcBef>
                          <a:spcPts val="0"/>
                        </a:spcBef>
                        <a:spcAft>
                          <a:spcPts val="0"/>
                        </a:spcAft>
                        <a:buFont typeface="Times New Roman" panose="02020603050405020304" pitchFamily="18" charset="0"/>
                        <a:buChar char="•"/>
                        <a:tabLst>
                          <a:tab pos="457200" algn="l"/>
                        </a:tabLst>
                      </a:pPr>
                      <a:r>
                        <a:rPr lang="en-US" sz="2400" kern="1200" dirty="0">
                          <a:effectLst/>
                          <a:latin typeface="+mn-lt"/>
                        </a:rPr>
                        <a:t>e.g. prenatal care </a:t>
                      </a:r>
                      <a:r>
                        <a:rPr lang="en-US" sz="2400" kern="1200" dirty="0" err="1">
                          <a:effectLst/>
                          <a:latin typeface="+mn-lt"/>
                        </a:rPr>
                        <a:t>programme</a:t>
                      </a:r>
                      <a:r>
                        <a:rPr lang="en-US" sz="2400" kern="1200" dirty="0">
                          <a:effectLst/>
                          <a:latin typeface="+mn-lt"/>
                        </a:rPr>
                        <a:t>, national action plan on gender equality</a:t>
                      </a: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650895"/>
                  </a:ext>
                </a:extLst>
              </a:tr>
              <a:tr h="1438493">
                <a:tc vMerge="1">
                  <a:txBody>
                    <a:bodyPr/>
                    <a:lstStyle/>
                    <a:p>
                      <a:endParaRPr lang="en-GB"/>
                    </a:p>
                  </a:txBody>
                  <a:tcPr/>
                </a:tc>
                <a:tc>
                  <a:txBody>
                    <a:bodyPr/>
                    <a:lstStyle/>
                    <a:p>
                      <a:pPr marL="449100" marR="0" lvl="1" indent="0" algn="l">
                        <a:lnSpc>
                          <a:spcPct val="100000"/>
                        </a:lnSpc>
                        <a:spcBef>
                          <a:spcPts val="0"/>
                        </a:spcBef>
                        <a:spcAft>
                          <a:spcPts val="0"/>
                        </a:spcAft>
                        <a:buFont typeface="Times New Roman" panose="02020603050405020304" pitchFamily="18" charset="0"/>
                        <a:buNone/>
                        <a:tabLst>
                          <a:tab pos="457200" algn="l"/>
                        </a:tabLst>
                      </a:pPr>
                      <a:r>
                        <a:rPr lang="en-US" sz="2400" dirty="0" err="1">
                          <a:solidFill>
                            <a:schemeClr val="tx1"/>
                          </a:solidFill>
                          <a:effectLst/>
                          <a:latin typeface="+mn-lt"/>
                          <a:ea typeface="Calibri" panose="020F0502020204030204" pitchFamily="34" charset="0"/>
                          <a:cs typeface="Arial" panose="020B0604020202020204" pitchFamily="34" charset="0"/>
                        </a:rPr>
                        <a:t>Programmes</a:t>
                      </a:r>
                      <a:r>
                        <a:rPr lang="en-US" sz="2400" dirty="0">
                          <a:solidFill>
                            <a:schemeClr val="tx1"/>
                          </a:solidFill>
                          <a:effectLst/>
                          <a:latin typeface="+mn-lt"/>
                          <a:ea typeface="Calibri" panose="020F0502020204030204" pitchFamily="34" charset="0"/>
                          <a:cs typeface="Arial" panose="020B0604020202020204" pitchFamily="34" charset="0"/>
                        </a:rPr>
                        <a:t> or policies that target both women or girls and men or boys</a:t>
                      </a:r>
                    </a:p>
                    <a:p>
                      <a:pPr marL="1003648" marR="0" lvl="2" indent="0" algn="l">
                        <a:lnSpc>
                          <a:spcPct val="100000"/>
                        </a:lnSpc>
                        <a:spcBef>
                          <a:spcPts val="0"/>
                        </a:spcBef>
                        <a:spcAft>
                          <a:spcPts val="0"/>
                        </a:spcAft>
                        <a:buFont typeface="Times New Roman" panose="02020603050405020304" pitchFamily="18" charset="0"/>
                        <a:buNone/>
                        <a:tabLst>
                          <a:tab pos="457200" algn="l"/>
                        </a:tabLst>
                      </a:pPr>
                      <a:r>
                        <a:rPr lang="en-US" sz="2400" dirty="0">
                          <a:solidFill>
                            <a:schemeClr val="tx1"/>
                          </a:solidFill>
                          <a:effectLst/>
                          <a:latin typeface="+mn-lt"/>
                          <a:ea typeface="Calibri" panose="020F0502020204030204" pitchFamily="34" charset="0"/>
                          <a:cs typeface="Arial" panose="020B0604020202020204" pitchFamily="34" charset="0"/>
                        </a:rPr>
                        <a:t>•	e.g. campaigns against gender violence</a:t>
                      </a:r>
                    </a:p>
                    <a:p>
                      <a:pPr marL="449100" marR="0" lvl="1" indent="0" algn="l">
                        <a:lnSpc>
                          <a:spcPct val="100000"/>
                        </a:lnSpc>
                        <a:spcBef>
                          <a:spcPts val="0"/>
                        </a:spcBef>
                        <a:spcAft>
                          <a:spcPts val="0"/>
                        </a:spcAft>
                        <a:buFont typeface="Times New Roman" panose="02020603050405020304" pitchFamily="18" charset="0"/>
                        <a:buNone/>
                        <a:tabLst>
                          <a:tab pos="457200" algn="l"/>
                        </a:tabLst>
                      </a:pP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4572049"/>
                  </a:ext>
                </a:extLst>
              </a:tr>
              <a:tr h="1798116">
                <a:tc vMerge="1">
                  <a:txBody>
                    <a:bodyPr/>
                    <a:lstStyle/>
                    <a:p>
                      <a:endParaRPr lang="en-GB"/>
                    </a:p>
                  </a:txBody>
                  <a:tcPr/>
                </a:tc>
                <a:tc>
                  <a:txBody>
                    <a:bodyPr/>
                    <a:lstStyle/>
                    <a:p>
                      <a:pPr marL="449100" marR="0" lvl="1" indent="0" algn="l">
                        <a:lnSpc>
                          <a:spcPct val="100000"/>
                        </a:lnSpc>
                        <a:spcBef>
                          <a:spcPts val="0"/>
                        </a:spcBef>
                        <a:spcAft>
                          <a:spcPts val="0"/>
                        </a:spcAft>
                        <a:buFont typeface="Times New Roman" panose="02020603050405020304" pitchFamily="18" charset="0"/>
                        <a:buNone/>
                        <a:tabLst>
                          <a:tab pos="457200" algn="l"/>
                        </a:tabLst>
                      </a:pPr>
                      <a:r>
                        <a:rPr lang="en-US" sz="2400" dirty="0" err="1">
                          <a:solidFill>
                            <a:schemeClr val="tx1"/>
                          </a:solidFill>
                          <a:effectLst/>
                          <a:latin typeface="+mn-lt"/>
                          <a:ea typeface="Calibri" panose="020F0502020204030204" pitchFamily="34" charset="0"/>
                          <a:cs typeface="Arial" panose="020B0604020202020204" pitchFamily="34" charset="0"/>
                        </a:rPr>
                        <a:t>Programmes</a:t>
                      </a:r>
                      <a:r>
                        <a:rPr lang="en-US" sz="2400" dirty="0">
                          <a:solidFill>
                            <a:schemeClr val="tx1"/>
                          </a:solidFill>
                          <a:effectLst/>
                          <a:latin typeface="+mn-lt"/>
                          <a:ea typeface="Calibri" panose="020F0502020204030204" pitchFamily="34" charset="0"/>
                          <a:cs typeface="Arial" panose="020B0604020202020204" pitchFamily="34" charset="0"/>
                        </a:rPr>
                        <a:t> or policies which include action to close gender gaps</a:t>
                      </a:r>
                    </a:p>
                    <a:p>
                      <a:pPr marL="1460848" marR="0" lvl="2" indent="-457200" algn="l">
                        <a:lnSpc>
                          <a:spcPct val="100000"/>
                        </a:lnSpc>
                        <a:spcBef>
                          <a:spcPts val="0"/>
                        </a:spcBef>
                        <a:spcAft>
                          <a:spcPts val="0"/>
                        </a:spcAft>
                        <a:buFont typeface="Arial" panose="020B0604020202020204" pitchFamily="34" charset="0"/>
                        <a:buChar char="•"/>
                        <a:tabLst>
                          <a:tab pos="457200" algn="l"/>
                        </a:tabLst>
                      </a:pPr>
                      <a:r>
                        <a:rPr lang="en-US" sz="2400" dirty="0">
                          <a:solidFill>
                            <a:schemeClr val="tx1"/>
                          </a:solidFill>
                          <a:effectLst/>
                          <a:latin typeface="+mn-lt"/>
                          <a:ea typeface="Calibri" panose="020F0502020204030204" pitchFamily="34" charset="0"/>
                          <a:cs typeface="Arial" panose="020B0604020202020204" pitchFamily="34" charset="0"/>
                        </a:rPr>
                        <a:t>e.g. </a:t>
                      </a:r>
                      <a:r>
                        <a:rPr lang="en-US" sz="2400" dirty="0" err="1">
                          <a:solidFill>
                            <a:schemeClr val="tx1"/>
                          </a:solidFill>
                          <a:effectLst/>
                          <a:latin typeface="+mn-lt"/>
                          <a:ea typeface="Calibri" panose="020F0502020204030204" pitchFamily="34" charset="0"/>
                          <a:cs typeface="Arial" panose="020B0604020202020204" pitchFamily="34" charset="0"/>
                        </a:rPr>
                        <a:t>programme</a:t>
                      </a:r>
                      <a:r>
                        <a:rPr lang="en-US" sz="2400" dirty="0">
                          <a:solidFill>
                            <a:schemeClr val="tx1"/>
                          </a:solidFill>
                          <a:effectLst/>
                          <a:latin typeface="+mn-lt"/>
                          <a:ea typeface="Calibri" panose="020F0502020204030204" pitchFamily="34" charset="0"/>
                          <a:cs typeface="Arial" panose="020B0604020202020204" pitchFamily="34" charset="0"/>
                        </a:rPr>
                        <a:t> that considers women’s needs in infrastructure design</a:t>
                      </a:r>
                    </a:p>
                    <a:p>
                      <a:pPr marL="792000" marR="0" lvl="1" indent="-342900" algn="l">
                        <a:lnSpc>
                          <a:spcPct val="100000"/>
                        </a:lnSpc>
                        <a:spcBef>
                          <a:spcPts val="0"/>
                        </a:spcBef>
                        <a:spcAft>
                          <a:spcPts val="0"/>
                        </a:spcAft>
                        <a:buFont typeface="Times New Roman" panose="02020603050405020304" pitchFamily="18" charset="0"/>
                        <a:buChar char="•"/>
                        <a:tabLst>
                          <a:tab pos="457200" algn="l"/>
                        </a:tabLst>
                      </a:pP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831718"/>
                  </a:ext>
                </a:extLst>
              </a:tr>
              <a:tr h="2291582">
                <a:tc>
                  <a:txBody>
                    <a:bodyPr/>
                    <a:lstStyle/>
                    <a:p>
                      <a:pPr marL="0" marR="0" algn="l">
                        <a:lnSpc>
                          <a:spcPct val="107000"/>
                        </a:lnSpc>
                        <a:spcBef>
                          <a:spcPts val="0"/>
                        </a:spcBef>
                        <a:spcAft>
                          <a:spcPts val="0"/>
                        </a:spcAft>
                      </a:pPr>
                      <a:r>
                        <a:rPr lang="en-US" sz="2400" b="0" kern="1200" dirty="0">
                          <a:effectLst/>
                          <a:latin typeface="+mn-lt"/>
                        </a:rPr>
                        <a:t>Question 1.2. Do these policies and/or </a:t>
                      </a:r>
                      <a:r>
                        <a:rPr lang="en-US" sz="2400" b="0" kern="1200" dirty="0" err="1">
                          <a:effectLst/>
                          <a:latin typeface="+mn-lt"/>
                        </a:rPr>
                        <a:t>programmes</a:t>
                      </a:r>
                      <a:r>
                        <a:rPr lang="en-US" sz="2400" b="0" kern="1200" dirty="0">
                          <a:effectLst/>
                          <a:latin typeface="+mn-lt"/>
                        </a:rPr>
                        <a:t> have adequate resources allocated within the budget, sufficient to meet both their general objectives and their gender equality goals?</a:t>
                      </a:r>
                      <a:endParaRPr lang="en-US" sz="2400" b="0" dirty="0">
                        <a:effectLst/>
                        <a:latin typeface="+mn-lt"/>
                      </a:endParaRPr>
                    </a:p>
                    <a:p>
                      <a:pPr marL="0" marR="0" algn="l">
                        <a:lnSpc>
                          <a:spcPct val="107000"/>
                        </a:lnSpc>
                        <a:spcBef>
                          <a:spcPts val="0"/>
                        </a:spcBef>
                        <a:spcAft>
                          <a:spcPts val="0"/>
                        </a:spcAft>
                      </a:pPr>
                      <a:r>
                        <a:rPr lang="en-US" sz="2400" b="0" kern="1200" dirty="0">
                          <a:effectLst/>
                          <a:latin typeface="+mn-lt"/>
                        </a:rPr>
                        <a:t> </a:t>
                      </a:r>
                      <a:endParaRPr lang="en-US" sz="2400" b="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4547" marR="0" lvl="1" algn="l">
                        <a:lnSpc>
                          <a:spcPct val="107000"/>
                        </a:lnSpc>
                        <a:spcBef>
                          <a:spcPts val="0"/>
                        </a:spcBef>
                        <a:spcAft>
                          <a:spcPts val="0"/>
                        </a:spcAft>
                      </a:pPr>
                      <a:r>
                        <a:rPr lang="en-US" sz="2400" kern="1200" dirty="0" err="1">
                          <a:effectLst/>
                          <a:latin typeface="+mn-lt"/>
                        </a:rPr>
                        <a:t>Programmes</a:t>
                      </a:r>
                      <a:r>
                        <a:rPr lang="en-US" sz="2400" kern="1200" dirty="0">
                          <a:effectLst/>
                          <a:latin typeface="+mn-lt"/>
                        </a:rPr>
                        <a:t> or policies that are designed to address well-identified gender equality goals are allocated sufficient resources to cover the costs of meeting those goals from funding that is included in the budget</a:t>
                      </a: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783047"/>
                  </a:ext>
                </a:extLst>
              </a:tr>
              <a:tr h="1522031">
                <a:tc>
                  <a:txBody>
                    <a:bodyPr/>
                    <a:lstStyle/>
                    <a:p>
                      <a:pPr marL="0" marR="0" algn="l">
                        <a:lnSpc>
                          <a:spcPct val="107000"/>
                        </a:lnSpc>
                        <a:spcBef>
                          <a:spcPts val="0"/>
                        </a:spcBef>
                        <a:spcAft>
                          <a:spcPts val="0"/>
                        </a:spcAft>
                      </a:pPr>
                      <a:r>
                        <a:rPr lang="en-US" sz="2400" b="0" kern="1200" dirty="0">
                          <a:effectLst/>
                          <a:latin typeface="+mn-lt"/>
                        </a:rPr>
                        <a:t>Question 1.3. Are there procedures in place to ensure that these resources are executed according to the budget?</a:t>
                      </a:r>
                      <a:endParaRPr lang="en-US" sz="2400" b="0" dirty="0">
                        <a:effectLst/>
                        <a:latin typeface="+mn-lt"/>
                      </a:endParaRPr>
                    </a:p>
                    <a:p>
                      <a:pPr marL="0" marR="0" algn="l">
                        <a:lnSpc>
                          <a:spcPct val="107000"/>
                        </a:lnSpc>
                        <a:spcBef>
                          <a:spcPts val="0"/>
                        </a:spcBef>
                        <a:spcAft>
                          <a:spcPts val="0"/>
                        </a:spcAft>
                      </a:pPr>
                      <a:r>
                        <a:rPr lang="en-US" sz="2400" b="0" kern="1200" dirty="0">
                          <a:effectLst/>
                          <a:latin typeface="+mn-lt"/>
                        </a:rPr>
                        <a:t> </a:t>
                      </a:r>
                      <a:endParaRPr lang="en-US" sz="2400" b="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54547" marR="0" lvl="1" algn="l">
                        <a:lnSpc>
                          <a:spcPct val="107000"/>
                        </a:lnSpc>
                        <a:spcBef>
                          <a:spcPts val="0"/>
                        </a:spcBef>
                        <a:spcAft>
                          <a:spcPts val="0"/>
                        </a:spcAft>
                      </a:pPr>
                      <a:endParaRPr lang="en-US" sz="2400" kern="1200" dirty="0">
                        <a:effectLst/>
                        <a:latin typeface="+mn-lt"/>
                      </a:endParaRPr>
                    </a:p>
                    <a:p>
                      <a:pPr marL="554547" marR="0" lvl="1" algn="l">
                        <a:lnSpc>
                          <a:spcPct val="107000"/>
                        </a:lnSpc>
                        <a:spcBef>
                          <a:spcPts val="0"/>
                        </a:spcBef>
                        <a:spcAft>
                          <a:spcPts val="0"/>
                        </a:spcAft>
                      </a:pPr>
                      <a:r>
                        <a:rPr lang="en-US" sz="2400" kern="1200" dirty="0">
                          <a:effectLst/>
                          <a:latin typeface="+mn-lt"/>
                        </a:rPr>
                        <a:t>Procedures established in law or regulations </a:t>
                      </a:r>
                      <a:endParaRPr lang="en-US" sz="2400" dirty="0">
                        <a:effectLst/>
                        <a:latin typeface="+mn-lt"/>
                      </a:endParaRPr>
                    </a:p>
                    <a:p>
                      <a:pPr marL="554547" marR="0" lvl="1" algn="l">
                        <a:lnSpc>
                          <a:spcPct val="107000"/>
                        </a:lnSpc>
                        <a:spcBef>
                          <a:spcPts val="0"/>
                        </a:spcBef>
                        <a:spcAft>
                          <a:spcPts val="0"/>
                        </a:spcAft>
                      </a:pPr>
                      <a:r>
                        <a:rPr lang="en-US" sz="2400" kern="1200" dirty="0">
                          <a:effectLst/>
                          <a:latin typeface="+mn-lt"/>
                        </a:rPr>
                        <a:t> </a:t>
                      </a:r>
                      <a:endParaRPr lang="en-US" sz="2400" dirty="0">
                        <a:solidFill>
                          <a:srgbClr val="6D6E70"/>
                        </a:solidFill>
                        <a:effectLst/>
                        <a:latin typeface="+mn-lt"/>
                        <a:ea typeface="Calibri" panose="020F0502020204030204" pitchFamily="34" charset="0"/>
                        <a:cs typeface="Arial" panose="020B0604020202020204" pitchFamily="34" charset="0"/>
                      </a:endParaRPr>
                    </a:p>
                  </a:txBody>
                  <a:tcPr marL="5600" marR="56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668694"/>
                  </a:ext>
                </a:extLst>
              </a:tr>
            </a:tbl>
          </a:graphicData>
        </a:graphic>
      </p:graphicFrame>
      <p:sp>
        <p:nvSpPr>
          <p:cNvPr id="6" name="Arrow: Right 5">
            <a:extLst>
              <a:ext uri="{FF2B5EF4-FFF2-40B4-BE49-F238E27FC236}">
                <a16:creationId xmlns:a16="http://schemas.microsoft.com/office/drawing/2014/main" id="{167B8F9F-EB17-4CA7-B294-F1B6F87D456C}"/>
              </a:ext>
            </a:extLst>
          </p:cNvPr>
          <p:cNvSpPr/>
          <p:nvPr/>
        </p:nvSpPr>
        <p:spPr>
          <a:xfrm>
            <a:off x="2133600" y="9376417"/>
            <a:ext cx="3886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a:t>
            </a:r>
          </a:p>
        </p:txBody>
      </p:sp>
    </p:spTree>
    <p:extLst>
      <p:ext uri="{BB962C8B-B14F-4D97-AF65-F5344CB8AC3E}">
        <p14:creationId xmlns:p14="http://schemas.microsoft.com/office/powerpoint/2010/main" val="39808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40387" y="3585849"/>
            <a:ext cx="7543800" cy="201593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Scoring of response: </a:t>
            </a:r>
          </a:p>
          <a:p>
            <a:endParaRPr lang="en-US" sz="2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Yes responses coded as 1           </a:t>
            </a: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No responses coded as 0</a:t>
            </a:r>
          </a:p>
        </p:txBody>
      </p:sp>
      <p:graphicFrame>
        <p:nvGraphicFramePr>
          <p:cNvPr id="6" name="Table 5">
            <a:extLst>
              <a:ext uri="{FF2B5EF4-FFF2-40B4-BE49-F238E27FC236}">
                <a16:creationId xmlns:a16="http://schemas.microsoft.com/office/drawing/2014/main" id="{5EE18F56-7ADF-4542-8E1C-C36A7F1343D0}"/>
              </a:ext>
            </a:extLst>
          </p:cNvPr>
          <p:cNvGraphicFramePr>
            <a:graphicFrameLocks noGrp="1"/>
          </p:cNvGraphicFramePr>
          <p:nvPr/>
        </p:nvGraphicFramePr>
        <p:xfrm>
          <a:off x="1120378" y="5867400"/>
          <a:ext cx="9144000" cy="4805172"/>
        </p:xfrm>
        <a:graphic>
          <a:graphicData uri="http://schemas.openxmlformats.org/drawingml/2006/table">
            <a:tbl>
              <a:tblPr firstRow="1" firstCol="1" bandRow="1">
                <a:tableStyleId>{5DA37D80-6434-44D0-A028-1B22A696006F}</a:tableStyleId>
              </a:tblPr>
              <a:tblGrid>
                <a:gridCol w="4572000">
                  <a:extLst>
                    <a:ext uri="{9D8B030D-6E8A-4147-A177-3AD203B41FA5}">
                      <a16:colId xmlns:a16="http://schemas.microsoft.com/office/drawing/2014/main" val="1412333207"/>
                    </a:ext>
                  </a:extLst>
                </a:gridCol>
                <a:gridCol w="4572000">
                  <a:extLst>
                    <a:ext uri="{9D8B030D-6E8A-4147-A177-3AD203B41FA5}">
                      <a16:colId xmlns:a16="http://schemas.microsoft.com/office/drawing/2014/main" val="3322607290"/>
                    </a:ext>
                  </a:extLst>
                </a:gridCol>
              </a:tblGrid>
              <a:tr h="466575">
                <a:tc gridSpan="2">
                  <a:txBody>
                    <a:bodyPr/>
                    <a:lstStyle/>
                    <a:p>
                      <a:pPr marL="0" marR="0" algn="ctr">
                        <a:lnSpc>
                          <a:spcPct val="107000"/>
                        </a:lnSpc>
                        <a:spcBef>
                          <a:spcPts val="0"/>
                        </a:spcBef>
                        <a:spcAft>
                          <a:spcPts val="0"/>
                        </a:spcAft>
                      </a:pPr>
                      <a:r>
                        <a:rPr lang="en-US" sz="3000" kern="1200" dirty="0">
                          <a:effectLst/>
                        </a:rPr>
                        <a:t>Requirements per criterion</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hMerge="1">
                  <a:txBody>
                    <a:bodyPr/>
                    <a:lstStyle/>
                    <a:p>
                      <a:endParaRPr lang="en-US"/>
                    </a:p>
                  </a:txBody>
                  <a:tcPr/>
                </a:tc>
                <a:extLst>
                  <a:ext uri="{0D108BD9-81ED-4DB2-BD59-A6C34878D82A}">
                    <a16:rowId xmlns:a16="http://schemas.microsoft.com/office/drawing/2014/main" val="4170842161"/>
                  </a:ext>
                </a:extLst>
              </a:tr>
              <a:tr h="1443072">
                <a:tc>
                  <a:txBody>
                    <a:bodyPr/>
                    <a:lstStyle/>
                    <a:p>
                      <a:pPr marL="0" marR="0" algn="l">
                        <a:lnSpc>
                          <a:spcPct val="107000"/>
                        </a:lnSpc>
                        <a:spcBef>
                          <a:spcPts val="0"/>
                        </a:spcBef>
                        <a:spcAft>
                          <a:spcPts val="0"/>
                        </a:spcAft>
                      </a:pPr>
                      <a:r>
                        <a:rPr lang="en-US" sz="3000" kern="1200" dirty="0">
                          <a:effectLst/>
                        </a:rPr>
                        <a:t>A country will satisfy Criterion 1</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a:txBody>
                    <a:bodyPr/>
                    <a:lstStyle/>
                    <a:p>
                      <a:pPr marL="0" marR="0" algn="l">
                        <a:lnSpc>
                          <a:spcPct val="107000"/>
                        </a:lnSpc>
                        <a:spcBef>
                          <a:spcPts val="0"/>
                        </a:spcBef>
                        <a:spcAft>
                          <a:spcPts val="0"/>
                        </a:spcAft>
                      </a:pPr>
                      <a:r>
                        <a:rPr lang="en-US" sz="3000" kern="1200" dirty="0">
                          <a:effectLst/>
                        </a:rPr>
                        <a:t>if it answers “Yes” to 2 out of 3 questions in Criterion 1</a:t>
                      </a:r>
                      <a:endParaRPr lang="en-US" sz="3000" dirty="0">
                        <a:effectLst/>
                      </a:endParaRPr>
                    </a:p>
                    <a:p>
                      <a:pPr marL="0" marR="0" algn="l">
                        <a:lnSpc>
                          <a:spcPct val="107000"/>
                        </a:lnSpc>
                        <a:spcBef>
                          <a:spcPts val="0"/>
                        </a:spcBef>
                        <a:spcAft>
                          <a:spcPts val="0"/>
                        </a:spcAft>
                      </a:pPr>
                      <a:r>
                        <a:rPr lang="en-GB" sz="3000" kern="1200" dirty="0">
                          <a:effectLst/>
                        </a:rPr>
                        <a:t> </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extLst>
                  <a:ext uri="{0D108BD9-81ED-4DB2-BD59-A6C34878D82A}">
                    <a16:rowId xmlns:a16="http://schemas.microsoft.com/office/drawing/2014/main" val="4083583148"/>
                  </a:ext>
                </a:extLst>
              </a:tr>
              <a:tr h="1443072">
                <a:tc>
                  <a:txBody>
                    <a:bodyPr/>
                    <a:lstStyle/>
                    <a:p>
                      <a:pPr marL="0" marR="0" algn="l">
                        <a:lnSpc>
                          <a:spcPct val="107000"/>
                        </a:lnSpc>
                        <a:spcBef>
                          <a:spcPts val="0"/>
                        </a:spcBef>
                        <a:spcAft>
                          <a:spcPts val="0"/>
                        </a:spcAft>
                      </a:pPr>
                      <a:r>
                        <a:rPr lang="en-US" sz="3000" kern="1200" dirty="0">
                          <a:effectLst/>
                        </a:rPr>
                        <a:t>A country will satisfy Criterion 2</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a:txBody>
                    <a:bodyPr/>
                    <a:lstStyle/>
                    <a:p>
                      <a:pPr marL="0" marR="0" algn="l">
                        <a:lnSpc>
                          <a:spcPct val="107000"/>
                        </a:lnSpc>
                        <a:spcBef>
                          <a:spcPts val="0"/>
                        </a:spcBef>
                        <a:spcAft>
                          <a:spcPts val="0"/>
                        </a:spcAft>
                      </a:pPr>
                      <a:r>
                        <a:rPr lang="en-US" sz="3000" kern="1200" dirty="0">
                          <a:effectLst/>
                        </a:rPr>
                        <a:t>if it answers “Yes” to 4 out of 7 questions in Criterion 2</a:t>
                      </a:r>
                      <a:endParaRPr lang="en-US" sz="3000" dirty="0">
                        <a:effectLst/>
                      </a:endParaRPr>
                    </a:p>
                    <a:p>
                      <a:pPr marL="0" marR="0" algn="l">
                        <a:lnSpc>
                          <a:spcPct val="107000"/>
                        </a:lnSpc>
                        <a:spcBef>
                          <a:spcPts val="0"/>
                        </a:spcBef>
                        <a:spcAft>
                          <a:spcPts val="0"/>
                        </a:spcAft>
                      </a:pPr>
                      <a:r>
                        <a:rPr lang="en-GB" sz="3000" kern="1200" dirty="0">
                          <a:effectLst/>
                        </a:rPr>
                        <a:t> </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extLst>
                  <a:ext uri="{0D108BD9-81ED-4DB2-BD59-A6C34878D82A}">
                    <a16:rowId xmlns:a16="http://schemas.microsoft.com/office/drawing/2014/main" val="132721124"/>
                  </a:ext>
                </a:extLst>
              </a:tr>
              <a:tr h="1443072">
                <a:tc>
                  <a:txBody>
                    <a:bodyPr/>
                    <a:lstStyle/>
                    <a:p>
                      <a:pPr marL="0" marR="0" algn="l">
                        <a:lnSpc>
                          <a:spcPct val="107000"/>
                        </a:lnSpc>
                        <a:spcBef>
                          <a:spcPts val="0"/>
                        </a:spcBef>
                        <a:spcAft>
                          <a:spcPts val="0"/>
                        </a:spcAft>
                      </a:pPr>
                      <a:r>
                        <a:rPr lang="en-US" sz="3000" kern="1200" dirty="0">
                          <a:effectLst/>
                        </a:rPr>
                        <a:t>A country will satisfy Criterion 3</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a:txBody>
                    <a:bodyPr/>
                    <a:lstStyle/>
                    <a:p>
                      <a:pPr marL="0" marR="0" algn="l">
                        <a:lnSpc>
                          <a:spcPct val="107000"/>
                        </a:lnSpc>
                        <a:spcBef>
                          <a:spcPts val="0"/>
                        </a:spcBef>
                        <a:spcAft>
                          <a:spcPts val="0"/>
                        </a:spcAft>
                      </a:pPr>
                      <a:r>
                        <a:rPr lang="en-US" sz="3000" kern="1200" dirty="0">
                          <a:effectLst/>
                        </a:rPr>
                        <a:t>if it answers “Yes” to 2 out of 3 questions in Criterion 3</a:t>
                      </a:r>
                      <a:endParaRPr lang="en-US" sz="3000" dirty="0">
                        <a:effectLst/>
                      </a:endParaRPr>
                    </a:p>
                    <a:p>
                      <a:pPr marL="0" marR="0" algn="l">
                        <a:lnSpc>
                          <a:spcPct val="107000"/>
                        </a:lnSpc>
                        <a:spcBef>
                          <a:spcPts val="0"/>
                        </a:spcBef>
                        <a:spcAft>
                          <a:spcPts val="0"/>
                        </a:spcAft>
                      </a:pPr>
                      <a:r>
                        <a:rPr lang="en-GB" sz="3000" kern="1200" dirty="0">
                          <a:effectLst/>
                        </a:rPr>
                        <a:t> </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extLst>
                  <a:ext uri="{0D108BD9-81ED-4DB2-BD59-A6C34878D82A}">
                    <a16:rowId xmlns:a16="http://schemas.microsoft.com/office/drawing/2014/main" val="2281754905"/>
                  </a:ext>
                </a:extLst>
              </a:tr>
            </a:tbl>
          </a:graphicData>
        </a:graphic>
      </p:graphicFrame>
      <p:graphicFrame>
        <p:nvGraphicFramePr>
          <p:cNvPr id="7" name="Table 6">
            <a:extLst>
              <a:ext uri="{FF2B5EF4-FFF2-40B4-BE49-F238E27FC236}">
                <a16:creationId xmlns:a16="http://schemas.microsoft.com/office/drawing/2014/main" id="{EF2CBC9C-80A7-43CE-B7E5-CEE05A516817}"/>
              </a:ext>
            </a:extLst>
          </p:cNvPr>
          <p:cNvGraphicFramePr>
            <a:graphicFrameLocks noGrp="1"/>
          </p:cNvGraphicFramePr>
          <p:nvPr/>
        </p:nvGraphicFramePr>
        <p:xfrm>
          <a:off x="13969583" y="5832618"/>
          <a:ext cx="9294041" cy="4795790"/>
        </p:xfrm>
        <a:graphic>
          <a:graphicData uri="http://schemas.openxmlformats.org/drawingml/2006/table">
            <a:tbl>
              <a:tblPr firstRow="1" bandRow="1">
                <a:tableStyleId>{0E3FDE45-AF77-4B5C-9715-49D594BDF05E}</a:tableStyleId>
              </a:tblPr>
              <a:tblGrid>
                <a:gridCol w="6136849">
                  <a:extLst>
                    <a:ext uri="{9D8B030D-6E8A-4147-A177-3AD203B41FA5}">
                      <a16:colId xmlns:a16="http://schemas.microsoft.com/office/drawing/2014/main" val="374535155"/>
                    </a:ext>
                  </a:extLst>
                </a:gridCol>
                <a:gridCol w="3157192">
                  <a:extLst>
                    <a:ext uri="{9D8B030D-6E8A-4147-A177-3AD203B41FA5}">
                      <a16:colId xmlns:a16="http://schemas.microsoft.com/office/drawing/2014/main" val="687140663"/>
                    </a:ext>
                  </a:extLst>
                </a:gridCol>
              </a:tblGrid>
              <a:tr h="1170236">
                <a:tc>
                  <a:txBody>
                    <a:bodyPr/>
                    <a:lstStyle/>
                    <a:p>
                      <a:pPr marL="0" marR="0" algn="l">
                        <a:lnSpc>
                          <a:spcPct val="107000"/>
                        </a:lnSpc>
                        <a:spcBef>
                          <a:spcPts val="0"/>
                        </a:spcBef>
                        <a:spcAft>
                          <a:spcPts val="0"/>
                        </a:spcAft>
                      </a:pPr>
                      <a:r>
                        <a:rPr lang="en-US" sz="3000" kern="1200" dirty="0">
                          <a:effectLst/>
                        </a:rPr>
                        <a:t>CLASSIFICATION</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STATUS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3129283496"/>
                  </a:ext>
                </a:extLst>
              </a:tr>
              <a:tr h="1208518">
                <a:tc>
                  <a:txBody>
                    <a:bodyPr/>
                    <a:lstStyle/>
                    <a:p>
                      <a:pPr marL="0" marR="0" algn="l">
                        <a:lnSpc>
                          <a:spcPct val="107000"/>
                        </a:lnSpc>
                        <a:spcBef>
                          <a:spcPts val="0"/>
                        </a:spcBef>
                        <a:spcAft>
                          <a:spcPts val="0"/>
                        </a:spcAft>
                      </a:pPr>
                      <a:r>
                        <a:rPr lang="en-US" sz="3000" kern="1200" dirty="0">
                          <a:effectLst/>
                        </a:rPr>
                        <a:t>“FULLY MEETS REQUIREMENS”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Meets all 3 of the criteria</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2843765517"/>
                  </a:ext>
                </a:extLst>
              </a:tr>
              <a:tr h="1208518">
                <a:tc>
                  <a:txBody>
                    <a:bodyPr/>
                    <a:lstStyle/>
                    <a:p>
                      <a:pPr marL="0" marR="0" algn="l">
                        <a:lnSpc>
                          <a:spcPct val="107000"/>
                        </a:lnSpc>
                        <a:spcBef>
                          <a:spcPts val="0"/>
                        </a:spcBef>
                        <a:spcAft>
                          <a:spcPts val="0"/>
                        </a:spcAft>
                      </a:pPr>
                      <a:r>
                        <a:rPr lang="en-US" sz="3000" kern="1200" dirty="0">
                          <a:effectLst/>
                        </a:rPr>
                        <a:t>“APPROACHES REQUIREMENTS”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Meets one or two criteria</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189742655"/>
                  </a:ext>
                </a:extLst>
              </a:tr>
              <a:tr h="1208518">
                <a:tc>
                  <a:txBody>
                    <a:bodyPr/>
                    <a:lstStyle/>
                    <a:p>
                      <a:pPr marL="0" marR="0" algn="l">
                        <a:lnSpc>
                          <a:spcPct val="107000"/>
                        </a:lnSpc>
                        <a:spcBef>
                          <a:spcPts val="0"/>
                        </a:spcBef>
                        <a:spcAft>
                          <a:spcPts val="0"/>
                        </a:spcAft>
                      </a:pPr>
                      <a:r>
                        <a:rPr lang="en-US" sz="3000" kern="1200" dirty="0">
                          <a:effectLst/>
                        </a:rPr>
                        <a:t>“DOES NOT MEET REQUIREMENTS”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Does not meet any criteria</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2142336731"/>
                  </a:ext>
                </a:extLst>
              </a:tr>
            </a:tbl>
          </a:graphicData>
        </a:graphic>
      </p:graphicFrame>
      <p:sp>
        <p:nvSpPr>
          <p:cNvPr id="9" name="Arrow: Right 8">
            <a:extLst>
              <a:ext uri="{FF2B5EF4-FFF2-40B4-BE49-F238E27FC236}">
                <a16:creationId xmlns:a16="http://schemas.microsoft.com/office/drawing/2014/main" id="{997B0B75-A183-4F41-B691-AA66948F3451}"/>
              </a:ext>
            </a:extLst>
          </p:cNvPr>
          <p:cNvSpPr/>
          <p:nvPr/>
        </p:nvSpPr>
        <p:spPr>
          <a:xfrm>
            <a:off x="10517961" y="7887452"/>
            <a:ext cx="3198039" cy="875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7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7.1.2</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67513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596217"/>
            <a:ext cx="20564538" cy="498598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T</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he number of people using clean fuels and technologies for cooking, heating or lighting, divided by total population reporting any cooking, heating or lighting activity, expressed as a percentage</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600" dirty="0">
                <a:solidFill>
                  <a:srgbClr val="6D6E70"/>
                </a:solidFill>
                <a:latin typeface="Arial" panose="020B0604020202020204" pitchFamily="34" charset="0"/>
                <a:cs typeface="Arial" panose="020B0604020202020204" pitchFamily="34" charset="0"/>
              </a:rPr>
              <a:t>New WHO guidelines indicate that the combination of certain types of fuel with types of technology used for cooking or heating (e.g. stove, lamp, open flame, etc.) might result in higher levels of air pollutants. However, most households </a:t>
            </a:r>
            <a:r>
              <a:rPr lang="en-US" sz="3600" dirty="0">
                <a:solidFill>
                  <a:srgbClr val="009CDB"/>
                </a:solidFill>
                <a:latin typeface="Arial" panose="020B0604020202020204" pitchFamily="34" charset="0"/>
                <a:cs typeface="Arial" panose="020B0604020202020204" pitchFamily="34" charset="0"/>
              </a:rPr>
              <a:t>do not compile information on technologies yet</a:t>
            </a:r>
            <a:endParaRPr lang="en-US" sz="3500" dirty="0">
              <a:solidFill>
                <a:srgbClr val="009CDB"/>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29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4"/>
            <a:ext cx="21233951" cy="1615827"/>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685863" y="3349996"/>
            <a:ext cx="12785214" cy="72027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R="0" lvl="0" algn="just">
              <a:lnSpc>
                <a:spcPct val="107000"/>
              </a:lnSpc>
              <a:spcBef>
                <a:spcPts val="0"/>
              </a:spcBef>
              <a:spcAft>
                <a:spcPts val="800"/>
              </a:spcAft>
            </a:pPr>
            <a:r>
              <a:rPr lang="en-US" sz="3500" dirty="0">
                <a:solidFill>
                  <a:srgbClr val="009CDB"/>
                </a:solidFill>
                <a:latin typeface="Arial" panose="020B0604020202020204" pitchFamily="34" charset="0"/>
                <a:cs typeface="Arial" panose="020B0604020202020204" pitchFamily="34" charset="0"/>
              </a:rPr>
              <a:t>Clean fuel</a:t>
            </a:r>
            <a:r>
              <a:rPr lang="en-US" sz="3500" dirty="0">
                <a:solidFill>
                  <a:srgbClr val="6D6E70"/>
                </a:solidFill>
                <a:latin typeface="Arial" panose="020B0604020202020204" pitchFamily="34" charset="0"/>
                <a:cs typeface="Arial" panose="020B0604020202020204" pitchFamily="34" charset="0"/>
              </a:rPr>
              <a:t>: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 fuel is defined as ‘clean’ based on the emission rate targets and specific fuel recommendations included in the WHO guidelines for indoor air quality: household fuel combustion. Unprocessed coal and kerosene (among other types of fuels) are not considered clean. </a:t>
            </a:r>
          </a:p>
          <a:p>
            <a:pPr marR="0" lvl="0" algn="just">
              <a:lnSpc>
                <a:spcPct val="107000"/>
              </a:lnSpc>
              <a:spcBef>
                <a:spcPts val="0"/>
              </a:spcBef>
              <a:spcAft>
                <a:spcPts val="800"/>
              </a:spcAft>
            </a:pPr>
            <a:endParaRPr lang="en-US" sz="3500" dirty="0">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800"/>
              </a:spcAft>
            </a:pPr>
            <a:r>
              <a:rPr lang="en-US" sz="3500" dirty="0">
                <a:latin typeface="Arial" panose="020B0604020202020204" pitchFamily="34" charset="0"/>
                <a:ea typeface="Calibri" panose="020F0502020204030204" pitchFamily="34" charset="0"/>
                <a:cs typeface="Arial" panose="020B0604020202020204" pitchFamily="34" charset="0"/>
              </a:rPr>
              <a:t>Household air pollution: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Air pollution generated by household fuel combustion, leading to indoor air pollution, and contributing to ambient air pollution.</a:t>
            </a: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D93B0956-7416-42B6-BD33-45F75115F11C}"/>
              </a:ext>
            </a:extLst>
          </p:cNvPr>
          <p:cNvGraphicFramePr/>
          <p:nvPr/>
        </p:nvGraphicFramePr>
        <p:xfrm>
          <a:off x="15240000" y="4495801"/>
          <a:ext cx="8610600" cy="53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355">
            <a:extLst>
              <a:ext uri="{FF2B5EF4-FFF2-40B4-BE49-F238E27FC236}">
                <a16:creationId xmlns:a16="http://schemas.microsoft.com/office/drawing/2014/main" id="{4C4530BD-D0D9-4F55-99B6-2FCDA5CA1B1E}"/>
              </a:ext>
            </a:extLst>
          </p:cNvPr>
          <p:cNvSpPr txBox="1"/>
          <p:nvPr/>
        </p:nvSpPr>
        <p:spPr>
          <a:xfrm>
            <a:off x="15468600" y="3445278"/>
            <a:ext cx="8382000" cy="83099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Classification criteria for unclean and clean cooking fuels,                 as per WHO Guidelines on indoor air quality</a:t>
            </a:r>
            <a:endParaRPr lang="en-US" sz="16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19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3A915-2749-4EA1-939C-DBEE22EC990A}"/>
              </a:ext>
            </a:extLst>
          </p:cNvPr>
          <p:cNvSpPr>
            <a:spLocks noGrp="1"/>
          </p:cNvSpPr>
          <p:nvPr>
            <p:ph type="body" sz="quarter" idx="10"/>
          </p:nvPr>
        </p:nvSpPr>
        <p:spPr>
          <a:xfrm>
            <a:off x="1586578" y="1128240"/>
            <a:ext cx="21233951" cy="1231106"/>
          </a:xfrm>
        </p:spPr>
        <p:txBody>
          <a:bodyPr/>
          <a:lstStyle/>
          <a:p>
            <a:r>
              <a:rPr lang="en-US" sz="4000" dirty="0"/>
              <a:t>Mainstreaming gender across the 3 pillars of the SDGs</a:t>
            </a:r>
          </a:p>
          <a:p>
            <a:endParaRPr lang="en-US" sz="4000" dirty="0"/>
          </a:p>
        </p:txBody>
      </p:sp>
      <p:sp>
        <p:nvSpPr>
          <p:cNvPr id="3" name="Text Placeholder 2">
            <a:extLst>
              <a:ext uri="{FF2B5EF4-FFF2-40B4-BE49-F238E27FC236}">
                <a16:creationId xmlns:a16="http://schemas.microsoft.com/office/drawing/2014/main" id="{8E565BEB-87F1-41B0-B8A9-CD7585D93C18}"/>
              </a:ext>
            </a:extLst>
          </p:cNvPr>
          <p:cNvSpPr>
            <a:spLocks noGrp="1"/>
          </p:cNvSpPr>
          <p:nvPr>
            <p:ph type="body" sz="quarter" idx="11"/>
          </p:nvPr>
        </p:nvSpPr>
        <p:spPr>
          <a:xfrm>
            <a:off x="12514843" y="2943654"/>
            <a:ext cx="8915400" cy="8079135"/>
          </a:xfrm>
        </p:spPr>
        <p:txBody>
          <a:bodyPr/>
          <a:lstStyle/>
          <a:p>
            <a:pPr marL="457200" indent="-457200">
              <a:buFontTx/>
              <a:buChar char="-"/>
            </a:pPr>
            <a:endParaRPr lang="en-US" sz="3500" dirty="0"/>
          </a:p>
          <a:p>
            <a:pPr marL="457200" indent="-457200">
              <a:buFontTx/>
              <a:buChar char="-"/>
            </a:pPr>
            <a:r>
              <a:rPr lang="en-US" sz="3500" dirty="0"/>
              <a:t>Without gender equality the SDGs cannot be achieved</a:t>
            </a:r>
          </a:p>
          <a:p>
            <a:pPr marL="457200" indent="-457200">
              <a:buFontTx/>
              <a:buChar char="-"/>
            </a:pPr>
            <a:endParaRPr lang="en-US" sz="3500" dirty="0"/>
          </a:p>
          <a:p>
            <a:pPr marL="457200" indent="-457200">
              <a:buFontTx/>
              <a:buChar char="-"/>
            </a:pPr>
            <a:r>
              <a:rPr lang="en-US" sz="3500" dirty="0"/>
              <a:t>3 pillars of SDGs</a:t>
            </a:r>
          </a:p>
          <a:p>
            <a:endParaRPr lang="en-US" sz="3500" dirty="0"/>
          </a:p>
          <a:p>
            <a:pPr marL="1011747" lvl="1" indent="-457200">
              <a:buFont typeface="Courier New" panose="02070309020205020404" pitchFamily="49" charset="0"/>
              <a:buChar char="o"/>
            </a:pPr>
            <a:r>
              <a:rPr lang="en-US" sz="3500" dirty="0"/>
              <a:t>Economic </a:t>
            </a:r>
          </a:p>
          <a:p>
            <a:pPr marL="1011747" lvl="1" indent="-457200">
              <a:buFont typeface="Courier New" panose="02070309020205020404" pitchFamily="49" charset="0"/>
              <a:buChar char="o"/>
            </a:pPr>
            <a:r>
              <a:rPr lang="en-US" sz="3500" dirty="0"/>
              <a:t>Social </a:t>
            </a:r>
          </a:p>
          <a:p>
            <a:pPr marL="1011747" lvl="1" indent="-457200">
              <a:buFont typeface="Courier New" panose="02070309020205020404" pitchFamily="49" charset="0"/>
              <a:buChar char="o"/>
            </a:pPr>
            <a:r>
              <a:rPr lang="en-US" sz="3500" dirty="0"/>
              <a:t>Environmental </a:t>
            </a:r>
          </a:p>
          <a:p>
            <a:pPr marL="457200" indent="-457200">
              <a:buFontTx/>
              <a:buChar char="-"/>
            </a:pPr>
            <a:endParaRPr lang="en-US" sz="3500" dirty="0"/>
          </a:p>
          <a:p>
            <a:pPr marL="457200" indent="-457200">
              <a:buFontTx/>
              <a:buChar char="-"/>
            </a:pPr>
            <a:r>
              <a:rPr lang="en-US" sz="3500" dirty="0"/>
              <a:t>Need to mainstream gender across the 3 pillars to achieve the SDGs </a:t>
            </a:r>
          </a:p>
          <a:p>
            <a:endParaRPr lang="en-US" sz="3500" dirty="0"/>
          </a:p>
          <a:p>
            <a:pPr lvl="1"/>
            <a:endParaRPr lang="en-US" sz="3500" dirty="0"/>
          </a:p>
          <a:p>
            <a:endParaRPr lang="en-US" sz="3500" dirty="0"/>
          </a:p>
        </p:txBody>
      </p:sp>
      <p:pic>
        <p:nvPicPr>
          <p:cNvPr id="6" name="Picture 5">
            <a:extLst>
              <a:ext uri="{FF2B5EF4-FFF2-40B4-BE49-F238E27FC236}">
                <a16:creationId xmlns:a16="http://schemas.microsoft.com/office/drawing/2014/main" id="{A4BE6D0B-109D-449F-A2F5-C3FA2B210DC2}"/>
              </a:ext>
            </a:extLst>
          </p:cNvPr>
          <p:cNvPicPr>
            <a:picLocks noChangeAspect="1"/>
          </p:cNvPicPr>
          <p:nvPr/>
        </p:nvPicPr>
        <p:blipFill rotWithShape="1">
          <a:blip r:embed="rId2">
            <a:extLst>
              <a:ext uri="{28A0092B-C50C-407E-A947-70E740481C1C}">
                <a14:useLocalDpi xmlns:a14="http://schemas.microsoft.com/office/drawing/2010/main" val="0"/>
              </a:ext>
            </a:extLst>
          </a:blip>
          <a:srcRect l="21500" t="20652" r="35395" b="14837"/>
          <a:stretch/>
        </p:blipFill>
        <p:spPr>
          <a:xfrm>
            <a:off x="956126" y="2278000"/>
            <a:ext cx="10168431" cy="8553240"/>
          </a:xfrm>
          <a:prstGeom prst="rect">
            <a:avLst/>
          </a:prstGeom>
        </p:spPr>
      </p:pic>
      <p:sp>
        <p:nvSpPr>
          <p:cNvPr id="7" name="Text Box 217">
            <a:extLst>
              <a:ext uri="{FF2B5EF4-FFF2-40B4-BE49-F238E27FC236}">
                <a16:creationId xmlns:a16="http://schemas.microsoft.com/office/drawing/2014/main" id="{452A5B4F-7B9E-4FBD-B189-C17D72EE0554}"/>
              </a:ext>
            </a:extLst>
          </p:cNvPr>
          <p:cNvSpPr txBox="1"/>
          <p:nvPr/>
        </p:nvSpPr>
        <p:spPr>
          <a:xfrm>
            <a:off x="1586578" y="10871021"/>
            <a:ext cx="9503343" cy="58083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r>
              <a:rPr lang="en-US" sz="2400" dirty="0"/>
              <a:t>Image source: UN Women. 2018. </a:t>
            </a:r>
            <a:r>
              <a:rPr lang="en-US" sz="2400" i="1" dirty="0"/>
              <a:t>Turning promises into action</a:t>
            </a:r>
            <a:r>
              <a:rPr lang="en-US" sz="2400" dirty="0"/>
              <a:t>. </a:t>
            </a:r>
          </a:p>
        </p:txBody>
      </p:sp>
    </p:spTree>
    <p:extLst>
      <p:ext uri="{BB962C8B-B14F-4D97-AF65-F5344CB8AC3E}">
        <p14:creationId xmlns:p14="http://schemas.microsoft.com/office/powerpoint/2010/main" val="3814935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491885"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491885" y="3029779"/>
            <a:ext cx="10090515" cy="547842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Household surveys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Demographic and Health Surveys (DHS)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Multiple Indicator Cluster Surveys (MICS)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World Health Surveys (WHS)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Other reliable and nationally representative surveys </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9D091E1-5291-48B8-86FE-9510372F60AF}"/>
              </a:ext>
            </a:extLst>
          </p:cNvPr>
          <p:cNvGrpSpPr/>
          <p:nvPr/>
        </p:nvGrpSpPr>
        <p:grpSpPr>
          <a:xfrm>
            <a:off x="11185168" y="3127388"/>
            <a:ext cx="12817832" cy="6397611"/>
            <a:chOff x="-1036090" y="0"/>
            <a:chExt cx="7822288" cy="3504431"/>
          </a:xfrm>
        </p:grpSpPr>
        <p:pic>
          <p:nvPicPr>
            <p:cNvPr id="7" name="Picture 6">
              <a:extLst>
                <a:ext uri="{FF2B5EF4-FFF2-40B4-BE49-F238E27FC236}">
                  <a16:creationId xmlns:a16="http://schemas.microsoft.com/office/drawing/2014/main" id="{355A8AF3-C5FF-4A4E-884F-A5B9DC3EC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90" y="511287"/>
              <a:ext cx="7822288" cy="2993144"/>
            </a:xfrm>
            <a:prstGeom prst="rect">
              <a:avLst/>
            </a:prstGeom>
          </p:spPr>
        </p:pic>
        <p:sp>
          <p:nvSpPr>
            <p:cNvPr id="8" name="Text Box 356">
              <a:extLst>
                <a:ext uri="{FF2B5EF4-FFF2-40B4-BE49-F238E27FC236}">
                  <a16:creationId xmlns:a16="http://schemas.microsoft.com/office/drawing/2014/main" id="{CCC76BFC-83E8-478E-9706-36B3E1AD53D8}"/>
                </a:ext>
              </a:extLst>
            </p:cNvPr>
            <p:cNvSpPr txBox="1"/>
            <p:nvPr/>
          </p:nvSpPr>
          <p:spPr>
            <a:xfrm>
              <a:off x="0" y="0"/>
              <a:ext cx="5473065" cy="24574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Excerpt of DHS questions on type of cooking fuel</a:t>
              </a:r>
              <a:endParaRPr lang="en-US" sz="16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Rectangle 3">
            <a:extLst>
              <a:ext uri="{FF2B5EF4-FFF2-40B4-BE49-F238E27FC236}">
                <a16:creationId xmlns:a16="http://schemas.microsoft.com/office/drawing/2014/main" id="{5FA662BC-CCDA-41C9-88E5-E5A4E2D069D7}"/>
              </a:ext>
            </a:extLst>
          </p:cNvPr>
          <p:cNvSpPr/>
          <p:nvPr/>
        </p:nvSpPr>
        <p:spPr>
          <a:xfrm>
            <a:off x="1588889" y="7116012"/>
            <a:ext cx="12192000" cy="4401205"/>
          </a:xfrm>
          <a:prstGeom prst="rect">
            <a:avLst/>
          </a:prstGeom>
        </p:spPr>
        <p:txBody>
          <a:bodyPr>
            <a:spAutoFit/>
          </a:bodyPr>
          <a:lstStyle/>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World Bank (with support from Energy Sector Management Assistance Program (ESMAP) has launched a Global Survey on Energy Access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Based on Multi-Tier Framework approach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Goes beyond traditional binary measurements of energy access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Captured multidimensional nature of energy access </a:t>
            </a:r>
          </a:p>
        </p:txBody>
      </p:sp>
    </p:spTree>
    <p:extLst>
      <p:ext uri="{BB962C8B-B14F-4D97-AF65-F5344CB8AC3E}">
        <p14:creationId xmlns:p14="http://schemas.microsoft.com/office/powerpoint/2010/main" val="349405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7696200" y="1951974"/>
            <a:ext cx="9601200" cy="1107996"/>
          </a:xfrm>
        </p:spPr>
        <p:txBody>
          <a:bodyPr/>
          <a:lstStyle/>
          <a:p>
            <a:r>
              <a:rPr lang="en-US" sz="2400" dirty="0">
                <a:solidFill>
                  <a:srgbClr val="009CDB"/>
                </a:solidFill>
              </a:rPr>
              <a:t>Multi-Tier Framework Survey for Measuring Energy Access 2017-2018</a:t>
            </a:r>
          </a:p>
          <a:p>
            <a:r>
              <a:rPr lang="en-US" sz="2400" dirty="0">
                <a:solidFill>
                  <a:srgbClr val="009CDB"/>
                </a:solidFill>
              </a:rPr>
              <a:t> </a:t>
            </a:r>
          </a:p>
          <a:p>
            <a:pPr algn="just"/>
            <a:endParaRPr lang="en-US" sz="2400" dirty="0">
              <a:solidFill>
                <a:srgbClr val="009CDB"/>
              </a:solidFill>
            </a:endParaRPr>
          </a:p>
        </p:txBody>
      </p:sp>
      <p:graphicFrame>
        <p:nvGraphicFramePr>
          <p:cNvPr id="4" name="Table 3">
            <a:extLst>
              <a:ext uri="{FF2B5EF4-FFF2-40B4-BE49-F238E27FC236}">
                <a16:creationId xmlns:a16="http://schemas.microsoft.com/office/drawing/2014/main" id="{2C08F23F-BAC9-4A58-A28B-1F731184C7E5}"/>
              </a:ext>
            </a:extLst>
          </p:cNvPr>
          <p:cNvGraphicFramePr>
            <a:graphicFrameLocks noGrp="1"/>
          </p:cNvGraphicFramePr>
          <p:nvPr/>
        </p:nvGraphicFramePr>
        <p:xfrm>
          <a:off x="2133600" y="2692401"/>
          <a:ext cx="19431000" cy="9071627"/>
        </p:xfrm>
        <a:graphic>
          <a:graphicData uri="http://schemas.openxmlformats.org/drawingml/2006/table">
            <a:tbl>
              <a:tblPr firstRow="1" firstCol="1" bandRow="1">
                <a:tableStyleId>{5DA37D80-6434-44D0-A028-1B22A696006F}</a:tableStyleId>
              </a:tblPr>
              <a:tblGrid>
                <a:gridCol w="3879789">
                  <a:extLst>
                    <a:ext uri="{9D8B030D-6E8A-4147-A177-3AD203B41FA5}">
                      <a16:colId xmlns:a16="http://schemas.microsoft.com/office/drawing/2014/main" val="1758234615"/>
                    </a:ext>
                  </a:extLst>
                </a:gridCol>
                <a:gridCol w="1795603">
                  <a:extLst>
                    <a:ext uri="{9D8B030D-6E8A-4147-A177-3AD203B41FA5}">
                      <a16:colId xmlns:a16="http://schemas.microsoft.com/office/drawing/2014/main" val="1088226926"/>
                    </a:ext>
                  </a:extLst>
                </a:gridCol>
                <a:gridCol w="1393578">
                  <a:extLst>
                    <a:ext uri="{9D8B030D-6E8A-4147-A177-3AD203B41FA5}">
                      <a16:colId xmlns:a16="http://schemas.microsoft.com/office/drawing/2014/main" val="963076676"/>
                    </a:ext>
                  </a:extLst>
                </a:gridCol>
                <a:gridCol w="1982664">
                  <a:extLst>
                    <a:ext uri="{9D8B030D-6E8A-4147-A177-3AD203B41FA5}">
                      <a16:colId xmlns:a16="http://schemas.microsoft.com/office/drawing/2014/main" val="3989492006"/>
                    </a:ext>
                  </a:extLst>
                </a:gridCol>
                <a:gridCol w="1982664">
                  <a:extLst>
                    <a:ext uri="{9D8B030D-6E8A-4147-A177-3AD203B41FA5}">
                      <a16:colId xmlns:a16="http://schemas.microsoft.com/office/drawing/2014/main" val="1244447286"/>
                    </a:ext>
                  </a:extLst>
                </a:gridCol>
                <a:gridCol w="1982664">
                  <a:extLst>
                    <a:ext uri="{9D8B030D-6E8A-4147-A177-3AD203B41FA5}">
                      <a16:colId xmlns:a16="http://schemas.microsoft.com/office/drawing/2014/main" val="164111023"/>
                    </a:ext>
                  </a:extLst>
                </a:gridCol>
                <a:gridCol w="2215687">
                  <a:extLst>
                    <a:ext uri="{9D8B030D-6E8A-4147-A177-3AD203B41FA5}">
                      <a16:colId xmlns:a16="http://schemas.microsoft.com/office/drawing/2014/main" val="4062475956"/>
                    </a:ext>
                  </a:extLst>
                </a:gridCol>
                <a:gridCol w="2215687">
                  <a:extLst>
                    <a:ext uri="{9D8B030D-6E8A-4147-A177-3AD203B41FA5}">
                      <a16:colId xmlns:a16="http://schemas.microsoft.com/office/drawing/2014/main" val="3184324309"/>
                    </a:ext>
                  </a:extLst>
                </a:gridCol>
                <a:gridCol w="1982664">
                  <a:extLst>
                    <a:ext uri="{9D8B030D-6E8A-4147-A177-3AD203B41FA5}">
                      <a16:colId xmlns:a16="http://schemas.microsoft.com/office/drawing/2014/main" val="2028851610"/>
                    </a:ext>
                  </a:extLst>
                </a:gridCol>
              </a:tblGrid>
              <a:tr h="377204">
                <a:tc rowSpan="2">
                  <a:txBody>
                    <a:bodyPr/>
                    <a:lstStyle/>
                    <a:p>
                      <a:pPr marL="0" marR="0">
                        <a:lnSpc>
                          <a:spcPct val="107000"/>
                        </a:lnSpc>
                        <a:spcBef>
                          <a:spcPts val="0"/>
                        </a:spcBef>
                        <a:spcAft>
                          <a:spcPts val="0"/>
                        </a:spcAft>
                      </a:pPr>
                      <a:r>
                        <a:rPr lang="en-US" sz="2400" b="0" dirty="0">
                          <a:effectLst/>
                        </a:rPr>
                        <a:t>Fuel Type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gridSpan="8">
                  <a:txBody>
                    <a:bodyPr/>
                    <a:lstStyle/>
                    <a:p>
                      <a:pPr marL="0" marR="0" algn="ctr">
                        <a:lnSpc>
                          <a:spcPct val="107000"/>
                        </a:lnSpc>
                        <a:spcBef>
                          <a:spcPts val="0"/>
                        </a:spcBef>
                        <a:spcAft>
                          <a:spcPts val="0"/>
                        </a:spcAft>
                      </a:pPr>
                      <a:r>
                        <a:rPr lang="en-US" sz="2400" dirty="0">
                          <a:effectLst/>
                        </a:rPr>
                        <a:t>Activity the fuel is used for</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3922316"/>
                  </a:ext>
                </a:extLst>
              </a:tr>
              <a:tr h="774384">
                <a:tc vMerge="1">
                  <a:txBody>
                    <a:bodyPr/>
                    <a:lstStyle/>
                    <a:p>
                      <a:endParaRPr lang="en-US"/>
                    </a:p>
                  </a:txBody>
                  <a:tcPr/>
                </a:tc>
                <a:tc>
                  <a:txBody>
                    <a:bodyPr/>
                    <a:lstStyle/>
                    <a:p>
                      <a:pPr marL="0" marR="0">
                        <a:lnSpc>
                          <a:spcPct val="107000"/>
                        </a:lnSpc>
                        <a:spcBef>
                          <a:spcPts val="0"/>
                        </a:spcBef>
                        <a:spcAft>
                          <a:spcPts val="0"/>
                        </a:spcAft>
                      </a:pPr>
                      <a:r>
                        <a:rPr lang="en-US" sz="2400" dirty="0">
                          <a:effectLst/>
                        </a:rPr>
                        <a:t>Lighting</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Cooking</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Heating</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Cooling</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Fire starter/</a:t>
                      </a:r>
                    </a:p>
                    <a:p>
                      <a:pPr marL="0" marR="0">
                        <a:lnSpc>
                          <a:spcPct val="107000"/>
                        </a:lnSpc>
                        <a:spcBef>
                          <a:spcPts val="0"/>
                        </a:spcBef>
                        <a:spcAft>
                          <a:spcPts val="0"/>
                        </a:spcAft>
                      </a:pPr>
                      <a:r>
                        <a:rPr lang="en-US" sz="2400" dirty="0">
                          <a:effectLst/>
                        </a:rPr>
                        <a:t>ignition</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Boiling water</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Home-based income activity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Other, specify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801364217"/>
                  </a:ext>
                </a:extLst>
              </a:tr>
              <a:tr h="420492">
                <a:tc>
                  <a:txBody>
                    <a:bodyPr/>
                    <a:lstStyle/>
                    <a:p>
                      <a:pPr marL="0" marR="0">
                        <a:lnSpc>
                          <a:spcPct val="107000"/>
                        </a:lnSpc>
                        <a:spcBef>
                          <a:spcPts val="0"/>
                        </a:spcBef>
                        <a:spcAft>
                          <a:spcPts val="0"/>
                        </a:spcAft>
                      </a:pPr>
                      <a:r>
                        <a:rPr lang="en-US" sz="2400" b="0" dirty="0">
                          <a:effectLst/>
                        </a:rPr>
                        <a:t>LPG/cooking gas</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595794882"/>
                  </a:ext>
                </a:extLst>
              </a:tr>
              <a:tr h="427326">
                <a:tc>
                  <a:txBody>
                    <a:bodyPr/>
                    <a:lstStyle/>
                    <a:p>
                      <a:pPr marL="0" marR="0">
                        <a:lnSpc>
                          <a:spcPct val="107000"/>
                        </a:lnSpc>
                        <a:spcBef>
                          <a:spcPts val="0"/>
                        </a:spcBef>
                        <a:spcAft>
                          <a:spcPts val="0"/>
                        </a:spcAft>
                      </a:pPr>
                      <a:r>
                        <a:rPr lang="en-US" sz="2400" b="0" dirty="0">
                          <a:effectLst/>
                        </a:rPr>
                        <a:t>Wood purchased</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715836194"/>
                  </a:ext>
                </a:extLst>
              </a:tr>
              <a:tr h="377204">
                <a:tc>
                  <a:txBody>
                    <a:bodyPr/>
                    <a:lstStyle/>
                    <a:p>
                      <a:pPr marL="0" marR="0">
                        <a:lnSpc>
                          <a:spcPct val="107000"/>
                        </a:lnSpc>
                        <a:spcBef>
                          <a:spcPts val="0"/>
                        </a:spcBef>
                        <a:spcAft>
                          <a:spcPts val="0"/>
                        </a:spcAft>
                      </a:pPr>
                      <a:r>
                        <a:rPr lang="en-US" sz="2400" b="0" dirty="0">
                          <a:effectLst/>
                        </a:rPr>
                        <a:t>Wood collected</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566680988"/>
                  </a:ext>
                </a:extLst>
              </a:tr>
              <a:tr h="377204">
                <a:tc>
                  <a:txBody>
                    <a:bodyPr/>
                    <a:lstStyle/>
                    <a:p>
                      <a:pPr marL="0" marR="0">
                        <a:lnSpc>
                          <a:spcPct val="107000"/>
                        </a:lnSpc>
                        <a:spcBef>
                          <a:spcPts val="0"/>
                        </a:spcBef>
                        <a:spcAft>
                          <a:spcPts val="0"/>
                        </a:spcAft>
                      </a:pPr>
                      <a:r>
                        <a:rPr lang="en-US" sz="2400" b="0" dirty="0">
                          <a:effectLst/>
                        </a:rPr>
                        <a:t>Charcoal</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3218221536"/>
                  </a:ext>
                </a:extLst>
              </a:tr>
              <a:tr h="377204">
                <a:tc>
                  <a:txBody>
                    <a:bodyPr/>
                    <a:lstStyle/>
                    <a:p>
                      <a:pPr marL="0" marR="0">
                        <a:lnSpc>
                          <a:spcPct val="107000"/>
                        </a:lnSpc>
                        <a:spcBef>
                          <a:spcPts val="0"/>
                        </a:spcBef>
                        <a:spcAft>
                          <a:spcPts val="0"/>
                        </a:spcAft>
                      </a:pPr>
                      <a:r>
                        <a:rPr lang="en-US" sz="2400" b="0" dirty="0">
                          <a:effectLst/>
                        </a:rPr>
                        <a:t>Solar</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239059275"/>
                  </a:ext>
                </a:extLst>
              </a:tr>
              <a:tr h="377204">
                <a:tc>
                  <a:txBody>
                    <a:bodyPr/>
                    <a:lstStyle/>
                    <a:p>
                      <a:pPr marL="0" marR="0">
                        <a:lnSpc>
                          <a:spcPct val="107000"/>
                        </a:lnSpc>
                        <a:spcBef>
                          <a:spcPts val="0"/>
                        </a:spcBef>
                        <a:spcAft>
                          <a:spcPts val="0"/>
                        </a:spcAft>
                      </a:pPr>
                      <a:r>
                        <a:rPr lang="en-US" sz="2400" b="0" dirty="0">
                          <a:effectLst/>
                        </a:rPr>
                        <a:t>Kerosene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359333579"/>
                  </a:ext>
                </a:extLst>
              </a:tr>
              <a:tr h="427326">
                <a:tc>
                  <a:txBody>
                    <a:bodyPr/>
                    <a:lstStyle/>
                    <a:p>
                      <a:pPr marL="0" marR="0">
                        <a:lnSpc>
                          <a:spcPct val="107000"/>
                        </a:lnSpc>
                        <a:spcBef>
                          <a:spcPts val="0"/>
                        </a:spcBef>
                        <a:spcAft>
                          <a:spcPts val="0"/>
                        </a:spcAft>
                      </a:pPr>
                      <a:r>
                        <a:rPr lang="en-US" sz="2400" b="0" dirty="0">
                          <a:effectLst/>
                        </a:rPr>
                        <a:t>Piped natural gas</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1731333339"/>
                  </a:ext>
                </a:extLst>
              </a:tr>
              <a:tr h="377204">
                <a:tc>
                  <a:txBody>
                    <a:bodyPr/>
                    <a:lstStyle/>
                    <a:p>
                      <a:pPr marL="0" marR="0">
                        <a:lnSpc>
                          <a:spcPct val="107000"/>
                        </a:lnSpc>
                        <a:spcBef>
                          <a:spcPts val="0"/>
                        </a:spcBef>
                        <a:spcAft>
                          <a:spcPts val="0"/>
                        </a:spcAft>
                      </a:pPr>
                      <a:r>
                        <a:rPr lang="en-US" sz="2400" b="0" dirty="0">
                          <a:effectLst/>
                        </a:rPr>
                        <a:t>Coal/lignite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98076494"/>
                  </a:ext>
                </a:extLst>
              </a:tr>
              <a:tr h="427326">
                <a:tc>
                  <a:txBody>
                    <a:bodyPr/>
                    <a:lstStyle/>
                    <a:p>
                      <a:pPr marL="0" marR="0">
                        <a:lnSpc>
                          <a:spcPct val="107000"/>
                        </a:lnSpc>
                        <a:spcBef>
                          <a:spcPts val="0"/>
                        </a:spcBef>
                        <a:spcAft>
                          <a:spcPts val="0"/>
                        </a:spcAft>
                      </a:pPr>
                      <a:r>
                        <a:rPr lang="en-US" sz="2400" b="0" dirty="0">
                          <a:effectLst/>
                        </a:rPr>
                        <a:t>Animal waste/dung</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55891446"/>
                  </a:ext>
                </a:extLst>
              </a:tr>
              <a:tr h="476269">
                <a:tc>
                  <a:txBody>
                    <a:bodyPr/>
                    <a:lstStyle/>
                    <a:p>
                      <a:pPr marL="0" marR="0">
                        <a:lnSpc>
                          <a:spcPct val="107000"/>
                        </a:lnSpc>
                        <a:spcBef>
                          <a:spcPts val="0"/>
                        </a:spcBef>
                        <a:spcAft>
                          <a:spcPts val="0"/>
                        </a:spcAft>
                      </a:pPr>
                      <a:r>
                        <a:rPr lang="en-US" sz="2400" b="0" dirty="0">
                          <a:effectLst/>
                        </a:rPr>
                        <a:t>Crop residue/plant biomass</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197064420"/>
                  </a:ext>
                </a:extLst>
              </a:tr>
              <a:tr h="377204">
                <a:tc>
                  <a:txBody>
                    <a:bodyPr/>
                    <a:lstStyle/>
                    <a:p>
                      <a:pPr marL="0" marR="0">
                        <a:lnSpc>
                          <a:spcPct val="107000"/>
                        </a:lnSpc>
                        <a:spcBef>
                          <a:spcPts val="0"/>
                        </a:spcBef>
                        <a:spcAft>
                          <a:spcPts val="0"/>
                        </a:spcAft>
                      </a:pPr>
                      <a:r>
                        <a:rPr lang="en-US" sz="2400" b="0" dirty="0">
                          <a:effectLst/>
                        </a:rPr>
                        <a:t>Saw dust</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020469554"/>
                  </a:ext>
                </a:extLst>
              </a:tr>
              <a:tr h="377204">
                <a:tc>
                  <a:txBody>
                    <a:bodyPr/>
                    <a:lstStyle/>
                    <a:p>
                      <a:pPr marL="0" marR="0">
                        <a:lnSpc>
                          <a:spcPct val="107000"/>
                        </a:lnSpc>
                        <a:spcBef>
                          <a:spcPts val="0"/>
                        </a:spcBef>
                        <a:spcAft>
                          <a:spcPts val="0"/>
                        </a:spcAft>
                      </a:pPr>
                      <a:r>
                        <a:rPr lang="en-US" sz="2400" b="0" dirty="0">
                          <a:effectLst/>
                        </a:rPr>
                        <a:t>Coal briquette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329592683"/>
                  </a:ext>
                </a:extLst>
              </a:tr>
              <a:tr h="420492">
                <a:tc>
                  <a:txBody>
                    <a:bodyPr/>
                    <a:lstStyle/>
                    <a:p>
                      <a:pPr marL="0" marR="0">
                        <a:lnSpc>
                          <a:spcPct val="107000"/>
                        </a:lnSpc>
                        <a:spcBef>
                          <a:spcPts val="0"/>
                        </a:spcBef>
                        <a:spcAft>
                          <a:spcPts val="0"/>
                        </a:spcAft>
                      </a:pPr>
                      <a:r>
                        <a:rPr lang="en-US" sz="2400" b="0" dirty="0">
                          <a:effectLst/>
                        </a:rPr>
                        <a:t>Biomass briquette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1837322555"/>
                  </a:ext>
                </a:extLst>
              </a:tr>
              <a:tr h="377204">
                <a:tc>
                  <a:txBody>
                    <a:bodyPr/>
                    <a:lstStyle/>
                    <a:p>
                      <a:pPr marL="0" marR="0">
                        <a:lnSpc>
                          <a:spcPct val="107000"/>
                        </a:lnSpc>
                        <a:spcBef>
                          <a:spcPts val="0"/>
                        </a:spcBef>
                        <a:spcAft>
                          <a:spcPts val="0"/>
                        </a:spcAft>
                      </a:pPr>
                      <a:r>
                        <a:rPr lang="en-US" sz="2400" b="0" dirty="0">
                          <a:effectLst/>
                        </a:rPr>
                        <a:t>Electric</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3970039228"/>
                  </a:ext>
                </a:extLst>
              </a:tr>
              <a:tr h="774384">
                <a:tc>
                  <a:txBody>
                    <a:bodyPr/>
                    <a:lstStyle/>
                    <a:p>
                      <a:pPr marL="0" marR="0">
                        <a:lnSpc>
                          <a:spcPct val="107000"/>
                        </a:lnSpc>
                        <a:spcBef>
                          <a:spcPts val="0"/>
                        </a:spcBef>
                        <a:spcAft>
                          <a:spcPts val="0"/>
                        </a:spcAft>
                      </a:pPr>
                      <a:r>
                        <a:rPr lang="en-US" sz="2400" b="0" dirty="0">
                          <a:effectLst/>
                        </a:rPr>
                        <a:t>Pellets/processed biomass/wood chips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3279483686"/>
                  </a:ext>
                </a:extLst>
              </a:tr>
              <a:tr h="774384">
                <a:tc>
                  <a:txBody>
                    <a:bodyPr/>
                    <a:lstStyle/>
                    <a:p>
                      <a:pPr marL="0" marR="0">
                        <a:lnSpc>
                          <a:spcPct val="107000"/>
                        </a:lnSpc>
                        <a:spcBef>
                          <a:spcPts val="0"/>
                        </a:spcBef>
                        <a:spcAft>
                          <a:spcPts val="0"/>
                        </a:spcAft>
                      </a:pPr>
                      <a:r>
                        <a:rPr lang="en-US" sz="2400" b="0" dirty="0">
                          <a:effectLst/>
                        </a:rPr>
                        <a:t>Biogas (from animal waste or dung)</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771978232"/>
                  </a:ext>
                </a:extLst>
              </a:tr>
              <a:tr h="377204">
                <a:tc>
                  <a:txBody>
                    <a:bodyPr/>
                    <a:lstStyle/>
                    <a:p>
                      <a:pPr marL="0" marR="0">
                        <a:lnSpc>
                          <a:spcPct val="107000"/>
                        </a:lnSpc>
                        <a:spcBef>
                          <a:spcPts val="0"/>
                        </a:spcBef>
                        <a:spcAft>
                          <a:spcPts val="0"/>
                        </a:spcAft>
                      </a:pPr>
                      <a:r>
                        <a:rPr lang="en-US" sz="2400" b="0" dirty="0">
                          <a:effectLst/>
                        </a:rPr>
                        <a:t>Ethanol</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803636417"/>
                  </a:ext>
                </a:extLst>
              </a:tr>
              <a:tr h="377204">
                <a:tc>
                  <a:txBody>
                    <a:bodyPr/>
                    <a:lstStyle/>
                    <a:p>
                      <a:pPr marL="0" marR="0">
                        <a:lnSpc>
                          <a:spcPct val="107000"/>
                        </a:lnSpc>
                        <a:spcBef>
                          <a:spcPts val="0"/>
                        </a:spcBef>
                        <a:spcAft>
                          <a:spcPts val="0"/>
                        </a:spcAft>
                      </a:pPr>
                      <a:r>
                        <a:rPr lang="en-US" sz="2400" b="0" dirty="0">
                          <a:effectLst/>
                        </a:rPr>
                        <a:t>Garbage/plastic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353696731"/>
                  </a:ext>
                </a:extLst>
              </a:tr>
            </a:tbl>
          </a:graphicData>
        </a:graphic>
      </p:graphicFrame>
    </p:spTree>
    <p:extLst>
      <p:ext uri="{BB962C8B-B14F-4D97-AF65-F5344CB8AC3E}">
        <p14:creationId xmlns:p14="http://schemas.microsoft.com/office/powerpoint/2010/main" val="1184200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466485" y="2944467"/>
            <a:ext cx="7543800" cy="166199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a:p>
            <a:r>
              <a:rPr lang="en-US" sz="3200" dirty="0">
                <a:solidFill>
                  <a:srgbClr val="009CDB"/>
                </a:solidFill>
                <a:latin typeface="Arial" panose="020B0604020202020204" pitchFamily="34" charset="0"/>
                <a:cs typeface="Arial" panose="020B0604020202020204" pitchFamily="34" charset="0"/>
              </a:rPr>
              <a:t>- For the total population</a:t>
            </a:r>
            <a:endParaRPr lang="en-US" sz="3500" dirty="0">
              <a:solidFill>
                <a:srgbClr val="009CDB"/>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9753144-D4EB-423F-86A0-FFC9B5D34901}"/>
                  </a:ext>
                </a:extLst>
              </p:cNvPr>
              <p:cNvSpPr/>
              <p:nvPr/>
            </p:nvSpPr>
            <p:spPr>
              <a:xfrm>
                <a:off x="3700398" y="4967968"/>
                <a:ext cx="19073940" cy="10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b="0" i="1" smtClean="0">
                              <a:solidFill>
                                <a:srgbClr val="6D6E70"/>
                              </a:solidFill>
                            </a:rPr>
                            <m:t>Number</m:t>
                          </m:r>
                          <m:r>
                            <m:rPr>
                              <m:nor/>
                            </m:rPr>
                            <a:rPr lang="en-US" sz="3200" b="0" i="1" smtClean="0">
                              <a:solidFill>
                                <a:srgbClr val="6D6E70"/>
                              </a:solidFill>
                            </a:rPr>
                            <m:t> </m:t>
                          </m:r>
                          <m:r>
                            <m:rPr>
                              <m:nor/>
                            </m:rPr>
                            <a:rPr lang="en-US" sz="3200" b="0" i="1" smtClean="0">
                              <a:solidFill>
                                <a:srgbClr val="6D6E70"/>
                              </a:solidFill>
                            </a:rPr>
                            <m:t>of</m:t>
                          </m:r>
                          <m:r>
                            <m:rPr>
                              <m:nor/>
                            </m:rPr>
                            <a:rPr lang="en-US" sz="3200" b="0" i="1" smtClean="0">
                              <a:solidFill>
                                <a:srgbClr val="6D6E70"/>
                              </a:solidFill>
                            </a:rPr>
                            <m:t> </m:t>
                          </m:r>
                          <m:r>
                            <m:rPr>
                              <m:nor/>
                            </m:rPr>
                            <a:rPr lang="en-US" sz="3200" b="0" i="1" smtClean="0">
                              <a:solidFill>
                                <a:srgbClr val="6D6E70"/>
                              </a:solidFill>
                            </a:rPr>
                            <m:t>people</m:t>
                          </m:r>
                          <m:r>
                            <m:rPr>
                              <m:nor/>
                            </m:rPr>
                            <a:rPr lang="en-US" sz="3200" i="1">
                              <a:solidFill>
                                <a:srgbClr val="6D6E70"/>
                              </a:solidFill>
                            </a:rPr>
                            <m:t> </m:t>
                          </m:r>
                          <m:r>
                            <m:rPr>
                              <m:nor/>
                            </m:rPr>
                            <a:rPr lang="en-US" sz="3200" i="1">
                              <a:solidFill>
                                <a:srgbClr val="6D6E70"/>
                              </a:solidFill>
                            </a:rPr>
                            <m:t>living</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households</m:t>
                          </m:r>
                          <m:r>
                            <m:rPr>
                              <m:nor/>
                            </m:rPr>
                            <a:rPr lang="en-US" sz="3200" i="1">
                              <a:solidFill>
                                <a:srgbClr val="6D6E70"/>
                              </a:solidFill>
                            </a:rPr>
                            <m:t> </m:t>
                          </m:r>
                          <m:r>
                            <m:rPr>
                              <m:nor/>
                            </m:rPr>
                            <a:rPr lang="en-US" sz="3200" i="1">
                              <a:solidFill>
                                <a:srgbClr val="6D6E70"/>
                              </a:solidFill>
                            </a:rPr>
                            <m:t>using</m:t>
                          </m:r>
                          <m:r>
                            <m:rPr>
                              <m:nor/>
                            </m:rPr>
                            <a:rPr lang="en-US" sz="3200" i="1">
                              <a:solidFill>
                                <a:srgbClr val="6D6E70"/>
                              </a:solidFill>
                            </a:rPr>
                            <m:t> </m:t>
                          </m:r>
                          <m:r>
                            <m:rPr>
                              <m:nor/>
                            </m:rPr>
                            <a:rPr lang="en-US" sz="3200" i="1">
                              <a:solidFill>
                                <a:srgbClr val="6D6E70"/>
                              </a:solidFill>
                            </a:rPr>
                            <m:t>clean</m:t>
                          </m:r>
                          <m:r>
                            <m:rPr>
                              <m:nor/>
                            </m:rPr>
                            <a:rPr lang="en-US" sz="3200" i="1">
                              <a:solidFill>
                                <a:srgbClr val="6D6E70"/>
                              </a:solidFill>
                            </a:rPr>
                            <m:t> </m:t>
                          </m:r>
                          <m:r>
                            <m:rPr>
                              <m:nor/>
                            </m:rPr>
                            <a:rPr lang="en-US" sz="3200" i="1">
                              <a:solidFill>
                                <a:srgbClr val="6D6E70"/>
                              </a:solidFill>
                            </a:rPr>
                            <m:t>fuels</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technologies</m:t>
                          </m:r>
                          <m:r>
                            <m:rPr>
                              <m:nor/>
                            </m:rPr>
                            <a:rPr lang="en-US" sz="3200" i="1">
                              <a:solidFill>
                                <a:srgbClr val="6D6E70"/>
                              </a:solidFill>
                            </a:rPr>
                            <m:t> </m:t>
                          </m:r>
                          <m:r>
                            <m:rPr>
                              <m:nor/>
                            </m:rPr>
                            <a:rPr lang="en-US" sz="3200" i="1">
                              <a:solidFill>
                                <a:srgbClr val="6D6E70"/>
                              </a:solidFill>
                            </a:rPr>
                            <m:t>for</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num>
                        <m:den>
                          <m:r>
                            <m:rPr>
                              <m:nor/>
                            </m:rPr>
                            <a:rPr lang="en-US" sz="3200" i="1">
                              <a:solidFill>
                                <a:srgbClr val="6D6E70"/>
                              </a:solidFill>
                            </a:rPr>
                            <m:t>Total</m:t>
                          </m:r>
                          <m:r>
                            <m:rPr>
                              <m:nor/>
                            </m:rPr>
                            <a:rPr lang="en-US" sz="3200" i="1">
                              <a:solidFill>
                                <a:srgbClr val="6D6E70"/>
                              </a:solidFill>
                            </a:rPr>
                            <m:t> </m:t>
                          </m:r>
                          <m:r>
                            <m:rPr>
                              <m:nor/>
                            </m:rPr>
                            <a:rPr lang="en-US" sz="3200" b="0" i="1" smtClean="0">
                              <a:solidFill>
                                <a:srgbClr val="6D6E70"/>
                              </a:solidFill>
                            </a:rPr>
                            <m:t>population</m:t>
                          </m:r>
                          <m:r>
                            <m:rPr>
                              <m:nor/>
                            </m:rPr>
                            <a:rPr lang="en-US" sz="3200" b="0" i="1" smtClean="0">
                              <a:solidFill>
                                <a:srgbClr val="6D6E70"/>
                              </a:solidFill>
                            </a:rPr>
                            <m:t> </m:t>
                          </m:r>
                          <m:r>
                            <m:rPr>
                              <m:nor/>
                            </m:rPr>
                            <a:rPr lang="en-US" sz="3200" i="1">
                              <a:solidFill>
                                <a:srgbClr val="6D6E70"/>
                              </a:solidFill>
                            </a:rPr>
                            <m:t>reporting</m:t>
                          </m:r>
                          <m:r>
                            <m:rPr>
                              <m:nor/>
                            </m:rPr>
                            <a:rPr lang="en-US" sz="3200" i="1">
                              <a:solidFill>
                                <a:srgbClr val="6D6E70"/>
                              </a:solidFill>
                            </a:rPr>
                            <m:t> </m:t>
                          </m:r>
                          <m:r>
                            <m:rPr>
                              <m:nor/>
                            </m:rPr>
                            <a:rPr lang="en-US" sz="3200" i="1">
                              <a:solidFill>
                                <a:srgbClr val="6D6E70"/>
                              </a:solidFill>
                            </a:rPr>
                            <m:t>any</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or</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r>
                            <m:rPr>
                              <m:nor/>
                            </m:rPr>
                            <a:rPr lang="en-US" sz="3200" i="1">
                              <a:solidFill>
                                <a:srgbClr val="6D6E70"/>
                              </a:solidFill>
                            </a:rPr>
                            <m:t>takes</m:t>
                          </m:r>
                          <m:r>
                            <m:rPr>
                              <m:nor/>
                            </m:rPr>
                            <a:rPr lang="en-US" sz="3200" i="1">
                              <a:solidFill>
                                <a:srgbClr val="6D6E70"/>
                              </a:solidFill>
                            </a:rPr>
                            <m:t> </m:t>
                          </m:r>
                          <m:r>
                            <m:rPr>
                              <m:nor/>
                            </m:rPr>
                            <a:rPr lang="en-US" sz="3200" i="1">
                              <a:solidFill>
                                <a:srgbClr val="6D6E70"/>
                              </a:solidFill>
                            </a:rPr>
                            <m:t>place</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their</m:t>
                          </m:r>
                          <m:r>
                            <m:rPr>
                              <m:nor/>
                            </m:rPr>
                            <a:rPr lang="en-US" sz="3200" i="1">
                              <a:solidFill>
                                <a:srgbClr val="6D6E70"/>
                              </a:solidFill>
                            </a:rPr>
                            <m:t> </m:t>
                          </m:r>
                          <m:r>
                            <m:rPr>
                              <m:nor/>
                            </m:rPr>
                            <a:rPr lang="en-US" sz="3200" i="1">
                              <a:solidFill>
                                <a:srgbClr val="6D6E70"/>
                              </a:solidFill>
                            </a:rPr>
                            <m:t>households</m:t>
                          </m:r>
                        </m:den>
                      </m:f>
                      <m:r>
                        <m:rPr>
                          <m:nor/>
                        </m:rPr>
                        <a:rPr lang="en-US" sz="3200" i="1">
                          <a:solidFill>
                            <a:srgbClr val="6D6E70"/>
                          </a:solidFill>
                        </a:rPr>
                        <m:t> × 100</m:t>
                      </m:r>
                    </m:oMath>
                  </m:oMathPara>
                </a14:m>
                <a:endParaRPr lang="en-US" sz="3200" dirty="0">
                  <a:solidFill>
                    <a:srgbClr val="6D6E70"/>
                  </a:solidFill>
                </a:endParaRPr>
              </a:p>
            </p:txBody>
          </p:sp>
        </mc:Choice>
        <mc:Fallback xmlns="">
          <p:sp>
            <p:nvSpPr>
              <p:cNvPr id="12" name="Rectangle 11">
                <a:extLst>
                  <a:ext uri="{FF2B5EF4-FFF2-40B4-BE49-F238E27FC236}">
                    <a16:creationId xmlns:a16="http://schemas.microsoft.com/office/drawing/2014/main" id="{D9753144-D4EB-423F-86A0-FFC9B5D34901}"/>
                  </a:ext>
                </a:extLst>
              </p:cNvPr>
              <p:cNvSpPr>
                <a:spLocks noRot="1" noChangeAspect="1" noMove="1" noResize="1" noEditPoints="1" noAdjustHandles="1" noChangeArrowheads="1" noChangeShapeType="1" noTextEdit="1"/>
              </p:cNvSpPr>
              <p:nvPr/>
            </p:nvSpPr>
            <p:spPr>
              <a:xfrm>
                <a:off x="3700398" y="4967968"/>
                <a:ext cx="19073940" cy="10912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BBEB84C-0FB9-4E85-A824-589F11DE4438}"/>
                  </a:ext>
                </a:extLst>
              </p:cNvPr>
              <p:cNvSpPr/>
              <p:nvPr/>
            </p:nvSpPr>
            <p:spPr>
              <a:xfrm>
                <a:off x="4876800" y="8154016"/>
                <a:ext cx="19434842" cy="10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women</m:t>
                          </m:r>
                          <m:r>
                            <m:rPr>
                              <m:nor/>
                            </m:rPr>
                            <a:rPr lang="en-US" sz="3200" i="1">
                              <a:solidFill>
                                <a:srgbClr val="6D6E70"/>
                              </a:solidFill>
                            </a:rPr>
                            <m:t> </m:t>
                          </m:r>
                          <m:r>
                            <m:rPr>
                              <m:nor/>
                            </m:rPr>
                            <a:rPr lang="en-US" sz="3200" i="1">
                              <a:solidFill>
                                <a:srgbClr val="6D6E70"/>
                              </a:solidFill>
                            </a:rPr>
                            <m:t>living</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households</m:t>
                          </m:r>
                          <m:r>
                            <m:rPr>
                              <m:nor/>
                            </m:rPr>
                            <a:rPr lang="en-US" sz="3200" i="1">
                              <a:solidFill>
                                <a:srgbClr val="6D6E70"/>
                              </a:solidFill>
                            </a:rPr>
                            <m:t> </m:t>
                          </m:r>
                          <m:r>
                            <m:rPr>
                              <m:nor/>
                            </m:rPr>
                            <a:rPr lang="en-US" sz="3200" i="1">
                              <a:solidFill>
                                <a:srgbClr val="6D6E70"/>
                              </a:solidFill>
                            </a:rPr>
                            <m:t>using</m:t>
                          </m:r>
                          <m:r>
                            <m:rPr>
                              <m:nor/>
                            </m:rPr>
                            <a:rPr lang="en-US" sz="3200" i="1">
                              <a:solidFill>
                                <a:srgbClr val="6D6E70"/>
                              </a:solidFill>
                            </a:rPr>
                            <m:t> </m:t>
                          </m:r>
                          <m:r>
                            <m:rPr>
                              <m:nor/>
                            </m:rPr>
                            <a:rPr lang="en-US" sz="3200" i="1">
                              <a:solidFill>
                                <a:srgbClr val="6D6E70"/>
                              </a:solidFill>
                            </a:rPr>
                            <m:t>clean</m:t>
                          </m:r>
                          <m:r>
                            <m:rPr>
                              <m:nor/>
                            </m:rPr>
                            <a:rPr lang="en-US" sz="3200" i="1">
                              <a:solidFill>
                                <a:srgbClr val="6D6E70"/>
                              </a:solidFill>
                            </a:rPr>
                            <m:t> </m:t>
                          </m:r>
                          <m:r>
                            <m:rPr>
                              <m:nor/>
                            </m:rPr>
                            <a:rPr lang="en-US" sz="3200" i="1">
                              <a:solidFill>
                                <a:srgbClr val="6D6E70"/>
                              </a:solidFill>
                            </a:rPr>
                            <m:t>fuels</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technologies</m:t>
                          </m:r>
                          <m:r>
                            <m:rPr>
                              <m:nor/>
                            </m:rPr>
                            <a:rPr lang="en-US" sz="3200" i="1">
                              <a:solidFill>
                                <a:srgbClr val="6D6E70"/>
                              </a:solidFill>
                            </a:rPr>
                            <m:t> </m:t>
                          </m:r>
                          <m:r>
                            <m:rPr>
                              <m:nor/>
                            </m:rPr>
                            <a:rPr lang="en-US" sz="3200" i="1">
                              <a:solidFill>
                                <a:srgbClr val="6D6E70"/>
                              </a:solidFill>
                            </a:rPr>
                            <m:t>for</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num>
                        <m:den>
                          <m:r>
                            <m:rPr>
                              <m:nor/>
                            </m:rPr>
                            <a:rPr lang="en-US" sz="3200" i="1">
                              <a:solidFill>
                                <a:srgbClr val="6D6E70"/>
                              </a:solidFill>
                            </a:rPr>
                            <m:t>Total</m:t>
                          </m:r>
                          <m:r>
                            <m:rPr>
                              <m:nor/>
                            </m:rPr>
                            <a:rPr lang="en-US" sz="3200" i="1">
                              <a:solidFill>
                                <a:srgbClr val="6D6E70"/>
                              </a:solidFill>
                            </a:rPr>
                            <m:t> </m:t>
                          </m:r>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women</m:t>
                          </m:r>
                          <m:r>
                            <m:rPr>
                              <m:nor/>
                            </m:rPr>
                            <a:rPr lang="en-US" sz="3200" i="1">
                              <a:solidFill>
                                <a:srgbClr val="6D6E70"/>
                              </a:solidFill>
                            </a:rPr>
                            <m:t> </m:t>
                          </m:r>
                          <m:r>
                            <m:rPr>
                              <m:nor/>
                            </m:rPr>
                            <a:rPr lang="en-US" sz="3200" i="1">
                              <a:solidFill>
                                <a:srgbClr val="6D6E70"/>
                              </a:solidFill>
                            </a:rPr>
                            <m:t>reporting</m:t>
                          </m:r>
                          <m:r>
                            <m:rPr>
                              <m:nor/>
                            </m:rPr>
                            <a:rPr lang="en-US" sz="3200" i="1">
                              <a:solidFill>
                                <a:srgbClr val="6D6E70"/>
                              </a:solidFill>
                            </a:rPr>
                            <m:t> </m:t>
                          </m:r>
                          <m:r>
                            <m:rPr>
                              <m:nor/>
                            </m:rPr>
                            <a:rPr lang="en-US" sz="3200" i="1">
                              <a:solidFill>
                                <a:srgbClr val="6D6E70"/>
                              </a:solidFill>
                            </a:rPr>
                            <m:t>any</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or</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r>
                            <m:rPr>
                              <m:nor/>
                            </m:rPr>
                            <a:rPr lang="en-US" sz="3200" i="1">
                              <a:solidFill>
                                <a:srgbClr val="6D6E70"/>
                              </a:solidFill>
                            </a:rPr>
                            <m:t>takes</m:t>
                          </m:r>
                          <m:r>
                            <m:rPr>
                              <m:nor/>
                            </m:rPr>
                            <a:rPr lang="en-US" sz="3200" i="1">
                              <a:solidFill>
                                <a:srgbClr val="6D6E70"/>
                              </a:solidFill>
                            </a:rPr>
                            <m:t> </m:t>
                          </m:r>
                          <m:r>
                            <m:rPr>
                              <m:nor/>
                            </m:rPr>
                            <a:rPr lang="en-US" sz="3200" i="1">
                              <a:solidFill>
                                <a:srgbClr val="6D6E70"/>
                              </a:solidFill>
                            </a:rPr>
                            <m:t>place</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their</m:t>
                          </m:r>
                          <m:r>
                            <m:rPr>
                              <m:nor/>
                            </m:rPr>
                            <a:rPr lang="en-US" sz="3200" i="1">
                              <a:solidFill>
                                <a:srgbClr val="6D6E70"/>
                              </a:solidFill>
                            </a:rPr>
                            <m:t> </m:t>
                          </m:r>
                          <m:r>
                            <m:rPr>
                              <m:nor/>
                            </m:rPr>
                            <a:rPr lang="en-US" sz="3200" i="1">
                              <a:solidFill>
                                <a:srgbClr val="6D6E70"/>
                              </a:solidFill>
                            </a:rPr>
                            <m:t>households</m:t>
                          </m:r>
                        </m:den>
                      </m:f>
                      <m:r>
                        <m:rPr>
                          <m:nor/>
                        </m:rPr>
                        <a:rPr lang="en-US" sz="3200" i="1">
                          <a:solidFill>
                            <a:srgbClr val="6D6E70"/>
                          </a:solidFill>
                          <a:latin typeface="Cambria Math" panose="02040503050406030204" pitchFamily="18" charset="0"/>
                        </a:rPr>
                        <m:t> </m:t>
                      </m:r>
                      <m:r>
                        <m:rPr>
                          <m:nor/>
                        </m:rPr>
                        <a:rPr lang="en-US" sz="3200" i="1">
                          <a:solidFill>
                            <a:srgbClr val="6D6E70"/>
                          </a:solidFill>
                          <a:latin typeface="Cambria Math" panose="02040503050406030204" pitchFamily="18" charset="0"/>
                        </a:rPr>
                        <m:t>×</m:t>
                      </m:r>
                      <m:r>
                        <m:rPr>
                          <m:nor/>
                        </m:rPr>
                        <a:rPr lang="en-US" sz="3200" i="1">
                          <a:solidFill>
                            <a:srgbClr val="6D6E70"/>
                          </a:solidFill>
                          <a:latin typeface="Cambria Math" panose="02040503050406030204" pitchFamily="18" charset="0"/>
                        </a:rPr>
                        <m:t> 100</m:t>
                      </m:r>
                    </m:oMath>
                  </m:oMathPara>
                </a14:m>
                <a:endParaRPr lang="en-US" sz="3200" i="1" dirty="0">
                  <a:solidFill>
                    <a:srgbClr val="6D6E70"/>
                  </a:solidFill>
                </a:endParaRPr>
              </a:p>
            </p:txBody>
          </p:sp>
        </mc:Choice>
        <mc:Fallback xmlns="">
          <p:sp>
            <p:nvSpPr>
              <p:cNvPr id="13" name="Rectangle 12">
                <a:extLst>
                  <a:ext uri="{FF2B5EF4-FFF2-40B4-BE49-F238E27FC236}">
                    <a16:creationId xmlns:a16="http://schemas.microsoft.com/office/drawing/2014/main" id="{BBBEB84C-0FB9-4E85-A824-589F11DE4438}"/>
                  </a:ext>
                </a:extLst>
              </p:cNvPr>
              <p:cNvSpPr>
                <a:spLocks noRot="1" noChangeAspect="1" noMove="1" noResize="1" noEditPoints="1" noAdjustHandles="1" noChangeArrowheads="1" noChangeShapeType="1" noTextEdit="1"/>
              </p:cNvSpPr>
              <p:nvPr/>
            </p:nvSpPr>
            <p:spPr>
              <a:xfrm>
                <a:off x="4876800" y="8154016"/>
                <a:ext cx="19434842" cy="10912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382B68D-E99D-47F4-ABFA-972DB199549C}"/>
                  </a:ext>
                </a:extLst>
              </p:cNvPr>
              <p:cNvSpPr/>
              <p:nvPr/>
            </p:nvSpPr>
            <p:spPr>
              <a:xfrm>
                <a:off x="4554024" y="10143246"/>
                <a:ext cx="19434842" cy="10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men</m:t>
                          </m:r>
                          <m:r>
                            <m:rPr>
                              <m:nor/>
                            </m:rPr>
                            <a:rPr lang="en-US" sz="3200" i="1">
                              <a:solidFill>
                                <a:srgbClr val="6D6E70"/>
                              </a:solidFill>
                            </a:rPr>
                            <m:t> </m:t>
                          </m:r>
                          <m:r>
                            <m:rPr>
                              <m:nor/>
                            </m:rPr>
                            <a:rPr lang="en-US" sz="3200" i="1">
                              <a:solidFill>
                                <a:srgbClr val="6D6E70"/>
                              </a:solidFill>
                            </a:rPr>
                            <m:t>living</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households</m:t>
                          </m:r>
                          <m:r>
                            <m:rPr>
                              <m:nor/>
                            </m:rPr>
                            <a:rPr lang="en-US" sz="3200" i="1">
                              <a:solidFill>
                                <a:srgbClr val="6D6E70"/>
                              </a:solidFill>
                            </a:rPr>
                            <m:t> </m:t>
                          </m:r>
                          <m:r>
                            <m:rPr>
                              <m:nor/>
                            </m:rPr>
                            <a:rPr lang="en-US" sz="3200" i="1">
                              <a:solidFill>
                                <a:srgbClr val="6D6E70"/>
                              </a:solidFill>
                            </a:rPr>
                            <m:t>using</m:t>
                          </m:r>
                          <m:r>
                            <m:rPr>
                              <m:nor/>
                            </m:rPr>
                            <a:rPr lang="en-US" sz="3200" i="1">
                              <a:solidFill>
                                <a:srgbClr val="6D6E70"/>
                              </a:solidFill>
                            </a:rPr>
                            <m:t> </m:t>
                          </m:r>
                          <m:r>
                            <m:rPr>
                              <m:nor/>
                            </m:rPr>
                            <a:rPr lang="en-US" sz="3200" i="1">
                              <a:solidFill>
                                <a:srgbClr val="6D6E70"/>
                              </a:solidFill>
                            </a:rPr>
                            <m:t>clean</m:t>
                          </m:r>
                          <m:r>
                            <m:rPr>
                              <m:nor/>
                            </m:rPr>
                            <a:rPr lang="en-US" sz="3200" i="1">
                              <a:solidFill>
                                <a:srgbClr val="6D6E70"/>
                              </a:solidFill>
                            </a:rPr>
                            <m:t> </m:t>
                          </m:r>
                          <m:r>
                            <m:rPr>
                              <m:nor/>
                            </m:rPr>
                            <a:rPr lang="en-US" sz="3200" i="1">
                              <a:solidFill>
                                <a:srgbClr val="6D6E70"/>
                              </a:solidFill>
                            </a:rPr>
                            <m:t>fuels</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technologies</m:t>
                          </m:r>
                          <m:r>
                            <m:rPr>
                              <m:nor/>
                            </m:rPr>
                            <a:rPr lang="en-US" sz="3200" i="1">
                              <a:solidFill>
                                <a:srgbClr val="6D6E70"/>
                              </a:solidFill>
                            </a:rPr>
                            <m:t> </m:t>
                          </m:r>
                          <m:r>
                            <m:rPr>
                              <m:nor/>
                            </m:rPr>
                            <a:rPr lang="en-US" sz="3200" i="1">
                              <a:solidFill>
                                <a:srgbClr val="6D6E70"/>
                              </a:solidFill>
                            </a:rPr>
                            <m:t>for</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num>
                        <m:den>
                          <m:r>
                            <m:rPr>
                              <m:nor/>
                            </m:rPr>
                            <a:rPr lang="en-US" sz="3200" i="1">
                              <a:solidFill>
                                <a:srgbClr val="6D6E70"/>
                              </a:solidFill>
                            </a:rPr>
                            <m:t>Total</m:t>
                          </m:r>
                          <m:r>
                            <m:rPr>
                              <m:nor/>
                            </m:rPr>
                            <a:rPr lang="en-US" sz="3200" i="1">
                              <a:solidFill>
                                <a:srgbClr val="6D6E70"/>
                              </a:solidFill>
                            </a:rPr>
                            <m:t> </m:t>
                          </m:r>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men</m:t>
                          </m:r>
                          <m:r>
                            <m:rPr>
                              <m:nor/>
                            </m:rPr>
                            <a:rPr lang="en-US" sz="3200" i="1">
                              <a:solidFill>
                                <a:srgbClr val="6D6E70"/>
                              </a:solidFill>
                            </a:rPr>
                            <m:t> </m:t>
                          </m:r>
                          <m:r>
                            <m:rPr>
                              <m:nor/>
                            </m:rPr>
                            <a:rPr lang="en-US" sz="3200" i="1">
                              <a:solidFill>
                                <a:srgbClr val="6D6E70"/>
                              </a:solidFill>
                            </a:rPr>
                            <m:t>reporting</m:t>
                          </m:r>
                          <m:r>
                            <m:rPr>
                              <m:nor/>
                            </m:rPr>
                            <a:rPr lang="en-US" sz="3200" i="1">
                              <a:solidFill>
                                <a:srgbClr val="6D6E70"/>
                              </a:solidFill>
                            </a:rPr>
                            <m:t> </m:t>
                          </m:r>
                          <m:r>
                            <m:rPr>
                              <m:nor/>
                            </m:rPr>
                            <a:rPr lang="en-US" sz="3200" i="1">
                              <a:solidFill>
                                <a:srgbClr val="6D6E70"/>
                              </a:solidFill>
                            </a:rPr>
                            <m:t>any</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or</m:t>
                          </m:r>
                          <m:r>
                            <m:rPr>
                              <m:nor/>
                            </m:rPr>
                            <a:rPr lang="en-US" sz="3200" i="1">
                              <a:solidFill>
                                <a:srgbClr val="6D6E70"/>
                              </a:solidFill>
                            </a:rPr>
                            <m:t> </m:t>
                          </m:r>
                          <m:r>
                            <m:rPr>
                              <m:nor/>
                            </m:rPr>
                            <a:rPr lang="en-US" sz="3200" i="1">
                              <a:solidFill>
                                <a:srgbClr val="6D6E70"/>
                              </a:solidFill>
                            </a:rPr>
                            <m:t>lighting</m:t>
                          </m:r>
                          <m:r>
                            <m:rPr>
                              <m:nor/>
                            </m:rPr>
                            <a:rPr lang="en-US" sz="3200" b="0" i="1" smtClean="0">
                              <a:solidFill>
                                <a:srgbClr val="6D6E70"/>
                              </a:solidFill>
                            </a:rPr>
                            <m:t> </m:t>
                          </m:r>
                          <m:r>
                            <m:rPr>
                              <m:nor/>
                            </m:rPr>
                            <a:rPr lang="en-US" sz="3200" b="0" i="1" smtClean="0">
                              <a:solidFill>
                                <a:srgbClr val="6D6E70"/>
                              </a:solidFill>
                            </a:rPr>
                            <m:t>in</m:t>
                          </m:r>
                          <m:r>
                            <m:rPr>
                              <m:nor/>
                            </m:rPr>
                            <a:rPr lang="en-US" sz="3200" b="0" i="1" smtClean="0">
                              <a:solidFill>
                                <a:srgbClr val="6D6E70"/>
                              </a:solidFill>
                            </a:rPr>
                            <m:t> </m:t>
                          </m:r>
                          <m:r>
                            <m:rPr>
                              <m:nor/>
                            </m:rPr>
                            <a:rPr lang="en-US" sz="3200" b="0" i="1" smtClean="0">
                              <a:solidFill>
                                <a:srgbClr val="6D6E70"/>
                              </a:solidFill>
                            </a:rPr>
                            <m:t>their</m:t>
                          </m:r>
                          <m:r>
                            <m:rPr>
                              <m:nor/>
                            </m:rPr>
                            <a:rPr lang="en-US" sz="3200" b="0" i="1" smtClean="0">
                              <a:solidFill>
                                <a:srgbClr val="6D6E70"/>
                              </a:solidFill>
                            </a:rPr>
                            <m:t> </m:t>
                          </m:r>
                          <m:r>
                            <m:rPr>
                              <m:nor/>
                            </m:rPr>
                            <a:rPr lang="en-US" sz="3200" b="0" i="1" smtClean="0">
                              <a:solidFill>
                                <a:srgbClr val="6D6E70"/>
                              </a:solidFill>
                            </a:rPr>
                            <m:t>households</m:t>
                          </m:r>
                          <m:r>
                            <m:rPr>
                              <m:nor/>
                            </m:rPr>
                            <a:rPr lang="en-US" sz="3200" i="1">
                              <a:solidFill>
                                <a:srgbClr val="6D6E70"/>
                              </a:solidFill>
                            </a:rPr>
                            <m:t> </m:t>
                          </m:r>
                        </m:den>
                      </m:f>
                      <m:r>
                        <m:rPr>
                          <m:nor/>
                        </m:rPr>
                        <a:rPr lang="en-US" sz="3200" i="1">
                          <a:solidFill>
                            <a:srgbClr val="6D6E70"/>
                          </a:solidFill>
                          <a:latin typeface="Cambria Math" panose="02040503050406030204" pitchFamily="18" charset="0"/>
                        </a:rPr>
                        <m:t> </m:t>
                      </m:r>
                      <m:r>
                        <m:rPr>
                          <m:nor/>
                        </m:rPr>
                        <a:rPr lang="en-US" sz="3200" i="1">
                          <a:solidFill>
                            <a:srgbClr val="6D6E70"/>
                          </a:solidFill>
                          <a:latin typeface="Cambria Math" panose="02040503050406030204" pitchFamily="18" charset="0"/>
                        </a:rPr>
                        <m:t>×</m:t>
                      </m:r>
                      <m:r>
                        <m:rPr>
                          <m:nor/>
                        </m:rPr>
                        <a:rPr lang="en-US" sz="3200" i="1">
                          <a:solidFill>
                            <a:srgbClr val="6D6E70"/>
                          </a:solidFill>
                          <a:latin typeface="Cambria Math" panose="02040503050406030204" pitchFamily="18" charset="0"/>
                        </a:rPr>
                        <m:t> 100</m:t>
                      </m:r>
                    </m:oMath>
                  </m:oMathPara>
                </a14:m>
                <a:endParaRPr lang="en-US" sz="3200" i="1" dirty="0">
                  <a:solidFill>
                    <a:srgbClr val="6D6E70"/>
                  </a:solidFill>
                </a:endParaRPr>
              </a:p>
            </p:txBody>
          </p:sp>
        </mc:Choice>
        <mc:Fallback xmlns="">
          <p:sp>
            <p:nvSpPr>
              <p:cNvPr id="14" name="Rectangle 13">
                <a:extLst>
                  <a:ext uri="{FF2B5EF4-FFF2-40B4-BE49-F238E27FC236}">
                    <a16:creationId xmlns:a16="http://schemas.microsoft.com/office/drawing/2014/main" id="{7382B68D-E99D-47F4-ABFA-972DB199549C}"/>
                  </a:ext>
                </a:extLst>
              </p:cNvPr>
              <p:cNvSpPr>
                <a:spLocks noRot="1" noChangeAspect="1" noMove="1" noResize="1" noEditPoints="1" noAdjustHandles="1" noChangeArrowheads="1" noChangeShapeType="1" noTextEdit="1"/>
              </p:cNvSpPr>
              <p:nvPr/>
            </p:nvSpPr>
            <p:spPr>
              <a:xfrm>
                <a:off x="4554024" y="10143246"/>
                <a:ext cx="19434842" cy="1091261"/>
              </a:xfrm>
              <a:prstGeom prst="rect">
                <a:avLst/>
              </a:prstGeom>
              <a:blipFill>
                <a:blip r:embed="rId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D5264B1-5444-49DE-BE16-0C2FE6D4FFA6}"/>
              </a:ext>
            </a:extLst>
          </p:cNvPr>
          <p:cNvSpPr txBox="1"/>
          <p:nvPr/>
        </p:nvSpPr>
        <p:spPr>
          <a:xfrm>
            <a:off x="1540386" y="6178829"/>
            <a:ext cx="15604613" cy="1569660"/>
          </a:xfrm>
          <a:prstGeom prst="rect">
            <a:avLst/>
          </a:prstGeom>
          <a:noFill/>
        </p:spPr>
        <p:txBody>
          <a:bodyPr wrap="square" rtlCol="0">
            <a:spAutoFit/>
          </a:bodyPr>
          <a:lstStyle/>
          <a:p>
            <a:pPr marL="457200" indent="-457200">
              <a:buFontTx/>
              <a:buChar char="-"/>
            </a:pPr>
            <a:r>
              <a:rPr lang="en-US" sz="3200" dirty="0">
                <a:solidFill>
                  <a:srgbClr val="009CDB"/>
                </a:solidFill>
                <a:latin typeface="Arial" panose="020B0604020202020204" pitchFamily="34" charset="0"/>
                <a:cs typeface="Arial" panose="020B0604020202020204" pitchFamily="34" charset="0"/>
              </a:rPr>
              <a:t>Data disaggregated by sex</a:t>
            </a:r>
          </a:p>
          <a:p>
            <a:pPr marL="457200" indent="-457200">
              <a:buFontTx/>
              <a:buChar char="-"/>
            </a:pPr>
            <a:endParaRPr lang="en-US" sz="3200" dirty="0">
              <a:solidFill>
                <a:srgbClr val="009CDB"/>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This indicator can be disaggregated by sex, as it has a gender angle </a:t>
            </a:r>
          </a:p>
        </p:txBody>
      </p:sp>
      <p:sp>
        <p:nvSpPr>
          <p:cNvPr id="16" name="Oval 15">
            <a:extLst>
              <a:ext uri="{FF2B5EF4-FFF2-40B4-BE49-F238E27FC236}">
                <a16:creationId xmlns:a16="http://schemas.microsoft.com/office/drawing/2014/main" id="{4155F304-6AA0-47A7-8AA1-77E771FC1995}"/>
              </a:ext>
            </a:extLst>
          </p:cNvPr>
          <p:cNvSpPr/>
          <p:nvPr/>
        </p:nvSpPr>
        <p:spPr>
          <a:xfrm>
            <a:off x="989010" y="7914816"/>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Women’s estimate</a:t>
            </a:r>
          </a:p>
        </p:txBody>
      </p:sp>
      <p:sp>
        <p:nvSpPr>
          <p:cNvPr id="17" name="Oval 16">
            <a:extLst>
              <a:ext uri="{FF2B5EF4-FFF2-40B4-BE49-F238E27FC236}">
                <a16:creationId xmlns:a16="http://schemas.microsoft.com/office/drawing/2014/main" id="{24BFEDD1-35CA-4349-AE4E-E6C5BDED22F0}"/>
              </a:ext>
            </a:extLst>
          </p:cNvPr>
          <p:cNvSpPr/>
          <p:nvPr/>
        </p:nvSpPr>
        <p:spPr>
          <a:xfrm>
            <a:off x="989010" y="9904046"/>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Men’s estimate</a:t>
            </a:r>
          </a:p>
        </p:txBody>
      </p:sp>
    </p:spTree>
    <p:extLst>
      <p:ext uri="{BB962C8B-B14F-4D97-AF65-F5344CB8AC3E}">
        <p14:creationId xmlns:p14="http://schemas.microsoft.com/office/powerpoint/2010/main" val="5326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466485" y="2944467"/>
            <a:ext cx="7543800" cy="116955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D5264B1-5444-49DE-BE16-0C2FE6D4FFA6}"/>
              </a:ext>
            </a:extLst>
          </p:cNvPr>
          <p:cNvSpPr txBox="1"/>
          <p:nvPr/>
        </p:nvSpPr>
        <p:spPr>
          <a:xfrm>
            <a:off x="1466485" y="3992324"/>
            <a:ext cx="15604613" cy="584775"/>
          </a:xfrm>
          <a:prstGeom prst="rect">
            <a:avLst/>
          </a:prstGeom>
          <a:noFill/>
        </p:spPr>
        <p:txBody>
          <a:bodyPr wrap="square" rtlCol="0">
            <a:spAutoFit/>
          </a:bodyPr>
          <a:lstStyle/>
          <a:p>
            <a:pPr marL="457200" indent="-457200">
              <a:buFontTx/>
              <a:buChar char="-"/>
            </a:pPr>
            <a:r>
              <a:rPr lang="en-US" sz="3200" dirty="0">
                <a:solidFill>
                  <a:srgbClr val="009CDB"/>
                </a:solidFill>
                <a:latin typeface="Arial" panose="020B0604020202020204" pitchFamily="34" charset="0"/>
                <a:cs typeface="Arial" panose="020B0604020202020204" pitchFamily="34" charset="0"/>
              </a:rPr>
              <a:t>Data disaggregated by activity:</a:t>
            </a:r>
          </a:p>
        </p:txBody>
      </p:sp>
      <p:grpSp>
        <p:nvGrpSpPr>
          <p:cNvPr id="9" name="Group 8">
            <a:extLst>
              <a:ext uri="{FF2B5EF4-FFF2-40B4-BE49-F238E27FC236}">
                <a16:creationId xmlns:a16="http://schemas.microsoft.com/office/drawing/2014/main" id="{8CABF3BD-CD6A-49D5-879B-29A04EB6D226}"/>
              </a:ext>
            </a:extLst>
          </p:cNvPr>
          <p:cNvGrpSpPr/>
          <p:nvPr/>
        </p:nvGrpSpPr>
        <p:grpSpPr>
          <a:xfrm>
            <a:off x="2209800" y="5187275"/>
            <a:ext cx="21031200" cy="1114921"/>
            <a:chOff x="2209800" y="5187275"/>
            <a:chExt cx="21031200" cy="111492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D1705F-F882-4FF7-ABB7-5E8675212845}"/>
                    </a:ext>
                  </a:extLst>
                </p:cNvPr>
                <p:cNvSpPr/>
                <p:nvPr/>
              </p:nvSpPr>
              <p:spPr>
                <a:xfrm>
                  <a:off x="4572000" y="5187275"/>
                  <a:ext cx="18669000" cy="11149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a:rPr lang="en-US" sz="3200" i="1">
                                <a:solidFill>
                                  <a:srgbClr val="6D6E70"/>
                                </a:solidFill>
                                <a:latin typeface="Cambria Math" panose="02040503050406030204" pitchFamily="18" charset="0"/>
                              </a:rPr>
                              <m:t>𝑁𝑢𝑚𝑏𝑒𝑟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𝑙𝑖𝑣𝑖𝑛𝑔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𝑢𝑠𝑖𝑛𝑔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𝑐𝑙𝑒𝑎𝑛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𝑓𝑢𝑒𝑙𝑠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𝑎𝑛𝑑</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𝑡𝑒𝑐h𝑛𝑜𝑙𝑜𝑔𝑖𝑒𝑠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𝑓𝑜𝑟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𝑐𝑜𝑜𝑘𝑖𝑛𝑔</m:t>
                            </m:r>
                            <m:r>
                              <a:rPr lang="en-US" sz="3200" i="0">
                                <a:solidFill>
                                  <a:srgbClr val="6D6E70"/>
                                </a:solidFill>
                                <a:latin typeface="Cambria Math" panose="02040503050406030204" pitchFamily="18" charset="0"/>
                              </a:rPr>
                              <m:t> </m:t>
                            </m:r>
                          </m:num>
                          <m:den>
                            <m:r>
                              <a:rPr lang="en-US" sz="3200" i="1">
                                <a:solidFill>
                                  <a:srgbClr val="6D6E70"/>
                                </a:solidFill>
                                <a:latin typeface="Cambria Math" panose="02040503050406030204" pitchFamily="18" charset="0"/>
                              </a:rPr>
                              <m:t>𝑇𝑜𝑡𝑎𝑙</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𝑟𝑒𝑝𝑜𝑟𝑡𝑖𝑛𝑔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𝑎𝑛𝑦</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𝑐𝑜𝑜𝑘𝑖𝑛𝑔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𝑡𝑎𝑘𝑖𝑛𝑔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𝑝𝑙𝑎𝑐𝑒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𝑡h𝑒𝑖𝑟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den>
                        </m:f>
                        <m:r>
                          <a:rPr lang="en-US" sz="3200" i="0">
                            <a:solidFill>
                              <a:srgbClr val="6D6E70"/>
                            </a:solidFill>
                            <a:latin typeface="Cambria Math" panose="02040503050406030204" pitchFamily="18" charset="0"/>
                          </a:rPr>
                          <m:t>×100</m:t>
                        </m:r>
                      </m:oMath>
                    </m:oMathPara>
                  </a14:m>
                  <a:endParaRPr lang="en-US" sz="3200" dirty="0">
                    <a:solidFill>
                      <a:srgbClr val="6D6E70"/>
                    </a:solidFill>
                  </a:endParaRPr>
                </a:p>
              </p:txBody>
            </p:sp>
          </mc:Choice>
          <mc:Fallback xmlns="">
            <p:sp>
              <p:nvSpPr>
                <p:cNvPr id="4" name="Rectangle 3">
                  <a:extLst>
                    <a:ext uri="{FF2B5EF4-FFF2-40B4-BE49-F238E27FC236}">
                      <a16:creationId xmlns:a16="http://schemas.microsoft.com/office/drawing/2014/main" id="{61D1705F-F882-4FF7-ABB7-5E8675212845}"/>
                    </a:ext>
                  </a:extLst>
                </p:cNvPr>
                <p:cNvSpPr>
                  <a:spLocks noRot="1" noChangeAspect="1" noMove="1" noResize="1" noEditPoints="1" noAdjustHandles="1" noChangeArrowheads="1" noChangeShapeType="1" noTextEdit="1"/>
                </p:cNvSpPr>
                <p:nvPr/>
              </p:nvSpPr>
              <p:spPr>
                <a:xfrm>
                  <a:off x="4572000" y="5187275"/>
                  <a:ext cx="18669000" cy="1114921"/>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073BAC3-0877-44E0-9DD7-6BA31A5EB32B}"/>
                </a:ext>
              </a:extLst>
            </p:cNvPr>
            <p:cNvSpPr txBox="1"/>
            <p:nvPr/>
          </p:nvSpPr>
          <p:spPr>
            <a:xfrm>
              <a:off x="2209800" y="5301790"/>
              <a:ext cx="2590800" cy="646331"/>
            </a:xfrm>
            <a:prstGeom prst="rect">
              <a:avLst/>
            </a:prstGeom>
            <a:noFill/>
          </p:spPr>
          <p:txBody>
            <a:bodyPr wrap="square" rtlCol="0">
              <a:spAutoFit/>
            </a:bodyPr>
            <a:lstStyle/>
            <a:p>
              <a:r>
                <a:rPr lang="en-US" sz="3500" dirty="0"/>
                <a:t>Cooking </a:t>
              </a:r>
            </a:p>
          </p:txBody>
        </p:sp>
      </p:grpSp>
      <p:grpSp>
        <p:nvGrpSpPr>
          <p:cNvPr id="10" name="Group 9">
            <a:extLst>
              <a:ext uri="{FF2B5EF4-FFF2-40B4-BE49-F238E27FC236}">
                <a16:creationId xmlns:a16="http://schemas.microsoft.com/office/drawing/2014/main" id="{A841AFFC-73AC-463F-AA72-420A2B80C614}"/>
              </a:ext>
            </a:extLst>
          </p:cNvPr>
          <p:cNvGrpSpPr/>
          <p:nvPr/>
        </p:nvGrpSpPr>
        <p:grpSpPr>
          <a:xfrm>
            <a:off x="2209800" y="7419505"/>
            <a:ext cx="20436304" cy="1114921"/>
            <a:chOff x="2209800" y="7419505"/>
            <a:chExt cx="20436304" cy="1114921"/>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B6CC646-CC7C-4E41-B38A-A021B39D3BA8}"/>
                    </a:ext>
                  </a:extLst>
                </p:cNvPr>
                <p:cNvSpPr/>
                <p:nvPr/>
              </p:nvSpPr>
              <p:spPr>
                <a:xfrm>
                  <a:off x="5166895" y="7419505"/>
                  <a:ext cx="17479209" cy="1114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a:rPr lang="en-US" sz="3200" i="1">
                                <a:solidFill>
                                  <a:srgbClr val="6D6E70"/>
                                </a:solidFill>
                                <a:latin typeface="Cambria Math" panose="02040503050406030204" pitchFamily="18" charset="0"/>
                              </a:rPr>
                              <m:t>𝑁𝑢𝑚𝑏𝑒𝑟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𝑙𝑖𝑣𝑖𝑛𝑔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𝑢𝑠𝑖𝑛𝑔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𝑐𝑙𝑒𝑎𝑛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𝑓𝑢𝑒𝑙𝑠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𝑎𝑛𝑑</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𝑡𝑒𝑐h𝑛𝑜𝑙𝑜𝑔𝑖𝑒𝑠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𝑓𝑜𝑟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h𝑒𝑎𝑡𝑖𝑛𝑔</m:t>
                            </m:r>
                          </m:num>
                          <m:den>
                            <m:r>
                              <a:rPr lang="en-US" sz="3200" i="1">
                                <a:solidFill>
                                  <a:srgbClr val="6D6E70"/>
                                </a:solidFill>
                                <a:latin typeface="Cambria Math" panose="02040503050406030204" pitchFamily="18" charset="0"/>
                              </a:rPr>
                              <m:t>𝑇𝑜𝑡𝑎𝑙</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𝑟𝑒𝑝𝑜𝑟𝑡𝑖𝑛𝑔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𝑎𝑛𝑦</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h𝑒𝑎𝑡𝑖𝑛𝑔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𝑡𝑎𝑘𝑖𝑛𝑔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𝑝𝑙𝑎𝑐𝑒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𝑡h𝑒𝑖𝑟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den>
                        </m:f>
                        <m:r>
                          <a:rPr lang="en-US" sz="3200" i="0">
                            <a:solidFill>
                              <a:srgbClr val="6D6E70"/>
                            </a:solidFill>
                            <a:latin typeface="Cambria Math" panose="02040503050406030204" pitchFamily="18" charset="0"/>
                          </a:rPr>
                          <m:t>×100</m:t>
                        </m:r>
                      </m:oMath>
                    </m:oMathPara>
                  </a14:m>
                  <a:endParaRPr lang="en-US" sz="3200" dirty="0">
                    <a:solidFill>
                      <a:srgbClr val="6D6E70"/>
                    </a:solidFill>
                  </a:endParaRPr>
                </a:p>
              </p:txBody>
            </p:sp>
          </mc:Choice>
          <mc:Fallback xmlns="">
            <p:sp>
              <p:nvSpPr>
                <p:cNvPr id="6" name="Rectangle 5">
                  <a:extLst>
                    <a:ext uri="{FF2B5EF4-FFF2-40B4-BE49-F238E27FC236}">
                      <a16:creationId xmlns:a16="http://schemas.microsoft.com/office/drawing/2014/main" id="{3B6CC646-CC7C-4E41-B38A-A021B39D3BA8}"/>
                    </a:ext>
                  </a:extLst>
                </p:cNvPr>
                <p:cNvSpPr>
                  <a:spLocks noRot="1" noChangeAspect="1" noMove="1" noResize="1" noEditPoints="1" noAdjustHandles="1" noChangeArrowheads="1" noChangeShapeType="1" noTextEdit="1"/>
                </p:cNvSpPr>
                <p:nvPr/>
              </p:nvSpPr>
              <p:spPr>
                <a:xfrm>
                  <a:off x="5166895" y="7419505"/>
                  <a:ext cx="17479209" cy="1114921"/>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2538E8AC-B579-416A-BC10-8E5A94572977}"/>
                </a:ext>
              </a:extLst>
            </p:cNvPr>
            <p:cNvSpPr txBox="1"/>
            <p:nvPr/>
          </p:nvSpPr>
          <p:spPr>
            <a:xfrm>
              <a:off x="2209800" y="7557627"/>
              <a:ext cx="2590800" cy="646331"/>
            </a:xfrm>
            <a:prstGeom prst="rect">
              <a:avLst/>
            </a:prstGeom>
            <a:noFill/>
          </p:spPr>
          <p:txBody>
            <a:bodyPr wrap="square" rtlCol="0">
              <a:spAutoFit/>
            </a:bodyPr>
            <a:lstStyle/>
            <a:p>
              <a:r>
                <a:rPr lang="en-US" sz="3500" dirty="0"/>
                <a:t>Heating </a:t>
              </a:r>
            </a:p>
          </p:txBody>
        </p:sp>
      </p:grpSp>
      <p:grpSp>
        <p:nvGrpSpPr>
          <p:cNvPr id="21" name="Group 20">
            <a:extLst>
              <a:ext uri="{FF2B5EF4-FFF2-40B4-BE49-F238E27FC236}">
                <a16:creationId xmlns:a16="http://schemas.microsoft.com/office/drawing/2014/main" id="{416A1113-80A6-4D7D-8C67-9803CA8377A5}"/>
              </a:ext>
            </a:extLst>
          </p:cNvPr>
          <p:cNvGrpSpPr/>
          <p:nvPr/>
        </p:nvGrpSpPr>
        <p:grpSpPr>
          <a:xfrm>
            <a:off x="2209800" y="9651735"/>
            <a:ext cx="20410904" cy="1114921"/>
            <a:chOff x="2209800" y="9651735"/>
            <a:chExt cx="20410904" cy="1114921"/>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65147C6-0D07-4C41-861B-12A784C442C9}"/>
                    </a:ext>
                  </a:extLst>
                </p:cNvPr>
                <p:cNvSpPr/>
                <p:nvPr/>
              </p:nvSpPr>
              <p:spPr>
                <a:xfrm>
                  <a:off x="4973181" y="9651735"/>
                  <a:ext cx="17647523" cy="1114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a:rPr lang="en-US" sz="3200" i="1">
                                <a:solidFill>
                                  <a:srgbClr val="6D6E70"/>
                                </a:solidFill>
                                <a:latin typeface="Cambria Math" panose="02040503050406030204" pitchFamily="18" charset="0"/>
                              </a:rPr>
                              <m:t>𝑁𝑢𝑚𝑏𝑒𝑟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𝑙𝑖𝑣𝑖𝑛𝑔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𝑢𝑠𝑖𝑛𝑔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𝑐𝑙𝑒𝑎𝑛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𝑓𝑢𝑒𝑙𝑠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𝑎𝑛𝑑</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𝑡𝑒𝑐h𝑛𝑜𝑙𝑜𝑔𝑖𝑒𝑠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𝑓𝑜𝑟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𝑙𝑖𝑔h𝑡𝑖𝑛𝑔</m:t>
                            </m:r>
                            <m:r>
                              <a:rPr lang="en-US" sz="3200" i="0">
                                <a:solidFill>
                                  <a:srgbClr val="6D6E70"/>
                                </a:solidFill>
                                <a:latin typeface="Cambria Math" panose="02040503050406030204" pitchFamily="18" charset="0"/>
                              </a:rPr>
                              <m:t> </m:t>
                            </m:r>
                          </m:num>
                          <m:den>
                            <m:r>
                              <a:rPr lang="en-US" sz="3200" i="1">
                                <a:solidFill>
                                  <a:srgbClr val="6D6E70"/>
                                </a:solidFill>
                                <a:latin typeface="Cambria Math" panose="02040503050406030204" pitchFamily="18" charset="0"/>
                              </a:rPr>
                              <m:t>𝑇𝑜𝑡𝑎𝑙</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𝑟𝑒𝑝𝑜𝑟𝑡𝑖𝑛𝑔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𝑎𝑛𝑦</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𝑙𝑖𝑔h𝑡𝑖𝑛𝑔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𝑎𝑣𝑎𝑖𝑙𝑎𝑏𝑙𝑒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𝑡h𝑒𝑖𝑟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den>
                        </m:f>
                        <m:r>
                          <a:rPr lang="en-US" sz="3200" i="0">
                            <a:solidFill>
                              <a:srgbClr val="6D6E70"/>
                            </a:solidFill>
                            <a:latin typeface="Cambria Math" panose="02040503050406030204" pitchFamily="18" charset="0"/>
                          </a:rPr>
                          <m:t>×100</m:t>
                        </m:r>
                      </m:oMath>
                    </m:oMathPara>
                  </a14:m>
                  <a:endParaRPr lang="en-US" sz="3200" dirty="0">
                    <a:solidFill>
                      <a:srgbClr val="6D6E70"/>
                    </a:solidFill>
                  </a:endParaRPr>
                </a:p>
              </p:txBody>
            </p:sp>
          </mc:Choice>
          <mc:Fallback xmlns="">
            <p:sp>
              <p:nvSpPr>
                <p:cNvPr id="7" name="Rectangle 6">
                  <a:extLst>
                    <a:ext uri="{FF2B5EF4-FFF2-40B4-BE49-F238E27FC236}">
                      <a16:creationId xmlns:a16="http://schemas.microsoft.com/office/drawing/2014/main" id="{A65147C6-0D07-4C41-861B-12A784C442C9}"/>
                    </a:ext>
                  </a:extLst>
                </p:cNvPr>
                <p:cNvSpPr>
                  <a:spLocks noRot="1" noChangeAspect="1" noMove="1" noResize="1" noEditPoints="1" noAdjustHandles="1" noChangeArrowheads="1" noChangeShapeType="1" noTextEdit="1"/>
                </p:cNvSpPr>
                <p:nvPr/>
              </p:nvSpPr>
              <p:spPr>
                <a:xfrm>
                  <a:off x="4973181" y="9651735"/>
                  <a:ext cx="17647523" cy="1114921"/>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4B5D6B9-237B-49E2-9558-C8F31C550833}"/>
                </a:ext>
              </a:extLst>
            </p:cNvPr>
            <p:cNvSpPr txBox="1"/>
            <p:nvPr/>
          </p:nvSpPr>
          <p:spPr>
            <a:xfrm>
              <a:off x="2209800" y="9651735"/>
              <a:ext cx="2590800" cy="646331"/>
            </a:xfrm>
            <a:prstGeom prst="rect">
              <a:avLst/>
            </a:prstGeom>
            <a:noFill/>
          </p:spPr>
          <p:txBody>
            <a:bodyPr wrap="square" rtlCol="0">
              <a:spAutoFit/>
            </a:bodyPr>
            <a:lstStyle/>
            <a:p>
              <a:r>
                <a:rPr lang="en-US" sz="3500" dirty="0"/>
                <a:t>Lighting </a:t>
              </a:r>
            </a:p>
          </p:txBody>
        </p:sp>
      </p:grpSp>
    </p:spTree>
    <p:extLst>
      <p:ext uri="{BB962C8B-B14F-4D97-AF65-F5344CB8AC3E}">
        <p14:creationId xmlns:p14="http://schemas.microsoft.com/office/powerpoint/2010/main" val="428836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8.10.2</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1323631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4308872"/>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63471" y="4022612"/>
            <a:ext cx="21233951" cy="812530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Definition</a:t>
            </a:r>
          </a:p>
          <a:p>
            <a:pPr defTabSz="914400"/>
            <a:endParaRPr lang="en-US" sz="3500" kern="0" dirty="0"/>
          </a:p>
          <a:p>
            <a:pPr defTabSz="914400"/>
            <a:r>
              <a:rPr lang="en-US" sz="3600" kern="0" dirty="0"/>
              <a:t>- T</a:t>
            </a:r>
            <a:r>
              <a:rPr lang="en-US" sz="3600" dirty="0">
                <a:ea typeface="Calibri" panose="020F0502020204030204" pitchFamily="34" charset="0"/>
              </a:rPr>
              <a:t>he number of adults (ages 15 or older) who report having an account (by themselves or together with someone else) at a bank or another type of </a:t>
            </a:r>
            <a:r>
              <a:rPr lang="en-US" sz="3600" dirty="0">
                <a:solidFill>
                  <a:srgbClr val="009CDB"/>
                </a:solidFill>
                <a:ea typeface="Calibri" panose="020F0502020204030204" pitchFamily="34" charset="0"/>
              </a:rPr>
              <a:t>financial institution </a:t>
            </a:r>
            <a:r>
              <a:rPr lang="en-US" sz="3600" dirty="0">
                <a:ea typeface="Calibri" panose="020F0502020204030204" pitchFamily="34" charset="0"/>
              </a:rPr>
              <a:t>or personally using a </a:t>
            </a:r>
            <a:r>
              <a:rPr lang="en-US" sz="3600" dirty="0">
                <a:solidFill>
                  <a:srgbClr val="009CDB"/>
                </a:solidFill>
                <a:ea typeface="Calibri" panose="020F0502020204030204" pitchFamily="34" charset="0"/>
              </a:rPr>
              <a:t>mobile money service</a:t>
            </a:r>
            <a:r>
              <a:rPr lang="en-US" sz="3600" dirty="0">
                <a:ea typeface="Calibri" panose="020F0502020204030204" pitchFamily="34" charset="0"/>
              </a:rPr>
              <a:t> in the past 12 months compared to the total number of adults (ages 15 or older)</a:t>
            </a:r>
          </a:p>
          <a:p>
            <a:pPr marL="457200" indent="-457200" defTabSz="914400">
              <a:buFontTx/>
              <a:buChar char="-"/>
            </a:pPr>
            <a:endParaRPr lang="en-US" sz="3500" kern="0" dirty="0">
              <a:solidFill>
                <a:srgbClr val="6D6E70"/>
              </a:solidFill>
            </a:endParaRPr>
          </a:p>
          <a:p>
            <a:pPr marL="457200" indent="-457200" defTabSz="914400">
              <a:buFontTx/>
              <a:buChar char="-"/>
            </a:pPr>
            <a:endParaRPr lang="en-US" sz="3500" kern="0" dirty="0">
              <a:solidFill>
                <a:srgbClr val="6D6E70"/>
              </a:solidFill>
            </a:endParaRPr>
          </a:p>
          <a:p>
            <a:pPr defTabSz="914400"/>
            <a:r>
              <a:rPr lang="en-US" sz="3500" dirty="0">
                <a:solidFill>
                  <a:srgbClr val="009CDB"/>
                </a:solidFill>
              </a:rPr>
              <a:t>Why is it important?</a:t>
            </a:r>
          </a:p>
          <a:p>
            <a:pPr defTabSz="914400"/>
            <a:r>
              <a:rPr lang="en-US" sz="3500" dirty="0">
                <a:solidFill>
                  <a:srgbClr val="6D6E70"/>
                </a:solidFill>
                <a:ea typeface="+mj-ea"/>
              </a:rPr>
              <a:t>- Having a bank account gives people access to credit</a:t>
            </a:r>
            <a:br>
              <a:rPr lang="en-US" sz="3500" dirty="0">
                <a:solidFill>
                  <a:srgbClr val="6D6E70"/>
                </a:solidFill>
                <a:ea typeface="+mj-ea"/>
              </a:rPr>
            </a:br>
            <a:r>
              <a:rPr lang="en-US" sz="3500" dirty="0">
                <a:solidFill>
                  <a:srgbClr val="6D6E70"/>
                </a:solidFill>
                <a:ea typeface="+mj-ea"/>
              </a:rPr>
              <a:t>- Collateral to start a new business, large purchases, rebuild in cases of loss</a:t>
            </a:r>
            <a:endParaRPr lang="en-US" sz="3500" kern="0" dirty="0">
              <a:solidFill>
                <a:srgbClr val="6D6E70"/>
              </a:solidFill>
            </a:endParaRPr>
          </a:p>
          <a:p>
            <a:pPr defTabSz="914400"/>
            <a:endParaRPr lang="en-US" sz="3500" kern="0" dirty="0">
              <a:solidFill>
                <a:srgbClr val="6D6E70"/>
              </a:solidFill>
            </a:endParaRPr>
          </a:p>
          <a:p>
            <a:pPr defTabSz="914400"/>
            <a:endParaRPr lang="en-US" sz="3500" kern="0" dirty="0"/>
          </a:p>
          <a:p>
            <a:pPr defTabSz="914400"/>
            <a:endParaRPr lang="en-US" sz="3500" kern="0" dirty="0"/>
          </a:p>
          <a:p>
            <a:pPr defTabSz="914400"/>
            <a:endParaRPr lang="en-US" sz="3500" kern="0" dirty="0"/>
          </a:p>
          <a:p>
            <a:pPr defTabSz="914400"/>
            <a:endParaRPr lang="en-US" sz="3500" kern="0" dirty="0"/>
          </a:p>
        </p:txBody>
      </p:sp>
    </p:spTree>
    <p:extLst>
      <p:ext uri="{BB962C8B-B14F-4D97-AF65-F5344CB8AC3E}">
        <p14:creationId xmlns:p14="http://schemas.microsoft.com/office/powerpoint/2010/main" val="2680707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1355612"/>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63471" y="4022612"/>
            <a:ext cx="21233951" cy="655564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Key concepts</a:t>
            </a:r>
          </a:p>
          <a:p>
            <a:pPr defTabSz="914400"/>
            <a:endParaRPr lang="en-US" sz="3500" kern="0" dirty="0"/>
          </a:p>
          <a:p>
            <a:pPr defTabSz="914400"/>
            <a:r>
              <a:rPr lang="en-US" sz="3600" dirty="0">
                <a:solidFill>
                  <a:srgbClr val="009CDB"/>
                </a:solidFill>
              </a:rPr>
              <a:t>Other financial institution</a:t>
            </a:r>
            <a:r>
              <a:rPr lang="en-US" sz="3600" dirty="0"/>
              <a:t>: owning, receiving money or paying bills through accounts at a credit union, microfinance institution, cooperative, the post office, having a debit card in their own name. </a:t>
            </a:r>
            <a:br>
              <a:rPr lang="en-US" sz="3600" dirty="0"/>
            </a:br>
            <a:br>
              <a:rPr lang="en-US" sz="3600" dirty="0"/>
            </a:br>
            <a:r>
              <a:rPr lang="en-US" sz="3600" dirty="0">
                <a:solidFill>
                  <a:srgbClr val="009CDB"/>
                </a:solidFill>
              </a:rPr>
              <a:t>Mobile money: </a:t>
            </a:r>
            <a:r>
              <a:rPr lang="en-US" sz="3600" dirty="0"/>
              <a:t>respondents who personally use GSM Association (GSMA) Mobile Money for the Unbanked (MMU) services to pay bills or to send or receive money; or respondents receiving wages, government transfers, or payments through a mobile phone.</a:t>
            </a:r>
            <a:r>
              <a:rPr lang="en-US" sz="3500" kern="0" dirty="0"/>
              <a:t> </a:t>
            </a:r>
          </a:p>
          <a:p>
            <a:pPr defTabSz="914400"/>
            <a:endParaRPr lang="en-US" sz="3500" kern="0" dirty="0"/>
          </a:p>
          <a:p>
            <a:pPr defTabSz="914400"/>
            <a:endParaRPr lang="en-US" sz="3500" kern="0" dirty="0"/>
          </a:p>
          <a:p>
            <a:pPr defTabSz="914400"/>
            <a:endParaRPr lang="en-US" sz="3500" kern="0" dirty="0"/>
          </a:p>
          <a:p>
            <a:pPr defTabSz="914400"/>
            <a:endParaRPr lang="en-US" sz="3500" kern="0" dirty="0"/>
          </a:p>
        </p:txBody>
      </p:sp>
    </p:spTree>
    <p:extLst>
      <p:ext uri="{BB962C8B-B14F-4D97-AF65-F5344CB8AC3E}">
        <p14:creationId xmlns:p14="http://schemas.microsoft.com/office/powerpoint/2010/main" val="2574341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1377383"/>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97464" y="4044383"/>
            <a:ext cx="12914529" cy="76636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Data sources</a:t>
            </a:r>
          </a:p>
          <a:p>
            <a:pPr defTabSz="914400"/>
            <a:endParaRPr lang="en-US" sz="3500" kern="0" dirty="0"/>
          </a:p>
          <a:p>
            <a:pPr defTabSz="914400"/>
            <a:r>
              <a:rPr lang="en-US" sz="3500" kern="0" dirty="0"/>
              <a:t>- I</a:t>
            </a:r>
            <a:r>
              <a:rPr lang="en-US" sz="3600" dirty="0"/>
              <a:t>ndividual-level surveys (Other surveys at household level may measure the access to finance through another member of the household which may overestimate financial inclusion)</a:t>
            </a:r>
          </a:p>
          <a:p>
            <a:pPr marL="457200" indent="-457200" defTabSz="914400">
              <a:buFont typeface="Courier New" panose="02070309020205020404" pitchFamily="49" charset="0"/>
              <a:buChar char="o"/>
            </a:pPr>
            <a:endParaRPr lang="en-US" sz="3600" dirty="0"/>
          </a:p>
          <a:p>
            <a:pPr marL="1011747" lvl="1" indent="-457200" defTabSz="914400">
              <a:buFont typeface="Courier New" panose="02070309020205020404" pitchFamily="49" charset="0"/>
              <a:buChar char="o"/>
            </a:pPr>
            <a:r>
              <a:rPr lang="en-US" sz="3600" b="1" dirty="0"/>
              <a:t>Global Findex (Asset ownership and financial inclusion) </a:t>
            </a:r>
            <a:r>
              <a:rPr lang="en-US" sz="3500" dirty="0">
                <a:solidFill>
                  <a:srgbClr val="009CDB"/>
                </a:solidFill>
              </a:rPr>
              <a:t>– recommended source</a:t>
            </a:r>
          </a:p>
          <a:p>
            <a:pPr marL="1011747" lvl="1" indent="-457200" defTabSz="914400">
              <a:buFont typeface="Courier New" panose="02070309020205020404" pitchFamily="49" charset="0"/>
              <a:buChar char="o"/>
            </a:pPr>
            <a:r>
              <a:rPr lang="en-US" sz="3600" dirty="0"/>
              <a:t>Asset ownership surveys</a:t>
            </a:r>
          </a:p>
          <a:p>
            <a:pPr marL="1011747" lvl="1" indent="-457200" defTabSz="914400">
              <a:buFont typeface="Courier New" panose="02070309020205020404" pitchFamily="49" charset="0"/>
              <a:buChar char="o"/>
            </a:pPr>
            <a:r>
              <a:rPr lang="en-US" sz="3600" dirty="0"/>
              <a:t>Modules on asset ownership in other standardized surveys</a:t>
            </a:r>
            <a:endParaRPr lang="en-US" sz="3500" kern="0" dirty="0"/>
          </a:p>
          <a:p>
            <a:pPr lvl="1" defTabSz="914400"/>
            <a:endParaRPr lang="en-US" sz="3500" kern="0" dirty="0"/>
          </a:p>
          <a:p>
            <a:pPr defTabSz="914400"/>
            <a:endParaRPr lang="en-US" sz="3500" kern="0" dirty="0"/>
          </a:p>
          <a:p>
            <a:pPr defTabSz="914400"/>
            <a:endParaRPr lang="en-US" sz="3500" kern="0" dirty="0"/>
          </a:p>
          <a:p>
            <a:pPr defTabSz="914400"/>
            <a:endParaRPr lang="en-US" sz="3500" kern="0" dirty="0"/>
          </a:p>
        </p:txBody>
      </p:sp>
      <p:grpSp>
        <p:nvGrpSpPr>
          <p:cNvPr id="6" name="Group 5">
            <a:extLst>
              <a:ext uri="{FF2B5EF4-FFF2-40B4-BE49-F238E27FC236}">
                <a16:creationId xmlns:a16="http://schemas.microsoft.com/office/drawing/2014/main" id="{8652E018-FDB8-4C47-A248-756F2758D839}"/>
              </a:ext>
            </a:extLst>
          </p:cNvPr>
          <p:cNvGrpSpPr/>
          <p:nvPr/>
        </p:nvGrpSpPr>
        <p:grpSpPr>
          <a:xfrm>
            <a:off x="15087600" y="3657601"/>
            <a:ext cx="8763000" cy="8305800"/>
            <a:chOff x="571552" y="-1327045"/>
            <a:chExt cx="6172758" cy="7259245"/>
          </a:xfrm>
        </p:grpSpPr>
        <p:pic>
          <p:nvPicPr>
            <p:cNvPr id="7" name="Picture 6">
              <a:extLst>
                <a:ext uri="{FF2B5EF4-FFF2-40B4-BE49-F238E27FC236}">
                  <a16:creationId xmlns:a16="http://schemas.microsoft.com/office/drawing/2014/main" id="{9C27B087-2600-41DB-8BAB-33E4483D4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52" y="-875532"/>
              <a:ext cx="6172758" cy="6807732"/>
            </a:xfrm>
            <a:prstGeom prst="rect">
              <a:avLst/>
            </a:prstGeom>
          </p:spPr>
        </p:pic>
        <p:sp>
          <p:nvSpPr>
            <p:cNvPr id="8" name="Text Box 304">
              <a:extLst>
                <a:ext uri="{FF2B5EF4-FFF2-40B4-BE49-F238E27FC236}">
                  <a16:creationId xmlns:a16="http://schemas.microsoft.com/office/drawing/2014/main" id="{78E3B46E-DC55-4DEE-B7C5-0322CA59D4E8}"/>
                </a:ext>
              </a:extLst>
            </p:cNvPr>
            <p:cNvSpPr txBox="1"/>
            <p:nvPr/>
          </p:nvSpPr>
          <p:spPr>
            <a:xfrm>
              <a:off x="1371724" y="-1327045"/>
              <a:ext cx="4572413" cy="3057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Snapshot of Findex Database</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09611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3381515"/>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63471" y="4022612"/>
            <a:ext cx="21233951" cy="7001917"/>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Computation method</a:t>
            </a:r>
          </a:p>
          <a:p>
            <a:pPr defTabSz="914400"/>
            <a:endParaRPr lang="en-US" sz="3500" kern="0" dirty="0"/>
          </a:p>
          <a:p>
            <a:pPr marL="457200" indent="-457200" defTabSz="914400">
              <a:buFontTx/>
              <a:buChar char="-"/>
            </a:pPr>
            <a:r>
              <a:rPr lang="en-US" sz="3500" kern="0" dirty="0"/>
              <a:t>Use the following formula to calculate the estimates for this indicator: </a:t>
            </a:r>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r>
              <a:rPr lang="en-US" sz="3500" kern="0" dirty="0"/>
              <a:t>Don’t forget to sex disaggregate</a:t>
            </a:r>
          </a:p>
          <a:p>
            <a:pPr defTabSz="914400"/>
            <a:endParaRPr lang="en-US" sz="3500" kern="0" dirty="0"/>
          </a:p>
        </p:txBody>
      </p:sp>
      <p:grpSp>
        <p:nvGrpSpPr>
          <p:cNvPr id="6" name="Group 5">
            <a:extLst>
              <a:ext uri="{FF2B5EF4-FFF2-40B4-BE49-F238E27FC236}">
                <a16:creationId xmlns:a16="http://schemas.microsoft.com/office/drawing/2014/main" id="{9AF4D03D-9998-475E-AF51-E337C697133F}"/>
              </a:ext>
            </a:extLst>
          </p:cNvPr>
          <p:cNvGrpSpPr/>
          <p:nvPr/>
        </p:nvGrpSpPr>
        <p:grpSpPr>
          <a:xfrm>
            <a:off x="3733800" y="6248400"/>
            <a:ext cx="18211800" cy="2699058"/>
            <a:chOff x="38968" y="-298850"/>
            <a:chExt cx="7379822" cy="874794"/>
          </a:xfrm>
        </p:grpSpPr>
        <p:grpSp>
          <p:nvGrpSpPr>
            <p:cNvPr id="7" name="Group 6">
              <a:extLst>
                <a:ext uri="{FF2B5EF4-FFF2-40B4-BE49-F238E27FC236}">
                  <a16:creationId xmlns:a16="http://schemas.microsoft.com/office/drawing/2014/main" id="{F220BFE9-25BE-4B3E-B646-5AC4EF39EAE2}"/>
                </a:ext>
              </a:extLst>
            </p:cNvPr>
            <p:cNvGrpSpPr/>
            <p:nvPr/>
          </p:nvGrpSpPr>
          <p:grpSpPr>
            <a:xfrm>
              <a:off x="162491" y="-227996"/>
              <a:ext cx="7256299" cy="803940"/>
              <a:chOff x="-2139715" y="-577741"/>
              <a:chExt cx="11284817" cy="1163913"/>
            </a:xfrm>
          </p:grpSpPr>
          <p:grpSp>
            <p:nvGrpSpPr>
              <p:cNvPr id="9" name="Group 8">
                <a:extLst>
                  <a:ext uri="{FF2B5EF4-FFF2-40B4-BE49-F238E27FC236}">
                    <a16:creationId xmlns:a16="http://schemas.microsoft.com/office/drawing/2014/main" id="{5BCCD83B-4FDA-42FF-95F0-53DF3B36E625}"/>
                  </a:ext>
                </a:extLst>
              </p:cNvPr>
              <p:cNvGrpSpPr/>
              <p:nvPr/>
            </p:nvGrpSpPr>
            <p:grpSpPr>
              <a:xfrm>
                <a:off x="-2139715" y="-577741"/>
                <a:ext cx="10347477" cy="1163913"/>
                <a:chOff x="-3280278" y="-540382"/>
                <a:chExt cx="15796299" cy="995370"/>
              </a:xfrm>
            </p:grpSpPr>
            <p:sp>
              <p:nvSpPr>
                <p:cNvPr id="11" name="TextBox 3">
                  <a:extLst>
                    <a:ext uri="{FF2B5EF4-FFF2-40B4-BE49-F238E27FC236}">
                      <a16:creationId xmlns:a16="http://schemas.microsoft.com/office/drawing/2014/main" id="{6002B31F-E57F-4F3F-B9FA-4A3C7CF59545}"/>
                    </a:ext>
                  </a:extLst>
                </p:cNvPr>
                <p:cNvSpPr txBox="1"/>
                <p:nvPr/>
              </p:nvSpPr>
              <p:spPr>
                <a:xfrm>
                  <a:off x="-3280278" y="-540382"/>
                  <a:ext cx="15796299" cy="450244"/>
                </a:xfrm>
                <a:prstGeom prst="rect">
                  <a:avLst/>
                </a:prstGeom>
                <a:noFill/>
              </p:spPr>
              <p:txBody>
                <a:bodyPr wrap="square" rtlCol="0">
                  <a:noAutofit/>
                </a:bodyPr>
                <a:lstStyle/>
                <a:p>
                  <a:pPr marL="0" marR="0" algn="ctr">
                    <a:lnSpc>
                      <a:spcPct val="107000"/>
                    </a:lnSpc>
                    <a:spcBef>
                      <a:spcPts val="0"/>
                    </a:spcBef>
                    <a:spcAft>
                      <a:spcPts val="800"/>
                    </a:spcAft>
                  </a:pPr>
                  <a:r>
                    <a:rPr lang="en-GB" sz="2800" i="1" kern="1200" dirty="0">
                      <a:solidFill>
                        <a:srgbClr val="000000"/>
                      </a:solidFill>
                      <a:effectLst/>
                      <a:latin typeface="+mj-lt"/>
                      <a:ea typeface="Calibri" panose="020F0502020204030204" pitchFamily="34" charset="0"/>
                      <a:cs typeface="Times New Roman" panose="02020603050405020304" pitchFamily="18" charset="0"/>
                    </a:rPr>
                    <a:t>Number of adults (ages 15+) who report having an account (by themselves or together with someone else) at a bank or another type of financial institution or personally using a mobile money service in the past 12 months.</a:t>
                  </a:r>
                  <a:endParaRPr lang="en-US" sz="2800" i="1" dirty="0">
                    <a:effectLst/>
                    <a:latin typeface="+mj-lt"/>
                    <a:ea typeface="Calibri" panose="020F0502020204030204" pitchFamily="34" charset="0"/>
                    <a:cs typeface="Times New Roman" panose="02020603050405020304" pitchFamily="18" charset="0"/>
                  </a:endParaRPr>
                </a:p>
              </p:txBody>
            </p:sp>
            <p:sp>
              <p:nvSpPr>
                <p:cNvPr id="12" name="TextBox 4">
                  <a:extLst>
                    <a:ext uri="{FF2B5EF4-FFF2-40B4-BE49-F238E27FC236}">
                      <a16:creationId xmlns:a16="http://schemas.microsoft.com/office/drawing/2014/main" id="{599D1816-375F-46E7-9EA2-094AAF665D52}"/>
                    </a:ext>
                  </a:extLst>
                </p:cNvPr>
                <p:cNvSpPr txBox="1"/>
                <p:nvPr/>
              </p:nvSpPr>
              <p:spPr>
                <a:xfrm>
                  <a:off x="-873135" y="77798"/>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GB" sz="2800" i="1" kern="1200" dirty="0">
                      <a:solidFill>
                        <a:srgbClr val="000000"/>
                      </a:solidFill>
                      <a:effectLst/>
                      <a:latin typeface="+mj-lt"/>
                      <a:ea typeface="Calibri" panose="020F0502020204030204" pitchFamily="34" charset="0"/>
                      <a:cs typeface="Times New Roman" panose="02020603050405020304" pitchFamily="18" charset="0"/>
                    </a:rPr>
                    <a:t>Total number of adults (ages 15+) </a:t>
                  </a:r>
                  <a:endParaRPr lang="en-US" sz="2800" i="1" dirty="0">
                    <a:effectLst/>
                    <a:latin typeface="+mj-lt"/>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C646670-3C0C-4BCE-89EB-7721CB177891}"/>
                    </a:ext>
                  </a:extLst>
                </p:cNvPr>
                <p:cNvCxnSpPr>
                  <a:cxnSpLocks/>
                </p:cNvCxnSpPr>
                <p:nvPr/>
              </p:nvCxnSpPr>
              <p:spPr>
                <a:xfrm>
                  <a:off x="-3033455" y="-24596"/>
                  <a:ext cx="15199395" cy="221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5">
                <a:extLst>
                  <a:ext uri="{FF2B5EF4-FFF2-40B4-BE49-F238E27FC236}">
                    <a16:creationId xmlns:a16="http://schemas.microsoft.com/office/drawing/2014/main" id="{0B63F8EA-69DC-4943-801A-683E5FD07E53}"/>
                  </a:ext>
                </a:extLst>
              </p:cNvPr>
              <p:cNvSpPr txBox="1"/>
              <p:nvPr/>
            </p:nvSpPr>
            <p:spPr>
              <a:xfrm>
                <a:off x="8068482" y="-114916"/>
                <a:ext cx="1076620" cy="320729"/>
              </a:xfrm>
              <a:prstGeom prst="rect">
                <a:avLst/>
              </a:prstGeom>
              <a:noFill/>
            </p:spPr>
            <p:txBody>
              <a:bodyPr wrap="square" rtlCol="0">
                <a:noAutofit/>
              </a:bodyPr>
              <a:lstStyle/>
              <a:p>
                <a:pPr marL="0" marR="0">
                  <a:lnSpc>
                    <a:spcPct val="107000"/>
                  </a:lnSpc>
                  <a:spcBef>
                    <a:spcPts val="0"/>
                  </a:spcBef>
                  <a:spcAft>
                    <a:spcPts val="800"/>
                  </a:spcAft>
                </a:pPr>
                <a:r>
                  <a:rPr lang="en-US" sz="2800" i="1" kern="1200" dirty="0">
                    <a:solidFill>
                      <a:srgbClr val="000000"/>
                    </a:solidFill>
                    <a:effectLst/>
                    <a:latin typeface="+mj-lt"/>
                    <a:ea typeface="Calibri" panose="020F0502020204030204" pitchFamily="34" charset="0"/>
                    <a:cs typeface="Times New Roman" panose="02020603050405020304" pitchFamily="18" charset="0"/>
                  </a:rPr>
                  <a:t>X 100</a:t>
                </a:r>
                <a:endParaRPr lang="en-US" sz="2800" i="1" dirty="0">
                  <a:effectLst/>
                  <a:latin typeface="+mj-lt"/>
                  <a:ea typeface="Calibri" panose="020F0502020204030204" pitchFamily="34"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4F703DA-E1BD-42D8-B8A2-EE5901E25062}"/>
                </a:ext>
              </a:extLst>
            </p:cNvPr>
            <p:cNvSpPr/>
            <p:nvPr/>
          </p:nvSpPr>
          <p:spPr>
            <a:xfrm>
              <a:off x="38968" y="-298850"/>
              <a:ext cx="7279606" cy="84971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grpSp>
    </p:spTree>
    <p:extLst>
      <p:ext uri="{BB962C8B-B14F-4D97-AF65-F5344CB8AC3E}">
        <p14:creationId xmlns:p14="http://schemas.microsoft.com/office/powerpoint/2010/main" val="3144425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9" y="2667000"/>
            <a:ext cx="11519822" cy="1752600"/>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71339" y="4594801"/>
            <a:ext cx="11535062" cy="3231654"/>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Disaggregation of data:</a:t>
            </a:r>
          </a:p>
          <a:p>
            <a:pPr defTabSz="914400"/>
            <a:endParaRPr lang="en-US" sz="3500" kern="0" dirty="0"/>
          </a:p>
          <a:p>
            <a:pPr marL="457200" indent="-457200" defTabSz="914400">
              <a:buFontTx/>
              <a:buChar char="-"/>
            </a:pPr>
            <a:r>
              <a:rPr lang="en-US" sz="3500" kern="0" dirty="0"/>
              <a:t>Sex disaggregation is needed to identify gender gaps in account ownership</a:t>
            </a:r>
          </a:p>
          <a:p>
            <a:pPr marL="457200" indent="-457200" defTabSz="914400">
              <a:buFontTx/>
              <a:buChar char="-"/>
            </a:pPr>
            <a:r>
              <a:rPr lang="en-US" sz="3500" dirty="0">
                <a:solidFill>
                  <a:srgbClr val="6D6E70"/>
                </a:solidFill>
              </a:rPr>
              <a:t>Gender gaps exist across countries </a:t>
            </a:r>
          </a:p>
          <a:p>
            <a:pPr marL="457200" indent="-457200" defTabSz="914400">
              <a:buFontTx/>
              <a:buChar char="-"/>
            </a:pPr>
            <a:endParaRPr lang="en-US" sz="3500" kern="0" dirty="0"/>
          </a:p>
        </p:txBody>
      </p:sp>
      <p:pic>
        <p:nvPicPr>
          <p:cNvPr id="15" name="Picture 14">
            <a:extLst>
              <a:ext uri="{FF2B5EF4-FFF2-40B4-BE49-F238E27FC236}">
                <a16:creationId xmlns:a16="http://schemas.microsoft.com/office/drawing/2014/main" id="{FA5A29F7-00E0-4735-A5C0-0C8496CCB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01" y="1903497"/>
            <a:ext cx="6629400" cy="10245937"/>
          </a:xfrm>
          <a:prstGeom prst="rect">
            <a:avLst/>
          </a:prstGeom>
        </p:spPr>
      </p:pic>
    </p:spTree>
    <p:extLst>
      <p:ext uri="{BB962C8B-B14F-4D97-AF65-F5344CB8AC3E}">
        <p14:creationId xmlns:p14="http://schemas.microsoft.com/office/powerpoint/2010/main" val="283099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949384"/>
            <a:ext cx="9243851" cy="1846916"/>
          </a:xfrm>
        </p:spPr>
        <p:txBody>
          <a:bodyPr/>
          <a:lstStyle/>
          <a:p>
            <a:r>
              <a:rPr lang="en-US" dirty="0"/>
              <a:t>Monitoring the SDGs from a gender perspective </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4</a:t>
            </a:r>
          </a:p>
        </p:txBody>
      </p:sp>
    </p:spTree>
    <p:extLst>
      <p:ext uri="{BB962C8B-B14F-4D97-AF65-F5344CB8AC3E}">
        <p14:creationId xmlns:p14="http://schemas.microsoft.com/office/powerpoint/2010/main" val="852601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SDG 11.1.1</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2896360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9151366"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pPr marL="342900" indent="-342900">
              <a:buFontTx/>
              <a:buChar char="-"/>
            </a:pPr>
            <a:r>
              <a:rPr lang="en-US" sz="3500" dirty="0">
                <a:solidFill>
                  <a:srgbClr val="6D6E70"/>
                </a:solidFill>
                <a:latin typeface="Arial" panose="020B0604020202020204" pitchFamily="34" charset="0"/>
                <a:cs typeface="Arial" panose="020B0604020202020204" pitchFamily="34" charset="0"/>
              </a:rPr>
              <a:t>Number of people living in slums, informal settlements or inadequate households divided by the city population, multiplied by 100</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Slums represent one of the most extreme forms of deprivation and exclusion and are a critical factor for the persistence of poverty and exclusion</a:t>
            </a:r>
          </a:p>
        </p:txBody>
      </p:sp>
      <p:graphicFrame>
        <p:nvGraphicFramePr>
          <p:cNvPr id="7" name="Diagram 6">
            <a:extLst>
              <a:ext uri="{FF2B5EF4-FFF2-40B4-BE49-F238E27FC236}">
                <a16:creationId xmlns:a16="http://schemas.microsoft.com/office/drawing/2014/main" id="{82037E45-9A36-4302-8F9A-7E61BF9A5D3B}"/>
              </a:ext>
            </a:extLst>
          </p:cNvPr>
          <p:cNvGraphicFramePr/>
          <p:nvPr>
            <p:extLst>
              <p:ext uri="{D42A27DB-BD31-4B8C-83A1-F6EECF244321}">
                <p14:modId xmlns:p14="http://schemas.microsoft.com/office/powerpoint/2010/main" val="3526169152"/>
              </p:ext>
            </p:extLst>
          </p:nvPr>
        </p:nvGraphicFramePr>
        <p:xfrm>
          <a:off x="1143000" y="7620000"/>
          <a:ext cx="15468600" cy="358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97347D73-8B27-4784-8D62-F14F5AEDE7FE}"/>
              </a:ext>
            </a:extLst>
          </p:cNvPr>
          <p:cNvSpPr/>
          <p:nvPr/>
        </p:nvSpPr>
        <p:spPr>
          <a:xfrm>
            <a:off x="18745200" y="7114880"/>
            <a:ext cx="4623974" cy="4503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Slums are located in an URBAN SETTING only </a:t>
            </a:r>
          </a:p>
        </p:txBody>
      </p:sp>
    </p:spTree>
    <p:extLst>
      <p:ext uri="{BB962C8B-B14F-4D97-AF65-F5344CB8AC3E}">
        <p14:creationId xmlns:p14="http://schemas.microsoft.com/office/powerpoint/2010/main" val="4746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63489" y="3208305"/>
            <a:ext cx="17932166" cy="483209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2800" dirty="0">
              <a:solidFill>
                <a:srgbClr val="6D6E70"/>
              </a:solidFill>
              <a:latin typeface="Arial" panose="020B0604020202020204" pitchFamily="34" charset="0"/>
              <a:cs typeface="Arial" panose="020B0604020202020204" pitchFamily="34" charset="0"/>
            </a:endParaRPr>
          </a:p>
          <a:p>
            <a:pPr marL="571500" indent="-571500">
              <a:buFontTx/>
              <a:buChar char="-"/>
            </a:pPr>
            <a:r>
              <a:rPr lang="en-US" sz="3500" dirty="0">
                <a:latin typeface="Arial" panose="020B0604020202020204" pitchFamily="34" charset="0"/>
                <a:ea typeface="Calibri" panose="020F0502020204030204" pitchFamily="34" charset="0"/>
                <a:cs typeface="Arial" panose="020B0604020202020204" pitchFamily="34" charset="0"/>
              </a:rPr>
              <a:t>Access to improved water services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Water source protected from outside contamination (in particular from fecal matter)</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Affordable price (less than 10% of the total household income)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Available to all household members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At least 20 </a:t>
            </a:r>
            <a:r>
              <a:rPr lang="en-US" sz="3500" dirty="0" err="1">
                <a:solidFill>
                  <a:srgbClr val="6D6E70"/>
                </a:solidFill>
                <a:latin typeface="Arial" panose="020B0604020202020204" pitchFamily="34" charset="0"/>
                <a:cs typeface="Arial" panose="020B0604020202020204" pitchFamily="34" charset="0"/>
              </a:rPr>
              <a:t>litres</a:t>
            </a:r>
            <a:r>
              <a:rPr lang="en-US" sz="3500" dirty="0">
                <a:solidFill>
                  <a:srgbClr val="6D6E70"/>
                </a:solidFill>
                <a:latin typeface="Arial" panose="020B0604020202020204" pitchFamily="34" charset="0"/>
                <a:cs typeface="Arial" panose="020B0604020202020204" pitchFamily="34" charset="0"/>
              </a:rPr>
              <a:t>, per person per day</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Water source within acceptable collection time </a:t>
            </a:r>
          </a:p>
          <a:p>
            <a:endParaRPr lang="en-US" sz="3500" dirty="0">
              <a:solidFill>
                <a:srgbClr val="6D6E7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B94B5C4-FEFF-47B0-AC14-CE1A15006F9C}"/>
              </a:ext>
            </a:extLst>
          </p:cNvPr>
          <p:cNvSpPr/>
          <p:nvPr/>
        </p:nvSpPr>
        <p:spPr>
          <a:xfrm>
            <a:off x="2057400" y="7315200"/>
            <a:ext cx="12192000" cy="4894160"/>
          </a:xfrm>
          <a:prstGeom prst="rect">
            <a:avLst/>
          </a:prstGeom>
        </p:spPr>
        <p:txBody>
          <a:bodyPr>
            <a:spAutoFit/>
          </a:bodyPr>
          <a:lstStyle/>
          <a:p>
            <a:pPr>
              <a:lnSpc>
                <a:spcPct val="107000"/>
              </a:lnSpc>
              <a:spcAft>
                <a:spcPts val="800"/>
              </a:spcAft>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The list of improved sources of water includes: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water piped-in to dwelling, plot or yard; public</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tap/stand pipe service with no more than 5 households</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protected spring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rain water collection</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bottled water, if secondary source is also improved</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bore hole/tube well</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protected dug well</a:t>
            </a:r>
          </a:p>
        </p:txBody>
      </p:sp>
      <p:sp>
        <p:nvSpPr>
          <p:cNvPr id="13" name="Rectangle: Rounded Corners 12">
            <a:extLst>
              <a:ext uri="{FF2B5EF4-FFF2-40B4-BE49-F238E27FC236}">
                <a16:creationId xmlns:a16="http://schemas.microsoft.com/office/drawing/2014/main" id="{81AF19CD-6A69-47C9-9810-02F1354F2AEC}"/>
              </a:ext>
            </a:extLst>
          </p:cNvPr>
          <p:cNvSpPr/>
          <p:nvPr/>
        </p:nvSpPr>
        <p:spPr>
          <a:xfrm>
            <a:off x="14478000" y="6096000"/>
            <a:ext cx="834484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latin typeface="Arial" panose="020B0604020202020204" pitchFamily="34" charset="0"/>
                <a:cs typeface="Arial" panose="020B0604020202020204" pitchFamily="34" charset="0"/>
              </a:rPr>
              <a:t>A person lacks BASIC water service if she/he:</a:t>
            </a:r>
          </a:p>
          <a:p>
            <a:pPr algn="just"/>
            <a:endParaRPr lang="en-US" sz="3000" dirty="0">
              <a:latin typeface="Arial" panose="020B0604020202020204" pitchFamily="34" charset="0"/>
              <a:cs typeface="Arial" panose="020B0604020202020204" pitchFamily="34" charset="0"/>
            </a:endParaRPr>
          </a:p>
          <a:p>
            <a:pPr marL="342900" indent="-342900" algn="just">
              <a:buFontTx/>
              <a:buChar char="-"/>
            </a:pPr>
            <a:r>
              <a:rPr lang="en-US" sz="3000" dirty="0">
                <a:latin typeface="Arial" panose="020B0604020202020204" pitchFamily="34" charset="0"/>
                <a:cs typeface="Arial" panose="020B0604020202020204" pitchFamily="34" charset="0"/>
              </a:rPr>
              <a:t>Does NOT have access to an improved water source</a:t>
            </a:r>
          </a:p>
          <a:p>
            <a:pPr algn="just"/>
            <a:r>
              <a:rPr lang="en-US" sz="3000" dirty="0">
                <a:latin typeface="Arial" panose="020B0604020202020204" pitchFamily="34" charset="0"/>
                <a:cs typeface="Arial" panose="020B0604020202020204" pitchFamily="34" charset="0"/>
              </a:rPr>
              <a:t> </a:t>
            </a:r>
          </a:p>
          <a:p>
            <a:pPr marL="342900" indent="-342900" algn="just">
              <a:buFontTx/>
              <a:buChar char="-"/>
            </a:pPr>
            <a:r>
              <a:rPr lang="en-US" sz="3000" dirty="0">
                <a:latin typeface="Arial" panose="020B0604020202020204" pitchFamily="34" charset="0"/>
                <a:cs typeface="Arial" panose="020B0604020202020204" pitchFamily="34" charset="0"/>
              </a:rPr>
              <a:t>Has access to an improved source but must travel 30 MINUTES OR MORE to collect water from the water source</a:t>
            </a:r>
          </a:p>
        </p:txBody>
      </p:sp>
    </p:spTree>
    <p:extLst>
      <p:ext uri="{BB962C8B-B14F-4D97-AF65-F5344CB8AC3E}">
        <p14:creationId xmlns:p14="http://schemas.microsoft.com/office/powerpoint/2010/main" val="26058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63489" y="3208305"/>
            <a:ext cx="17932166" cy="3323987"/>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571500" indent="-571500">
              <a:buFontTx/>
              <a:buChar char="-"/>
            </a:pPr>
            <a:r>
              <a:rPr lang="en-US" sz="3500" dirty="0">
                <a:latin typeface="Arial" panose="020B0604020202020204" pitchFamily="34" charset="0"/>
                <a:ea typeface="Calibri" panose="020F0502020204030204" pitchFamily="34" charset="0"/>
                <a:cs typeface="Arial" panose="020B0604020202020204" pitchFamily="34" charset="0"/>
              </a:rPr>
              <a:t>Access to improved sanitation</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Excreta disposal system is adequate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Not shared between more than two households</a:t>
            </a:r>
          </a:p>
          <a:p>
            <a:endParaRPr lang="en-US" sz="3500" dirty="0">
              <a:solidFill>
                <a:srgbClr val="6D6E7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B94B5C4-FEFF-47B0-AC14-CE1A15006F9C}"/>
              </a:ext>
            </a:extLst>
          </p:cNvPr>
          <p:cNvSpPr/>
          <p:nvPr/>
        </p:nvSpPr>
        <p:spPr>
          <a:xfrm>
            <a:off x="1828800" y="6858000"/>
            <a:ext cx="12420600" cy="4301370"/>
          </a:xfrm>
          <a:prstGeom prst="rect">
            <a:avLst/>
          </a:prstGeom>
        </p:spPr>
        <p:txBody>
          <a:bodyPr wrap="square">
            <a:spAutoFit/>
          </a:bodyPr>
          <a:lstStyle/>
          <a:p>
            <a:pPr>
              <a:lnSpc>
                <a:spcPct val="107000"/>
              </a:lnSpc>
              <a:spcAft>
                <a:spcPts val="800"/>
              </a:spcAft>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The list of improved sanitation facilities include: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flush/pour-flush toilets or latrines connected to a sewer,</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septic tank or pit;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ventilated improved pit latrine;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pit latrine with a slab or platform that covers the pit entirely; and,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composting toilets/latrines.</a:t>
            </a:r>
          </a:p>
        </p:txBody>
      </p:sp>
      <p:sp>
        <p:nvSpPr>
          <p:cNvPr id="13" name="Rectangle: Rounded Corners 12">
            <a:extLst>
              <a:ext uri="{FF2B5EF4-FFF2-40B4-BE49-F238E27FC236}">
                <a16:creationId xmlns:a16="http://schemas.microsoft.com/office/drawing/2014/main" id="{81AF19CD-6A69-47C9-9810-02F1354F2AEC}"/>
              </a:ext>
            </a:extLst>
          </p:cNvPr>
          <p:cNvSpPr/>
          <p:nvPr/>
        </p:nvSpPr>
        <p:spPr>
          <a:xfrm>
            <a:off x="14478000" y="6096000"/>
            <a:ext cx="8344840" cy="4411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latin typeface="Arial" panose="020B0604020202020204" pitchFamily="34" charset="0"/>
                <a:cs typeface="Arial" panose="020B0604020202020204" pitchFamily="34" charset="0"/>
              </a:rPr>
              <a:t>A person lacks BASIC sanitation if she/he:</a:t>
            </a:r>
          </a:p>
          <a:p>
            <a:pPr algn="just"/>
            <a:endParaRPr lang="en-US" sz="3000" dirty="0">
              <a:latin typeface="Arial" panose="020B0604020202020204" pitchFamily="34" charset="0"/>
              <a:cs typeface="Arial" panose="020B0604020202020204" pitchFamily="34" charset="0"/>
            </a:endParaRPr>
          </a:p>
          <a:p>
            <a:pPr marL="342900" indent="-342900" algn="just">
              <a:buFontTx/>
              <a:buChar char="-"/>
            </a:pPr>
            <a:r>
              <a:rPr lang="en-US" sz="3000" dirty="0">
                <a:latin typeface="Arial" panose="020B0604020202020204" pitchFamily="34" charset="0"/>
                <a:cs typeface="Arial" panose="020B0604020202020204" pitchFamily="34" charset="0"/>
              </a:rPr>
              <a:t>Does NOT have access to improved sanitation facilities</a:t>
            </a:r>
          </a:p>
          <a:p>
            <a:pPr algn="just"/>
            <a:r>
              <a:rPr lang="en-US" sz="3000" dirty="0">
                <a:latin typeface="Arial" panose="020B0604020202020204" pitchFamily="34" charset="0"/>
                <a:cs typeface="Arial" panose="020B0604020202020204" pitchFamily="34" charset="0"/>
              </a:rPr>
              <a:t> </a:t>
            </a:r>
          </a:p>
          <a:p>
            <a:pPr marL="342900" indent="-342900" algn="just">
              <a:buFontTx/>
              <a:buChar char="-"/>
            </a:pPr>
            <a:r>
              <a:rPr lang="en-US" sz="3000" dirty="0">
                <a:latin typeface="Arial" panose="020B0604020202020204" pitchFamily="34" charset="0"/>
                <a:cs typeface="Arial" panose="020B0604020202020204" pitchFamily="34" charset="0"/>
              </a:rPr>
              <a:t>Facilities are shared between more than two households</a:t>
            </a:r>
          </a:p>
        </p:txBody>
      </p:sp>
    </p:spTree>
    <p:extLst>
      <p:ext uri="{BB962C8B-B14F-4D97-AF65-F5344CB8AC3E}">
        <p14:creationId xmlns:p14="http://schemas.microsoft.com/office/powerpoint/2010/main" val="32561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6408166" cy="4401205"/>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Access to sufficient living area</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No more than three people share the same habitable room</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 dwelling is classified as OVERCROWDED if more than three people use the same room for sleeping</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606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9227566" cy="7632859"/>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Access to durable housing:</a:t>
            </a:r>
          </a:p>
          <a:p>
            <a:pPr marL="45720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House in a non-hazardous location </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Not located on or near toxic waste </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Not located in a flood plain or a steep slope</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Not located in a dangerous right of way (rail, highway, airport or power lines)</a:t>
            </a:r>
          </a:p>
          <a:p>
            <a:pPr marL="2120676" lvl="3"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Has a permanent and adequate structure</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Permanent building material for the walls, roof and floor</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Compliance with building codes</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Dwelling is not in a dilapidated state</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449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35760" y="3928705"/>
            <a:ext cx="19227566" cy="65556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Access to security of tenure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Security of tenure: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Status established through statutory or customary law or informal or hybrid arrangements, that safeguard the household members against forced evictions</a:t>
            </a:r>
          </a:p>
          <a:p>
            <a:pPr marL="1011692" lvl="1"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a:p>
            <a:pPr lvl="3"/>
            <a:endParaRPr lang="en-US" sz="3500" dirty="0">
              <a:solidFill>
                <a:srgbClr val="6D6E70"/>
              </a:solidFill>
              <a:latin typeface="Arial" panose="020B0604020202020204" pitchFamily="34" charset="0"/>
              <a:cs typeface="Arial" panose="020B0604020202020204" pitchFamily="34" charset="0"/>
            </a:endParaRPr>
          </a:p>
          <a:p>
            <a:pPr marL="457200" lvl="1" indent="-457200">
              <a:buFontTx/>
              <a:buChar char="-"/>
            </a:pPr>
            <a:r>
              <a:rPr lang="en-US" sz="3500" dirty="0">
                <a:solidFill>
                  <a:srgbClr val="009CDB"/>
                </a:solidFill>
                <a:latin typeface="Arial" panose="020B0604020202020204" pitchFamily="34" charset="0"/>
                <a:cs typeface="Arial" panose="020B0604020202020204" pitchFamily="34" charset="0"/>
              </a:rPr>
              <a:t>Data for measuring security of tenure is not widely available so it is often dropped from the calculation of the slum indicator </a:t>
            </a:r>
          </a:p>
          <a:p>
            <a:pPr lvl="4"/>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0060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35760" y="3657600"/>
            <a:ext cx="19227566" cy="278537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pPr marL="2120676" lvl="3"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pPr lvl="4"/>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58A9DCDF-7F28-4957-9A15-59205834E0D7}"/>
              </a:ext>
            </a:extLst>
          </p:cNvPr>
          <p:cNvGraphicFramePr>
            <a:graphicFrameLocks noGrp="1"/>
          </p:cNvGraphicFramePr>
          <p:nvPr>
            <p:extLst>
              <p:ext uri="{D42A27DB-BD31-4B8C-83A1-F6EECF244321}">
                <p14:modId xmlns:p14="http://schemas.microsoft.com/office/powerpoint/2010/main" val="880622379"/>
              </p:ext>
            </p:extLst>
          </p:nvPr>
        </p:nvGraphicFramePr>
        <p:xfrm>
          <a:off x="5105400" y="3962400"/>
          <a:ext cx="16282459" cy="7118886"/>
        </p:xfrm>
        <a:graphic>
          <a:graphicData uri="http://schemas.openxmlformats.org/drawingml/2006/table">
            <a:tbl>
              <a:tblPr firstRow="1" firstCol="1" bandRow="1">
                <a:tableStyleId>{5DA37D80-6434-44D0-A028-1B22A696006F}</a:tableStyleId>
              </a:tblPr>
              <a:tblGrid>
                <a:gridCol w="4066323">
                  <a:extLst>
                    <a:ext uri="{9D8B030D-6E8A-4147-A177-3AD203B41FA5}">
                      <a16:colId xmlns:a16="http://schemas.microsoft.com/office/drawing/2014/main" val="525195366"/>
                    </a:ext>
                  </a:extLst>
                </a:gridCol>
                <a:gridCol w="4066323">
                  <a:extLst>
                    <a:ext uri="{9D8B030D-6E8A-4147-A177-3AD203B41FA5}">
                      <a16:colId xmlns:a16="http://schemas.microsoft.com/office/drawing/2014/main" val="3148028927"/>
                    </a:ext>
                  </a:extLst>
                </a:gridCol>
                <a:gridCol w="4068037">
                  <a:extLst>
                    <a:ext uri="{9D8B030D-6E8A-4147-A177-3AD203B41FA5}">
                      <a16:colId xmlns:a16="http://schemas.microsoft.com/office/drawing/2014/main" val="532129192"/>
                    </a:ext>
                  </a:extLst>
                </a:gridCol>
                <a:gridCol w="4081776">
                  <a:extLst>
                    <a:ext uri="{9D8B030D-6E8A-4147-A177-3AD203B41FA5}">
                      <a16:colId xmlns:a16="http://schemas.microsoft.com/office/drawing/2014/main" val="10644528"/>
                    </a:ext>
                  </a:extLst>
                </a:gridCol>
              </a:tblGrid>
              <a:tr h="495468">
                <a:tc gridSpan="4">
                  <a:txBody>
                    <a:bodyPr/>
                    <a:lstStyle/>
                    <a:p>
                      <a:pPr marL="0" marR="0" algn="ctr">
                        <a:lnSpc>
                          <a:spcPct val="107000"/>
                        </a:lnSpc>
                        <a:spcBef>
                          <a:spcPts val="0"/>
                        </a:spcBef>
                        <a:spcAft>
                          <a:spcPts val="0"/>
                        </a:spcAft>
                      </a:pPr>
                      <a:r>
                        <a:rPr lang="en-US" sz="3200" b="0" dirty="0">
                          <a:effectLst/>
                        </a:rPr>
                        <a:t>Criteria defining slums, informal settlements and inadequate housing</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3579465"/>
                  </a:ext>
                </a:extLst>
              </a:tr>
              <a:tr h="821581">
                <a:tc>
                  <a:txBody>
                    <a:bodyPr/>
                    <a:lstStyle/>
                    <a:p>
                      <a:pPr marL="0" marR="0" algn="just">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just">
                        <a:lnSpc>
                          <a:spcPct val="107000"/>
                        </a:lnSpc>
                        <a:spcBef>
                          <a:spcPts val="0"/>
                        </a:spcBef>
                        <a:spcAft>
                          <a:spcPts val="0"/>
                        </a:spcAft>
                      </a:pPr>
                      <a:r>
                        <a:rPr lang="en-US" sz="3200" b="0">
                          <a:effectLst/>
                        </a:rPr>
                        <a:t>Slums</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just">
                        <a:lnSpc>
                          <a:spcPct val="107000"/>
                        </a:lnSpc>
                        <a:spcBef>
                          <a:spcPts val="0"/>
                        </a:spcBef>
                        <a:spcAft>
                          <a:spcPts val="0"/>
                        </a:spcAft>
                      </a:pPr>
                      <a:r>
                        <a:rPr lang="en-US" sz="3200" b="0">
                          <a:effectLst/>
                        </a:rPr>
                        <a:t>Informal settlements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just">
                        <a:lnSpc>
                          <a:spcPct val="107000"/>
                        </a:lnSpc>
                        <a:spcBef>
                          <a:spcPts val="0"/>
                        </a:spcBef>
                        <a:spcAft>
                          <a:spcPts val="0"/>
                        </a:spcAft>
                      </a:pPr>
                      <a:r>
                        <a:rPr lang="en-US" sz="3200" b="0">
                          <a:effectLst/>
                        </a:rPr>
                        <a:t>Inadequate housing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1312040239"/>
                  </a:ext>
                </a:extLst>
              </a:tr>
              <a:tr h="495468">
                <a:tc>
                  <a:txBody>
                    <a:bodyPr/>
                    <a:lstStyle/>
                    <a:p>
                      <a:pPr marL="0" marR="0" algn="just">
                        <a:lnSpc>
                          <a:spcPct val="107000"/>
                        </a:lnSpc>
                        <a:spcBef>
                          <a:spcPts val="0"/>
                        </a:spcBef>
                        <a:spcAft>
                          <a:spcPts val="0"/>
                        </a:spcAft>
                      </a:pPr>
                      <a:r>
                        <a:rPr lang="en-US" sz="3200" b="0">
                          <a:effectLst/>
                        </a:rPr>
                        <a:t>Access to water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3932961699"/>
                  </a:ext>
                </a:extLst>
              </a:tr>
              <a:tr h="821581">
                <a:tc>
                  <a:txBody>
                    <a:bodyPr/>
                    <a:lstStyle/>
                    <a:p>
                      <a:pPr marL="0" marR="0" algn="just">
                        <a:lnSpc>
                          <a:spcPct val="107000"/>
                        </a:lnSpc>
                        <a:spcBef>
                          <a:spcPts val="0"/>
                        </a:spcBef>
                        <a:spcAft>
                          <a:spcPts val="0"/>
                        </a:spcAft>
                      </a:pPr>
                      <a:r>
                        <a:rPr lang="en-US" sz="3200" b="0">
                          <a:effectLst/>
                        </a:rPr>
                        <a:t>Access to sanitation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419262711"/>
                  </a:ext>
                </a:extLst>
              </a:tr>
              <a:tr h="1241675">
                <a:tc>
                  <a:txBody>
                    <a:bodyPr/>
                    <a:lstStyle/>
                    <a:p>
                      <a:pPr marL="0" marR="0" algn="just">
                        <a:lnSpc>
                          <a:spcPct val="107000"/>
                        </a:lnSpc>
                        <a:spcBef>
                          <a:spcPts val="0"/>
                        </a:spcBef>
                        <a:spcAft>
                          <a:spcPts val="0"/>
                        </a:spcAft>
                      </a:pPr>
                      <a:r>
                        <a:rPr lang="en-US" sz="3200" b="0">
                          <a:effectLst/>
                        </a:rPr>
                        <a:t>Sufficient living area, overcrowding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9678173"/>
                  </a:ext>
                </a:extLst>
              </a:tr>
              <a:tr h="1241675">
                <a:tc>
                  <a:txBody>
                    <a:bodyPr/>
                    <a:lstStyle/>
                    <a:p>
                      <a:pPr marL="0" marR="0" algn="just">
                        <a:lnSpc>
                          <a:spcPct val="107000"/>
                        </a:lnSpc>
                        <a:spcBef>
                          <a:spcPts val="0"/>
                        </a:spcBef>
                        <a:spcAft>
                          <a:spcPts val="0"/>
                        </a:spcAft>
                      </a:pPr>
                      <a:r>
                        <a:rPr lang="en-US" sz="3200" b="0">
                          <a:effectLst/>
                        </a:rPr>
                        <a:t>Structural quality, durability and location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729590995"/>
                  </a:ext>
                </a:extLst>
              </a:tr>
              <a:tr h="495468">
                <a:tc>
                  <a:txBody>
                    <a:bodyPr/>
                    <a:lstStyle/>
                    <a:p>
                      <a:pPr marL="0" marR="0" algn="just">
                        <a:lnSpc>
                          <a:spcPct val="107000"/>
                        </a:lnSpc>
                        <a:spcBef>
                          <a:spcPts val="0"/>
                        </a:spcBef>
                        <a:spcAft>
                          <a:spcPts val="0"/>
                        </a:spcAft>
                      </a:pPr>
                      <a:r>
                        <a:rPr lang="en-US" sz="3200" b="0">
                          <a:effectLst/>
                        </a:rPr>
                        <a:t>Security of tenure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3934490408"/>
                  </a:ext>
                </a:extLst>
              </a:tr>
              <a:tr h="401487">
                <a:tc>
                  <a:txBody>
                    <a:bodyPr/>
                    <a:lstStyle/>
                    <a:p>
                      <a:pPr marL="0" marR="0" algn="just">
                        <a:lnSpc>
                          <a:spcPct val="107000"/>
                        </a:lnSpc>
                        <a:spcBef>
                          <a:spcPts val="0"/>
                        </a:spcBef>
                        <a:spcAft>
                          <a:spcPts val="0"/>
                        </a:spcAft>
                      </a:pPr>
                      <a:r>
                        <a:rPr lang="en-US" sz="3200" b="0">
                          <a:effectLst/>
                        </a:rPr>
                        <a:t>Affordability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156363901"/>
                  </a:ext>
                </a:extLst>
              </a:tr>
              <a:tr h="401487">
                <a:tc>
                  <a:txBody>
                    <a:bodyPr/>
                    <a:lstStyle/>
                    <a:p>
                      <a:pPr marL="0" marR="0" algn="just">
                        <a:lnSpc>
                          <a:spcPct val="107000"/>
                        </a:lnSpc>
                        <a:spcBef>
                          <a:spcPts val="0"/>
                        </a:spcBef>
                        <a:spcAft>
                          <a:spcPts val="0"/>
                        </a:spcAft>
                      </a:pPr>
                      <a:r>
                        <a:rPr lang="en-US" sz="3200" b="0">
                          <a:effectLst/>
                        </a:rPr>
                        <a:t>Accessibility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369511477"/>
                  </a:ext>
                </a:extLst>
              </a:tr>
              <a:tr h="495468">
                <a:tc>
                  <a:txBody>
                    <a:bodyPr/>
                    <a:lstStyle/>
                    <a:p>
                      <a:pPr marL="0" marR="0" algn="just">
                        <a:lnSpc>
                          <a:spcPct val="107000"/>
                        </a:lnSpc>
                        <a:spcBef>
                          <a:spcPts val="0"/>
                        </a:spcBef>
                        <a:spcAft>
                          <a:spcPts val="0"/>
                        </a:spcAft>
                      </a:pPr>
                      <a:r>
                        <a:rPr lang="en-US" sz="3200" b="0">
                          <a:effectLst/>
                        </a:rPr>
                        <a:t>Cultural adequacy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dirty="0">
                          <a:effectLst/>
                        </a:rPr>
                        <a:t>X</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205596386"/>
                  </a:ext>
                </a:extLst>
              </a:tr>
            </a:tbl>
          </a:graphicData>
        </a:graphic>
      </p:graphicFrame>
    </p:spTree>
    <p:extLst>
      <p:ext uri="{BB962C8B-B14F-4D97-AF65-F5344CB8AC3E}">
        <p14:creationId xmlns:p14="http://schemas.microsoft.com/office/powerpoint/2010/main" val="3742521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2521966" cy="278537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Slum/informal settlements households (SISH):</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F901A3-53C8-46B6-B920-943CAE666B40}"/>
                  </a:ext>
                </a:extLst>
              </p:cNvPr>
              <p:cNvSpPr/>
              <p:nvPr/>
            </p:nvSpPr>
            <p:spPr>
              <a:xfrm>
                <a:off x="6224155" y="5608804"/>
                <a:ext cx="15773400" cy="12387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6D6E70"/>
                              </a:solidFill>
                              <a:latin typeface="Cambria Math" panose="02040503050406030204" pitchFamily="18" charset="0"/>
                            </a:rPr>
                          </m:ctrlPr>
                        </m:fPr>
                        <m:num>
                          <m:r>
                            <a:rPr lang="en-US" sz="3600" i="1">
                              <a:solidFill>
                                <a:srgbClr val="6D6E70"/>
                              </a:solidFill>
                              <a:latin typeface="Cambria Math" panose="02040503050406030204" pitchFamily="18" charset="0"/>
                            </a:rPr>
                            <m:t>𝑁𝑢𝑚𝑏𝑒𝑟</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𝑝𝑒𝑜𝑝𝑙𝑒</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𝑆𝐼𝑆𝐻</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h𝑜𝑢𝑠𝑒h𝑜𝑙𝑑𝑠</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num>
                        <m:den>
                          <m:r>
                            <a:rPr lang="en-US" sz="3600" i="1">
                              <a:solidFill>
                                <a:srgbClr val="6D6E70"/>
                              </a:solidFill>
                              <a:latin typeface="Cambria Math" panose="02040503050406030204" pitchFamily="18" charset="0"/>
                            </a:rPr>
                            <m:t>𝑈𝑟𝑏𝑎𝑛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𝑝𝑜𝑝𝑢𝑙𝑎𝑡𝑖𝑜𝑛</m:t>
                          </m:r>
                        </m:den>
                      </m:f>
                      <m:r>
                        <a:rPr lang="en-US" sz="3600" i="1">
                          <a:solidFill>
                            <a:srgbClr val="6D6E70"/>
                          </a:solidFill>
                          <a:latin typeface="Cambria Math" panose="02040503050406030204" pitchFamily="18" charset="0"/>
                        </a:rPr>
                        <m:t> ×100</m:t>
                      </m:r>
                    </m:oMath>
                  </m:oMathPara>
                </a14:m>
                <a:endParaRPr lang="en-US" sz="3600" i="1" dirty="0">
                  <a:solidFill>
                    <a:srgbClr val="6D6E70"/>
                  </a:solidFill>
                </a:endParaRPr>
              </a:p>
            </p:txBody>
          </p:sp>
        </mc:Choice>
        <mc:Fallback xmlns="">
          <p:sp>
            <p:nvSpPr>
              <p:cNvPr id="4" name="Rectangle 3">
                <a:extLst>
                  <a:ext uri="{FF2B5EF4-FFF2-40B4-BE49-F238E27FC236}">
                    <a16:creationId xmlns:a16="http://schemas.microsoft.com/office/drawing/2014/main" id="{87F901A3-53C8-46B6-B920-943CAE666B40}"/>
                  </a:ext>
                </a:extLst>
              </p:cNvPr>
              <p:cNvSpPr>
                <a:spLocks noRot="1" noChangeAspect="1" noMove="1" noResize="1" noEditPoints="1" noAdjustHandles="1" noChangeArrowheads="1" noChangeShapeType="1" noTextEdit="1"/>
              </p:cNvSpPr>
              <p:nvPr/>
            </p:nvSpPr>
            <p:spPr>
              <a:xfrm>
                <a:off x="6224155" y="5608804"/>
                <a:ext cx="15773400" cy="1238737"/>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89A8A37-F5F7-48B2-879B-FCE66C697BBF}"/>
              </a:ext>
            </a:extLst>
          </p:cNvPr>
          <p:cNvSpPr txBox="1"/>
          <p:nvPr/>
        </p:nvSpPr>
        <p:spPr>
          <a:xfrm>
            <a:off x="1588889" y="6991935"/>
            <a:ext cx="12521966" cy="63094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-Disaggregated by sex</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B6261D-0CED-493F-828A-72CF85BB9B2F}"/>
                  </a:ext>
                </a:extLst>
              </p:cNvPr>
              <p:cNvSpPr/>
              <p:nvPr/>
            </p:nvSpPr>
            <p:spPr>
              <a:xfrm>
                <a:off x="7162800" y="7767271"/>
                <a:ext cx="14554200" cy="12426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6D6E70"/>
                              </a:solidFill>
                              <a:latin typeface="Cambria Math" panose="02040503050406030204" pitchFamily="18" charset="0"/>
                            </a:rPr>
                          </m:ctrlPr>
                        </m:fPr>
                        <m:num>
                          <m:r>
                            <a:rPr lang="en-US" sz="3600" i="1">
                              <a:solidFill>
                                <a:srgbClr val="6D6E70"/>
                              </a:solidFill>
                              <a:latin typeface="Cambria Math" panose="02040503050406030204" pitchFamily="18" charset="0"/>
                            </a:rPr>
                            <m:t>𝑁𝑢𝑚𝑏𝑒𝑟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𝑤𝑜𝑚𝑒𝑛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𝑆𝐼𝑆𝐻</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h𝑜𝑢𝑠𝑒h𝑜𝑙𝑑𝑠</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num>
                        <m:den>
                          <m:r>
                            <a:rPr lang="en-US" sz="3600" i="1">
                              <a:solidFill>
                                <a:srgbClr val="6D6E70"/>
                              </a:solidFill>
                              <a:latin typeface="Cambria Math" panose="02040503050406030204" pitchFamily="18" charset="0"/>
                            </a:rPr>
                            <m:t>𝑇𝑜𝑡𝑎𝑙</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𝑛𝑢𝑚𝑏𝑒𝑟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𝑤𝑜𝑚𝑒𝑛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den>
                      </m:f>
                      <m:r>
                        <a:rPr lang="en-US" sz="3600" i="0">
                          <a:solidFill>
                            <a:srgbClr val="6D6E70"/>
                          </a:solidFill>
                          <a:latin typeface="Cambria Math" panose="02040503050406030204" pitchFamily="18" charset="0"/>
                        </a:rPr>
                        <m:t> ×100</m:t>
                      </m:r>
                    </m:oMath>
                  </m:oMathPara>
                </a14:m>
                <a:endParaRPr lang="en-US" sz="3600" dirty="0">
                  <a:solidFill>
                    <a:srgbClr val="6D6E70"/>
                  </a:solidFill>
                  <a:latin typeface="+mj-lt"/>
                </a:endParaRPr>
              </a:p>
            </p:txBody>
          </p:sp>
        </mc:Choice>
        <mc:Fallback xmlns="">
          <p:sp>
            <p:nvSpPr>
              <p:cNvPr id="7" name="Rectangle 6">
                <a:extLst>
                  <a:ext uri="{FF2B5EF4-FFF2-40B4-BE49-F238E27FC236}">
                    <a16:creationId xmlns:a16="http://schemas.microsoft.com/office/drawing/2014/main" id="{AEB6261D-0CED-493F-828A-72CF85BB9B2F}"/>
                  </a:ext>
                </a:extLst>
              </p:cNvPr>
              <p:cNvSpPr>
                <a:spLocks noRot="1" noChangeAspect="1" noMove="1" noResize="1" noEditPoints="1" noAdjustHandles="1" noChangeArrowheads="1" noChangeShapeType="1" noTextEdit="1"/>
              </p:cNvSpPr>
              <p:nvPr/>
            </p:nvSpPr>
            <p:spPr>
              <a:xfrm>
                <a:off x="7162800" y="7767271"/>
                <a:ext cx="14554200" cy="12426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558F4C0-02FE-4B62-B0E4-47BC2B29EB05}"/>
                  </a:ext>
                </a:extLst>
              </p:cNvPr>
              <p:cNvSpPr/>
              <p:nvPr/>
            </p:nvSpPr>
            <p:spPr>
              <a:xfrm>
                <a:off x="7162800" y="9900894"/>
                <a:ext cx="14401800" cy="12426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6D6E70"/>
                              </a:solidFill>
                              <a:latin typeface="Cambria Math" panose="02040503050406030204" pitchFamily="18" charset="0"/>
                            </a:rPr>
                          </m:ctrlPr>
                        </m:fPr>
                        <m:num>
                          <m:r>
                            <a:rPr lang="en-US" sz="3600" i="1">
                              <a:solidFill>
                                <a:srgbClr val="6D6E70"/>
                              </a:solidFill>
                              <a:latin typeface="Cambria Math" panose="02040503050406030204" pitchFamily="18" charset="0"/>
                            </a:rPr>
                            <m:t>𝑁𝑢𝑚𝑏𝑒𝑟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𝑆𝐼𝑆𝐻</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h𝑜𝑢𝑠𝑒h𝑜𝑙𝑑𝑠</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num>
                        <m:den>
                          <m:r>
                            <a:rPr lang="en-US" sz="3600" i="1">
                              <a:solidFill>
                                <a:srgbClr val="6D6E70"/>
                              </a:solidFill>
                              <a:latin typeface="Cambria Math" panose="02040503050406030204" pitchFamily="18" charset="0"/>
                            </a:rPr>
                            <m:t>𝑇𝑜𝑡𝑎𝑙</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𝑛𝑢𝑚𝑏𝑒𝑟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den>
                      </m:f>
                      <m:r>
                        <a:rPr lang="en-US" sz="3600" i="0">
                          <a:solidFill>
                            <a:srgbClr val="6D6E70"/>
                          </a:solidFill>
                          <a:latin typeface="Cambria Math" panose="02040503050406030204" pitchFamily="18" charset="0"/>
                        </a:rPr>
                        <m:t> ×100</m:t>
                      </m:r>
                    </m:oMath>
                  </m:oMathPara>
                </a14:m>
                <a:endParaRPr lang="en-US" sz="3600" dirty="0">
                  <a:solidFill>
                    <a:srgbClr val="6D6E70"/>
                  </a:solidFill>
                  <a:latin typeface="+mj-lt"/>
                </a:endParaRPr>
              </a:p>
            </p:txBody>
          </p:sp>
        </mc:Choice>
        <mc:Fallback xmlns="">
          <p:sp>
            <p:nvSpPr>
              <p:cNvPr id="8" name="Rectangle 7">
                <a:extLst>
                  <a:ext uri="{FF2B5EF4-FFF2-40B4-BE49-F238E27FC236}">
                    <a16:creationId xmlns:a16="http://schemas.microsoft.com/office/drawing/2014/main" id="{E558F4C0-02FE-4B62-B0E4-47BC2B29EB05}"/>
                  </a:ext>
                </a:extLst>
              </p:cNvPr>
              <p:cNvSpPr>
                <a:spLocks noRot="1" noChangeAspect="1" noMove="1" noResize="1" noEditPoints="1" noAdjustHandles="1" noChangeArrowheads="1" noChangeShapeType="1" noTextEdit="1"/>
              </p:cNvSpPr>
              <p:nvPr/>
            </p:nvSpPr>
            <p:spPr>
              <a:xfrm>
                <a:off x="7162800" y="9900894"/>
                <a:ext cx="14401800" cy="1242648"/>
              </a:xfrm>
              <a:prstGeom prst="rect">
                <a:avLst/>
              </a:prstGeom>
              <a:blipFill>
                <a:blip r:embed="rId4"/>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A0A4A5CE-4382-4FAE-A6FF-FA5F7BECFB51}"/>
              </a:ext>
            </a:extLst>
          </p:cNvPr>
          <p:cNvSpPr/>
          <p:nvPr/>
        </p:nvSpPr>
        <p:spPr>
          <a:xfrm>
            <a:off x="3597786" y="7673501"/>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Women’s estimate</a:t>
            </a:r>
          </a:p>
        </p:txBody>
      </p:sp>
      <p:sp>
        <p:nvSpPr>
          <p:cNvPr id="10" name="Oval 9">
            <a:extLst>
              <a:ext uri="{FF2B5EF4-FFF2-40B4-BE49-F238E27FC236}">
                <a16:creationId xmlns:a16="http://schemas.microsoft.com/office/drawing/2014/main" id="{894FFBC0-46E4-49E0-AA34-2EE2B8FC7357}"/>
              </a:ext>
            </a:extLst>
          </p:cNvPr>
          <p:cNvSpPr/>
          <p:nvPr/>
        </p:nvSpPr>
        <p:spPr>
          <a:xfrm>
            <a:off x="3597786" y="9900894"/>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Men’s estimate</a:t>
            </a:r>
          </a:p>
        </p:txBody>
      </p:sp>
    </p:spTree>
    <p:extLst>
      <p:ext uri="{BB962C8B-B14F-4D97-AF65-F5344CB8AC3E}">
        <p14:creationId xmlns:p14="http://schemas.microsoft.com/office/powerpoint/2010/main" val="136835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949513"/>
            <a:ext cx="9243851" cy="1846659"/>
          </a:xfrm>
        </p:spPr>
        <p:txBody>
          <a:bodyPr/>
          <a:lstStyle/>
          <a:p>
            <a:pPr algn="just"/>
            <a:r>
              <a:rPr lang="en-US" sz="6000" dirty="0"/>
              <a:t>Additional statistics on Gender-Environment </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6</a:t>
            </a:r>
          </a:p>
        </p:txBody>
      </p:sp>
    </p:spTree>
    <p:extLst>
      <p:ext uri="{BB962C8B-B14F-4D97-AF65-F5344CB8AC3E}">
        <p14:creationId xmlns:p14="http://schemas.microsoft.com/office/powerpoint/2010/main" val="320925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C25D7-1B7B-4FDA-8771-1A0773870863}"/>
              </a:ext>
            </a:extLst>
          </p:cNvPr>
          <p:cNvSpPr>
            <a:spLocks noGrp="1"/>
          </p:cNvSpPr>
          <p:nvPr>
            <p:ph type="body" sz="quarter" idx="10"/>
          </p:nvPr>
        </p:nvSpPr>
        <p:spPr>
          <a:xfrm>
            <a:off x="1586578" y="1128240"/>
            <a:ext cx="21233951" cy="1194430"/>
          </a:xfrm>
        </p:spPr>
        <p:txBody>
          <a:bodyPr/>
          <a:lstStyle/>
          <a:p>
            <a:r>
              <a:rPr lang="en-US" dirty="0"/>
              <a:t>Monitoring the SDGs from a gender perspective </a:t>
            </a:r>
          </a:p>
          <a:p>
            <a:endParaRPr lang="en-US" dirty="0"/>
          </a:p>
        </p:txBody>
      </p:sp>
      <p:sp>
        <p:nvSpPr>
          <p:cNvPr id="3" name="Text Placeholder 2">
            <a:extLst>
              <a:ext uri="{FF2B5EF4-FFF2-40B4-BE49-F238E27FC236}">
                <a16:creationId xmlns:a16="http://schemas.microsoft.com/office/drawing/2014/main" id="{8FD7BD9C-B15D-4E54-9498-C99F013E4B9D}"/>
              </a:ext>
            </a:extLst>
          </p:cNvPr>
          <p:cNvSpPr>
            <a:spLocks noGrp="1"/>
          </p:cNvSpPr>
          <p:nvPr>
            <p:ph type="body" sz="quarter" idx="11"/>
          </p:nvPr>
        </p:nvSpPr>
        <p:spPr>
          <a:xfrm>
            <a:off x="1066801" y="2935892"/>
            <a:ext cx="12268200" cy="8079135"/>
          </a:xfrm>
        </p:spPr>
        <p:txBody>
          <a:bodyPr/>
          <a:lstStyle/>
          <a:p>
            <a:pPr marL="457200" indent="-457200">
              <a:buFontTx/>
              <a:buChar char="-"/>
            </a:pPr>
            <a:r>
              <a:rPr lang="en-US" sz="3500" dirty="0"/>
              <a:t>At least 85 SDG indicators are gender relevant </a:t>
            </a:r>
          </a:p>
          <a:p>
            <a:endParaRPr lang="en-US" sz="3500" dirty="0"/>
          </a:p>
          <a:p>
            <a:pPr marL="457200" indent="-457200">
              <a:buFontTx/>
              <a:buChar char="-"/>
            </a:pPr>
            <a:r>
              <a:rPr lang="en-US" sz="3500" dirty="0"/>
              <a:t>Not all explicitly mention sex, women or men, or specific gender issues</a:t>
            </a:r>
          </a:p>
          <a:p>
            <a:endParaRPr lang="en-US" sz="3500" dirty="0"/>
          </a:p>
          <a:p>
            <a:pPr marL="457200" indent="-457200">
              <a:buFontTx/>
              <a:buChar char="-"/>
            </a:pPr>
            <a:r>
              <a:rPr lang="en-US" sz="3500" dirty="0"/>
              <a:t>BUT they can be GENDERED</a:t>
            </a:r>
          </a:p>
          <a:p>
            <a:endParaRPr lang="en-US" sz="3500" dirty="0"/>
          </a:p>
          <a:p>
            <a:pPr marL="1011747" lvl="1" indent="-457200">
              <a:buFont typeface="Courier New" panose="02070309020205020404" pitchFamily="49" charset="0"/>
              <a:buChar char="o"/>
            </a:pPr>
            <a:r>
              <a:rPr lang="en-US" sz="3500" dirty="0"/>
              <a:t>Disaggregating data by sex or related variables </a:t>
            </a:r>
          </a:p>
          <a:p>
            <a:pPr lvl="1"/>
            <a:endParaRPr lang="en-US" sz="3500" dirty="0"/>
          </a:p>
          <a:p>
            <a:pPr marL="1011747" lvl="1" indent="-457200">
              <a:buFont typeface="Courier New" panose="02070309020205020404" pitchFamily="49" charset="0"/>
              <a:buChar char="o"/>
            </a:pPr>
            <a:r>
              <a:rPr lang="en-US" sz="3500" dirty="0"/>
              <a:t>E.g. Proportion of urban population living in slums, informal settlements or inadequate housing, disaggregated by sex </a:t>
            </a:r>
          </a:p>
          <a:p>
            <a:pPr lvl="1"/>
            <a:r>
              <a:rPr lang="en-US" sz="3500" dirty="0"/>
              <a:t> </a:t>
            </a:r>
          </a:p>
          <a:p>
            <a:pPr marL="1011747" lvl="1" indent="-457200">
              <a:buFont typeface="Courier New" panose="02070309020205020404" pitchFamily="49" charset="0"/>
              <a:buChar char="o"/>
            </a:pPr>
            <a:endParaRPr lang="en-US" sz="3500" dirty="0"/>
          </a:p>
          <a:p>
            <a:pPr lvl="1"/>
            <a:endParaRPr lang="en-US" sz="3500" dirty="0"/>
          </a:p>
        </p:txBody>
      </p:sp>
      <p:sp>
        <p:nvSpPr>
          <p:cNvPr id="4" name="Date Placeholder 3">
            <a:extLst>
              <a:ext uri="{FF2B5EF4-FFF2-40B4-BE49-F238E27FC236}">
                <a16:creationId xmlns:a16="http://schemas.microsoft.com/office/drawing/2014/main" id="{A752A0EC-0E9D-4732-87D6-173A23AE0A8B}"/>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pSp>
        <p:nvGrpSpPr>
          <p:cNvPr id="8" name="Group 7">
            <a:extLst>
              <a:ext uri="{FF2B5EF4-FFF2-40B4-BE49-F238E27FC236}">
                <a16:creationId xmlns:a16="http://schemas.microsoft.com/office/drawing/2014/main" id="{3E072FA9-2F2A-4CCC-81EA-26C7F8A30D62}"/>
              </a:ext>
            </a:extLst>
          </p:cNvPr>
          <p:cNvGrpSpPr/>
          <p:nvPr/>
        </p:nvGrpSpPr>
        <p:grpSpPr>
          <a:xfrm>
            <a:off x="13030200" y="2415769"/>
            <a:ext cx="10896600" cy="8884462"/>
            <a:chOff x="13656733" y="2415769"/>
            <a:chExt cx="11429998" cy="8884462"/>
          </a:xfrm>
        </p:grpSpPr>
        <p:sp>
          <p:nvSpPr>
            <p:cNvPr id="5" name="TextBox 4">
              <a:extLst>
                <a:ext uri="{FF2B5EF4-FFF2-40B4-BE49-F238E27FC236}">
                  <a16:creationId xmlns:a16="http://schemas.microsoft.com/office/drawing/2014/main" id="{0ACA3DDD-3610-4985-9D30-A18300510ACE}"/>
                </a:ext>
              </a:extLst>
            </p:cNvPr>
            <p:cNvSpPr txBox="1"/>
            <p:nvPr/>
          </p:nvSpPr>
          <p:spPr>
            <a:xfrm>
              <a:off x="14342531" y="10871972"/>
              <a:ext cx="10744200" cy="428259"/>
            </a:xfrm>
            <a:prstGeom prst="rect">
              <a:avLst/>
            </a:prstGeom>
            <a:noFill/>
          </p:spPr>
          <p:txBody>
            <a:bodyPr wrap="square" rtlCol="0">
              <a:spAutoFit/>
            </a:bodyPr>
            <a:lstStyle/>
            <a:p>
              <a:r>
                <a:rPr lang="en-US" dirty="0"/>
                <a:t>Image source: Azcona, Duerto, Bhatt (forthcoming)</a:t>
              </a:r>
            </a:p>
          </p:txBody>
        </p:sp>
        <p:pic>
          <p:nvPicPr>
            <p:cNvPr id="6" name="Picture 5">
              <a:extLst>
                <a:ext uri="{FF2B5EF4-FFF2-40B4-BE49-F238E27FC236}">
                  <a16:creationId xmlns:a16="http://schemas.microsoft.com/office/drawing/2014/main" id="{F7D540D3-74DF-4454-A905-CFB4DE0E5163}"/>
                </a:ext>
              </a:extLst>
            </p:cNvPr>
            <p:cNvPicPr/>
            <p:nvPr/>
          </p:nvPicPr>
          <p:blipFill>
            <a:blip r:embed="rId3"/>
            <a:stretch>
              <a:fillRect/>
            </a:stretch>
          </p:blipFill>
          <p:spPr>
            <a:xfrm>
              <a:off x="13656733" y="3020559"/>
              <a:ext cx="10058398" cy="7924656"/>
            </a:xfrm>
            <a:prstGeom prst="rect">
              <a:avLst/>
            </a:prstGeom>
          </p:spPr>
        </p:pic>
        <p:sp>
          <p:nvSpPr>
            <p:cNvPr id="7" name="Text Box 218">
              <a:extLst>
                <a:ext uri="{FF2B5EF4-FFF2-40B4-BE49-F238E27FC236}">
                  <a16:creationId xmlns:a16="http://schemas.microsoft.com/office/drawing/2014/main" id="{9D255E4D-31FB-41A6-9D6E-02E08F82B375}"/>
                </a:ext>
              </a:extLst>
            </p:cNvPr>
            <p:cNvSpPr txBox="1"/>
            <p:nvPr/>
          </p:nvSpPr>
          <p:spPr>
            <a:xfrm>
              <a:off x="14334064" y="2415769"/>
              <a:ext cx="9372600" cy="57722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Gender gap among individuals aged 15–49 living in slums, 2007 or later</a:t>
              </a:r>
              <a:endParaRPr lang="en-US" sz="25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31072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754574"/>
            <a:ext cx="18049938" cy="1169551"/>
          </a:xfrm>
          <a:prstGeom prst="rect">
            <a:avLst/>
          </a:prstGeom>
          <a:noFill/>
        </p:spPr>
        <p:txBody>
          <a:bodyPr wrap="square" rtlCol="0">
            <a:spAutoFit/>
          </a:bodyPr>
          <a:lstStyle/>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324EF5F-8595-48BA-B916-39142A675936}"/>
              </a:ext>
            </a:extLst>
          </p:cNvPr>
          <p:cNvSpPr/>
          <p:nvPr/>
        </p:nvSpPr>
        <p:spPr>
          <a:xfrm>
            <a:off x="1563489" y="2590800"/>
            <a:ext cx="20534511" cy="7094250"/>
          </a:xfrm>
          <a:prstGeom prst="rect">
            <a:avLst/>
          </a:prstGeom>
        </p:spPr>
        <p:txBody>
          <a:bodyPr wrap="square">
            <a:spAutoFit/>
          </a:bodyPr>
          <a:lstStyle/>
          <a:p>
            <a:r>
              <a:rPr lang="en-US" sz="3500" dirty="0">
                <a:latin typeface="Arial" panose="020B0604020202020204" pitchFamily="34" charset="0"/>
                <a:cs typeface="Arial" panose="020B0604020202020204" pitchFamily="34" charset="0"/>
              </a:rPr>
              <a:t>Women and the environment</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Women are more vulnerable to disasters, as they often have worse jobs, less assets, are more likely to be poor and to live in unsafe housing.</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Post disasters, women are less likely to be decision-makers, so new structures do not respond to their needs.</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Women depend more than men on environmental resources. Less likely to own land, they often collect fodder, firewood and water. Climate change affects their time use and livelihoods.</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Women in Asia are largely in charge of agricultural work. They often engage in selling veggies and fish in markets. Climate change put this at stake.</a:t>
            </a:r>
          </a:p>
        </p:txBody>
      </p:sp>
    </p:spTree>
    <p:extLst>
      <p:ext uri="{BB962C8B-B14F-4D97-AF65-F5344CB8AC3E}">
        <p14:creationId xmlns:p14="http://schemas.microsoft.com/office/powerpoint/2010/main" val="36891750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754574"/>
            <a:ext cx="18049938" cy="1169551"/>
          </a:xfrm>
          <a:prstGeom prst="rect">
            <a:avLst/>
          </a:prstGeom>
          <a:noFill/>
        </p:spPr>
        <p:txBody>
          <a:bodyPr wrap="square" rtlCol="0">
            <a:spAutoFit/>
          </a:bodyPr>
          <a:lstStyle/>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92C9B21-65DF-4857-9E65-EEA906EC8D39}"/>
              </a:ext>
            </a:extLst>
          </p:cNvPr>
          <p:cNvSpPr txBox="1"/>
          <p:nvPr/>
        </p:nvSpPr>
        <p:spPr>
          <a:xfrm>
            <a:off x="3429000" y="2821477"/>
            <a:ext cx="15087600" cy="646331"/>
          </a:xfrm>
          <a:prstGeom prst="rect">
            <a:avLst/>
          </a:prstGeom>
          <a:noFill/>
        </p:spPr>
        <p:txBody>
          <a:bodyPr wrap="square" rtlCol="0">
            <a:spAutoFit/>
          </a:bodyPr>
          <a:lstStyle/>
          <a:p>
            <a:pPr algn="ctr" defTabSz="914400"/>
            <a:r>
              <a:rPr lang="en-US" sz="3600" dirty="0">
                <a:solidFill>
                  <a:srgbClr val="6D6E70"/>
                </a:solidFill>
                <a:latin typeface="Arial" panose="020B0604020202020204" pitchFamily="34" charset="0"/>
                <a:cs typeface="Arial" panose="020B0604020202020204" pitchFamily="34" charset="0"/>
              </a:rPr>
              <a:t>Gender-environment indicators: proposals by UNEP &amp; IUCN</a:t>
            </a:r>
          </a:p>
        </p:txBody>
      </p:sp>
      <p:sp>
        <p:nvSpPr>
          <p:cNvPr id="18" name="Oval 17">
            <a:extLst>
              <a:ext uri="{FF2B5EF4-FFF2-40B4-BE49-F238E27FC236}">
                <a16:creationId xmlns:a16="http://schemas.microsoft.com/office/drawing/2014/main" id="{6FEB3FE1-F08A-44DF-AE40-00363D286DA2}"/>
              </a:ext>
            </a:extLst>
          </p:cNvPr>
          <p:cNvSpPr/>
          <p:nvPr/>
        </p:nvSpPr>
        <p:spPr>
          <a:xfrm>
            <a:off x="7772400" y="4339349"/>
            <a:ext cx="7034107" cy="6590591"/>
          </a:xfrm>
          <a:prstGeom prst="ellipse">
            <a:avLst/>
          </a:prstGeom>
          <a:solidFill>
            <a:srgbClr val="4472C4">
              <a:lumMod val="50000"/>
            </a:srgb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SDG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indicators</a:t>
            </a:r>
          </a:p>
        </p:txBody>
      </p:sp>
      <p:sp>
        <p:nvSpPr>
          <p:cNvPr id="7" name="Oval 6">
            <a:extLst>
              <a:ext uri="{FF2B5EF4-FFF2-40B4-BE49-F238E27FC236}">
                <a16:creationId xmlns:a16="http://schemas.microsoft.com/office/drawing/2014/main" id="{8212EC3E-F475-45B7-8F90-7321D0FB61EC}"/>
              </a:ext>
            </a:extLst>
          </p:cNvPr>
          <p:cNvSpPr/>
          <p:nvPr/>
        </p:nvSpPr>
        <p:spPr>
          <a:xfrm>
            <a:off x="10972800" y="6324600"/>
            <a:ext cx="3740625" cy="389066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p>
          <a:p>
            <a:endParaRPr lang="en-US" sz="2500" dirty="0"/>
          </a:p>
          <a:p>
            <a:r>
              <a:rPr lang="en-US" sz="2500" dirty="0"/>
              <a:t>93 Enviro. indicators</a:t>
            </a:r>
          </a:p>
        </p:txBody>
      </p:sp>
      <p:sp>
        <p:nvSpPr>
          <p:cNvPr id="19" name="Oval 18">
            <a:extLst>
              <a:ext uri="{FF2B5EF4-FFF2-40B4-BE49-F238E27FC236}">
                <a16:creationId xmlns:a16="http://schemas.microsoft.com/office/drawing/2014/main" id="{47B33677-01E3-44FB-AB9F-D9EFE4EA6542}"/>
              </a:ext>
            </a:extLst>
          </p:cNvPr>
          <p:cNvSpPr/>
          <p:nvPr/>
        </p:nvSpPr>
        <p:spPr>
          <a:xfrm>
            <a:off x="10972800" y="5508900"/>
            <a:ext cx="5105400" cy="5046699"/>
          </a:xfrm>
          <a:prstGeom prst="ellipse">
            <a:avLst/>
          </a:prstGeom>
          <a:solidFill>
            <a:srgbClr val="A5A5A5">
              <a:alpha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rPr>
              <a:t>UNEP-IUCN 19 indicators on gender-environment</a:t>
            </a:r>
          </a:p>
        </p:txBody>
      </p:sp>
    </p:spTree>
    <p:extLst>
      <p:ext uri="{BB962C8B-B14F-4D97-AF65-F5344CB8AC3E}">
        <p14:creationId xmlns:p14="http://schemas.microsoft.com/office/powerpoint/2010/main" val="43700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7" name="Oval 6">
            <a:extLst>
              <a:ext uri="{FF2B5EF4-FFF2-40B4-BE49-F238E27FC236}">
                <a16:creationId xmlns:a16="http://schemas.microsoft.com/office/drawing/2014/main" id="{7F92AEB5-FE56-4BC0-9DA8-318DFF6DCA0A}"/>
              </a:ext>
            </a:extLst>
          </p:cNvPr>
          <p:cNvSpPr/>
          <p:nvPr/>
        </p:nvSpPr>
        <p:spPr>
          <a:xfrm>
            <a:off x="5785108" y="4787171"/>
            <a:ext cx="6406892" cy="611966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SDG</a:t>
            </a:r>
          </a:p>
          <a:p>
            <a:r>
              <a:rPr lang="en-US" sz="3000" dirty="0"/>
              <a:t>indicators</a:t>
            </a:r>
          </a:p>
        </p:txBody>
      </p:sp>
      <p:sp>
        <p:nvSpPr>
          <p:cNvPr id="8" name="Oval 7">
            <a:extLst>
              <a:ext uri="{FF2B5EF4-FFF2-40B4-BE49-F238E27FC236}">
                <a16:creationId xmlns:a16="http://schemas.microsoft.com/office/drawing/2014/main" id="{8745C7B9-606F-4269-ADC2-280E2D98ECA2}"/>
              </a:ext>
            </a:extLst>
          </p:cNvPr>
          <p:cNvSpPr/>
          <p:nvPr/>
        </p:nvSpPr>
        <p:spPr>
          <a:xfrm>
            <a:off x="8390287" y="6431153"/>
            <a:ext cx="3740625" cy="389066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p>
          <a:p>
            <a:endParaRPr lang="en-US" sz="2500" dirty="0"/>
          </a:p>
          <a:p>
            <a:r>
              <a:rPr lang="en-US" sz="2500" dirty="0"/>
              <a:t>93 Enviro. indicators</a:t>
            </a:r>
          </a:p>
        </p:txBody>
      </p:sp>
      <p:sp>
        <p:nvSpPr>
          <p:cNvPr id="10" name="TextBox 9">
            <a:extLst>
              <a:ext uri="{FF2B5EF4-FFF2-40B4-BE49-F238E27FC236}">
                <a16:creationId xmlns:a16="http://schemas.microsoft.com/office/drawing/2014/main" id="{E897501C-0B44-43F4-BB24-E5AAB40895FA}"/>
              </a:ext>
            </a:extLst>
          </p:cNvPr>
          <p:cNvSpPr txBox="1"/>
          <p:nvPr/>
        </p:nvSpPr>
        <p:spPr>
          <a:xfrm>
            <a:off x="4495800" y="2809163"/>
            <a:ext cx="13792200" cy="646331"/>
          </a:xfrm>
          <a:prstGeom prst="rect">
            <a:avLst/>
          </a:prstGeom>
          <a:noFill/>
        </p:spPr>
        <p:txBody>
          <a:bodyPr wrap="square" rtlCol="0">
            <a:spAutoFit/>
          </a:bodyPr>
          <a:lstStyle/>
          <a:p>
            <a:pPr algn="ctr"/>
            <a:r>
              <a:rPr lang="en-US" sz="3600" dirty="0">
                <a:solidFill>
                  <a:srgbClr val="6D6E70"/>
                </a:solidFill>
                <a:latin typeface="Arial" panose="020B0604020202020204" pitchFamily="34" charset="0"/>
                <a:cs typeface="Arial" panose="020B0604020202020204" pitchFamily="34" charset="0"/>
              </a:rPr>
              <a:t>Gender-environment indicators: Asia-Pacific proposal</a:t>
            </a:r>
          </a:p>
        </p:txBody>
      </p:sp>
      <p:sp>
        <p:nvSpPr>
          <p:cNvPr id="14" name="Oval 13">
            <a:extLst>
              <a:ext uri="{FF2B5EF4-FFF2-40B4-BE49-F238E27FC236}">
                <a16:creationId xmlns:a16="http://schemas.microsoft.com/office/drawing/2014/main" id="{7BDEC890-881D-4106-8629-A1F5791E1619}"/>
              </a:ext>
            </a:extLst>
          </p:cNvPr>
          <p:cNvSpPr/>
          <p:nvPr/>
        </p:nvSpPr>
        <p:spPr>
          <a:xfrm>
            <a:off x="10375736" y="5763092"/>
            <a:ext cx="4650164" cy="4686091"/>
          </a:xfrm>
          <a:prstGeom prst="ellipse">
            <a:avLst/>
          </a:prstGeom>
          <a:solidFill>
            <a:schemeClr val="accent3">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500" dirty="0">
              <a:solidFill>
                <a:schemeClr val="accent2">
                  <a:lumMod val="50000"/>
                </a:schemeClr>
              </a:solidFill>
            </a:endParaRPr>
          </a:p>
          <a:p>
            <a:pPr algn="r"/>
            <a:r>
              <a:rPr lang="en-US" sz="2500" dirty="0">
                <a:solidFill>
                  <a:schemeClr val="accent2">
                    <a:lumMod val="50000"/>
                  </a:schemeClr>
                </a:solidFill>
              </a:rPr>
              <a:t>UNEP-IUCN 19 indicators on gender-environment</a:t>
            </a:r>
          </a:p>
        </p:txBody>
      </p:sp>
      <p:sp>
        <p:nvSpPr>
          <p:cNvPr id="9" name="Oval 8">
            <a:extLst>
              <a:ext uri="{FF2B5EF4-FFF2-40B4-BE49-F238E27FC236}">
                <a16:creationId xmlns:a16="http://schemas.microsoft.com/office/drawing/2014/main" id="{07E12C2C-2B10-4A47-A17A-553322ED756A}"/>
              </a:ext>
            </a:extLst>
          </p:cNvPr>
          <p:cNvSpPr/>
          <p:nvPr/>
        </p:nvSpPr>
        <p:spPr>
          <a:xfrm>
            <a:off x="8046387" y="4558880"/>
            <a:ext cx="7053892" cy="6576247"/>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rgbClr val="2C6B1B"/>
                </a:solidFill>
              </a:rPr>
              <a:t>Asia-Pacific set</a:t>
            </a: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p:txBody>
      </p:sp>
    </p:spTree>
    <p:extLst>
      <p:ext uri="{BB962C8B-B14F-4D97-AF65-F5344CB8AC3E}">
        <p14:creationId xmlns:p14="http://schemas.microsoft.com/office/powerpoint/2010/main" val="18880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3" name="TextBox 2">
            <a:extLst>
              <a:ext uri="{FF2B5EF4-FFF2-40B4-BE49-F238E27FC236}">
                <a16:creationId xmlns:a16="http://schemas.microsoft.com/office/drawing/2014/main" id="{BD25AFED-8F02-47BE-8AAA-6EB599A2F6DD}"/>
              </a:ext>
            </a:extLst>
          </p:cNvPr>
          <p:cNvSpPr txBox="1"/>
          <p:nvPr/>
        </p:nvSpPr>
        <p:spPr>
          <a:xfrm>
            <a:off x="6273800" y="2706626"/>
            <a:ext cx="9152964" cy="646331"/>
          </a:xfrm>
          <a:prstGeom prst="rect">
            <a:avLst/>
          </a:prstGeom>
          <a:noFill/>
        </p:spPr>
        <p:txBody>
          <a:bodyPr wrap="square" rtlCol="0">
            <a:spAutoFit/>
          </a:bodyPr>
          <a:lstStyle/>
          <a:p>
            <a:pPr algn="ctr"/>
            <a:r>
              <a:rPr lang="en-US" sz="3600" dirty="0">
                <a:solidFill>
                  <a:srgbClr val="6D6E70"/>
                </a:solidFill>
                <a:latin typeface="Arial" panose="020B0604020202020204" pitchFamily="34" charset="0"/>
                <a:cs typeface="Arial" panose="020B0604020202020204" pitchFamily="34" charset="0"/>
              </a:rPr>
              <a:t>G-E Nexus: Priority areas for Asia-Pacific</a:t>
            </a:r>
          </a:p>
        </p:txBody>
      </p:sp>
      <p:graphicFrame>
        <p:nvGraphicFramePr>
          <p:cNvPr id="4" name="Diagram 3">
            <a:extLst>
              <a:ext uri="{FF2B5EF4-FFF2-40B4-BE49-F238E27FC236}">
                <a16:creationId xmlns:a16="http://schemas.microsoft.com/office/drawing/2014/main" id="{D8D9377F-32F6-40AF-92C8-0B0BC97EC2CA}"/>
              </a:ext>
            </a:extLst>
          </p:cNvPr>
          <p:cNvGraphicFramePr/>
          <p:nvPr>
            <p:extLst>
              <p:ext uri="{D42A27DB-BD31-4B8C-83A1-F6EECF244321}">
                <p14:modId xmlns:p14="http://schemas.microsoft.com/office/powerpoint/2010/main" val="744699173"/>
              </p:ext>
            </p:extLst>
          </p:nvPr>
        </p:nvGraphicFramePr>
        <p:xfrm>
          <a:off x="4648200" y="3657600"/>
          <a:ext cx="12877800" cy="735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1090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3" name="Rectangle 2">
            <a:extLst>
              <a:ext uri="{FF2B5EF4-FFF2-40B4-BE49-F238E27FC236}">
                <a16:creationId xmlns:a16="http://schemas.microsoft.com/office/drawing/2014/main" id="{E043F936-8254-49DD-ABDF-DCCC1EF66DF2}"/>
              </a:ext>
            </a:extLst>
          </p:cNvPr>
          <p:cNvSpPr/>
          <p:nvPr/>
        </p:nvSpPr>
        <p:spPr>
          <a:xfrm>
            <a:off x="1588889" y="2772266"/>
            <a:ext cx="19797912" cy="6017032"/>
          </a:xfrm>
          <a:prstGeom prst="rect">
            <a:avLst/>
          </a:prstGeom>
        </p:spPr>
        <p:txBody>
          <a:bodyPr wrap="square">
            <a:spAutoFit/>
          </a:bodyPr>
          <a:lstStyle/>
          <a:p>
            <a:pPr marL="457200"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Where do we currently stand? </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EGM on Disaster Statistics (one day on gender) </a:t>
            </a:r>
          </a:p>
          <a:p>
            <a:pPr lvl="1"/>
            <a:r>
              <a:rPr lang="en-US" sz="3500" dirty="0">
                <a:solidFill>
                  <a:srgbClr val="6D6E70"/>
                </a:solidFill>
                <a:latin typeface="Arial" panose="020B0604020202020204" pitchFamily="34" charset="0"/>
                <a:cs typeface="Arial" panose="020B0604020202020204" pitchFamily="34" charset="0"/>
              </a:rPr>
              <a:t>&gt;&gt; priority indicators identified </a:t>
            </a:r>
          </a:p>
          <a:p>
            <a:pPr lvl="1"/>
            <a:r>
              <a:rPr lang="en-US" sz="3500" dirty="0">
                <a:solidFill>
                  <a:srgbClr val="6D6E70"/>
                </a:solidFill>
                <a:latin typeface="Arial" panose="020B0604020202020204" pitchFamily="34" charset="0"/>
                <a:cs typeface="Arial" panose="020B0604020202020204" pitchFamily="34" charset="0"/>
              </a:rPr>
              <a:t>&gt;&gt; further work to look at methodology</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EM on gender and environment statistics</a:t>
            </a:r>
          </a:p>
          <a:p>
            <a:pPr marL="1566184" lvl="2"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To bring visibility to the connections between gender and environment statistics in A-P</a:t>
            </a:r>
          </a:p>
          <a:p>
            <a:pPr marL="1566184" lvl="2"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To bring together policymakers and statisticians</a:t>
            </a:r>
          </a:p>
          <a:p>
            <a:pPr marL="1566184" lvl="2"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To discuss the way forward</a:t>
            </a:r>
          </a:p>
          <a:p>
            <a:pPr marL="1566184" lvl="2"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DBC7BA-7963-49DF-A322-866873C8880A}"/>
              </a:ext>
            </a:extLst>
          </p:cNvPr>
          <p:cNvSpPr/>
          <p:nvPr/>
        </p:nvSpPr>
        <p:spPr>
          <a:xfrm>
            <a:off x="838200" y="8789298"/>
            <a:ext cx="19431000" cy="2246769"/>
          </a:xfrm>
          <a:prstGeom prst="rect">
            <a:avLst/>
          </a:prstGeom>
        </p:spPr>
        <p:txBody>
          <a:bodyPr wrap="square">
            <a:spAutoFit/>
          </a:bodyPr>
          <a:lstStyle/>
          <a:p>
            <a:pPr marL="1566184" lvl="2" indent="-457200">
              <a:buFontTx/>
              <a:buChar char="-"/>
            </a:pPr>
            <a:r>
              <a:rPr lang="en-US" sz="3500" dirty="0">
                <a:solidFill>
                  <a:srgbClr val="6D6E70"/>
                </a:solidFill>
                <a:latin typeface="Arial" panose="020B0604020202020204" pitchFamily="34" charset="0"/>
                <a:cs typeface="Arial" panose="020B0604020202020204" pitchFamily="34" charset="0"/>
              </a:rPr>
              <a:t>Findings:</a:t>
            </a:r>
          </a:p>
          <a:p>
            <a:pPr marL="2120676" lvl="3"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Significant gap areas </a:t>
            </a:r>
          </a:p>
          <a:p>
            <a:pPr marL="2120676" lvl="3"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New indicators needed for gap areas</a:t>
            </a:r>
          </a:p>
          <a:p>
            <a:pPr marL="2120676" lvl="3"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Data collection to begin in pilot countries to populate these indicators</a:t>
            </a:r>
          </a:p>
        </p:txBody>
      </p:sp>
    </p:spTree>
    <p:extLst>
      <p:ext uri="{BB962C8B-B14F-4D97-AF65-F5344CB8AC3E}">
        <p14:creationId xmlns:p14="http://schemas.microsoft.com/office/powerpoint/2010/main" val="4002418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Key takeaways</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7</a:t>
            </a:r>
          </a:p>
        </p:txBody>
      </p:sp>
    </p:spTree>
    <p:extLst>
      <p:ext uri="{BB962C8B-B14F-4D97-AF65-F5344CB8AC3E}">
        <p14:creationId xmlns:p14="http://schemas.microsoft.com/office/powerpoint/2010/main" val="5661821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086676"/>
            <a:ext cx="21233951" cy="597236"/>
          </a:xfrm>
        </p:spPr>
        <p:txBody>
          <a:bodyPr/>
          <a:lstStyle/>
          <a:p>
            <a:r>
              <a:rPr lang="en-US" dirty="0"/>
              <a:t> Key takeaways</a:t>
            </a:r>
          </a:p>
        </p:txBody>
      </p:sp>
      <p:sp>
        <p:nvSpPr>
          <p:cNvPr id="2" name="TextBox 1">
            <a:extLst>
              <a:ext uri="{FF2B5EF4-FFF2-40B4-BE49-F238E27FC236}">
                <a16:creationId xmlns:a16="http://schemas.microsoft.com/office/drawing/2014/main" id="{7FE59E0F-F05F-4772-8F15-4D32E2C5BCB2}"/>
              </a:ext>
            </a:extLst>
          </p:cNvPr>
          <p:cNvSpPr txBox="1"/>
          <p:nvPr/>
        </p:nvSpPr>
        <p:spPr>
          <a:xfrm>
            <a:off x="1607360" y="2438400"/>
            <a:ext cx="21233951" cy="9248686"/>
          </a:xfrm>
          <a:prstGeom prst="rect">
            <a:avLst/>
          </a:prstGeom>
          <a:noFill/>
        </p:spPr>
        <p:txBody>
          <a:bodyPr wrap="square" rtlCol="0">
            <a:spAutoFit/>
          </a:bodyPr>
          <a:lstStyle/>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Gender statistics must be integrated throughout the SDG indicator framework across all three pillars of sustainable development: economic, social and environmental.</a:t>
            </a:r>
          </a:p>
          <a:p>
            <a:pPr marL="457200" lvl="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Along with compiling data for gender-specific indicators, it is important to sex-disaggregate other indicators, across all three pillars.</a:t>
            </a:r>
          </a:p>
          <a:p>
            <a:pPr marL="457200" lvl="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Time-diaries are best suited to capture the simultaneity of activities when calculating estimates for Indicator 5.4.1: Proportion of time spent on unpaid domestic and care work, by age, sex and location. </a:t>
            </a:r>
          </a:p>
          <a:p>
            <a:pPr marL="457200" lvl="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When calculating the estimates for Indicator 5.2.1, proportion of ever-partnered women and girls subjected to violence, make the distinction between type of violence and perpetrator of violence. Indicator 5.2.1 only focuses on violence perpetrated by an intimate partner in the 12 months preceding the survey date. </a:t>
            </a:r>
          </a:p>
          <a:p>
            <a:pPr marL="457200" lvl="0" indent="-457200">
              <a:buFontTx/>
              <a:buChar char="-"/>
            </a:pPr>
            <a:endParaRPr lang="en-US" sz="3500" i="1"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No internationally agreed methodology exists for psychological violence, but countries are still encouraged to pursue the compilation of related data.</a:t>
            </a:r>
            <a:endParaRPr lang="en-US" sz="3500" dirty="0">
              <a:solidFill>
                <a:srgbClr val="009CDB"/>
              </a:solidFill>
              <a:latin typeface="Arial" panose="020B0604020202020204" pitchFamily="34" charset="0"/>
              <a:cs typeface="Arial" panose="020B0604020202020204" pitchFamily="34" charset="0"/>
            </a:endParaRPr>
          </a:p>
          <a:p>
            <a:endParaRPr lang="en-US" sz="3500" dirty="0">
              <a:solidFill>
                <a:srgbClr val="009CD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6502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 Key takeaways</a:t>
            </a:r>
          </a:p>
        </p:txBody>
      </p:sp>
      <p:sp>
        <p:nvSpPr>
          <p:cNvPr id="2" name="TextBox 1">
            <a:extLst>
              <a:ext uri="{FF2B5EF4-FFF2-40B4-BE49-F238E27FC236}">
                <a16:creationId xmlns:a16="http://schemas.microsoft.com/office/drawing/2014/main" id="{900F269D-D518-4D1A-A0B5-83728D615AEA}"/>
              </a:ext>
            </a:extLst>
          </p:cNvPr>
          <p:cNvSpPr txBox="1"/>
          <p:nvPr/>
        </p:nvSpPr>
        <p:spPr>
          <a:xfrm>
            <a:off x="1586578" y="2286000"/>
            <a:ext cx="21233950" cy="9787295"/>
          </a:xfrm>
          <a:prstGeom prst="rect">
            <a:avLst/>
          </a:prstGeom>
          <a:noFill/>
        </p:spPr>
        <p:txBody>
          <a:bodyPr wrap="square" rtlCol="0">
            <a:spAutoFit/>
          </a:bodyPr>
          <a:lstStyle/>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Use individual-level household survey data to calculate the estimate for prevalence of intimate partner violence.</a:t>
            </a:r>
          </a:p>
          <a:p>
            <a:pPr marL="457200" lvl="0" indent="-457200">
              <a:buFontTx/>
              <a:buChar char="-"/>
            </a:pPr>
            <a:endParaRPr lang="en-US" sz="3500" i="1"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women’s representation in local governments, exclude women who have been appointed or nominated by government officials from higher-ranking tiers of government. Only women who have been elected should be included. </a:t>
            </a:r>
          </a:p>
          <a:p>
            <a:pPr marL="457200" lvl="0" indent="-457200">
              <a:buFontTx/>
              <a:buChar char="-"/>
            </a:pPr>
            <a:endParaRPr lang="en-US" sz="3500"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Indicator 7.1.2, proportion of population with primary reliance on clean fuels and technology, only the primary fuel used in the house is considered. In the case that the respondent reports using different fuels for cooking, heating and lighting, the main type of fuel used for cooking is counted. </a:t>
            </a:r>
          </a:p>
          <a:p>
            <a:pPr marL="457200" lvl="0" indent="-457200">
              <a:buFontTx/>
              <a:buChar char="-"/>
            </a:pPr>
            <a:endParaRPr lang="en-US" sz="3500"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Indicator 11.1.1, Proportion of urban population living in slums, informal settlements or inadequate housing, only the urban population is considered. </a:t>
            </a:r>
          </a:p>
          <a:p>
            <a:pPr marL="457200" lvl="0" indent="-457200">
              <a:buFontTx/>
              <a:buChar char="-"/>
            </a:pPr>
            <a:endParaRPr lang="en-US" sz="3500"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Indicator 5.a.1 (a), Proportion of total agricultural population with ownership or secure rights over agricultural land, women who belong to households which are engaged in agricultural practices should be considered part of the adult agricultural population. </a:t>
            </a:r>
          </a:p>
        </p:txBody>
      </p:sp>
    </p:spTree>
    <p:extLst>
      <p:ext uri="{BB962C8B-B14F-4D97-AF65-F5344CB8AC3E}">
        <p14:creationId xmlns:p14="http://schemas.microsoft.com/office/powerpoint/2010/main" val="2313757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57F679-AE8E-4947-92C5-711D60D2E34C}"/>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27654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949384"/>
            <a:ext cx="9243851" cy="1846916"/>
          </a:xfrm>
        </p:spPr>
        <p:txBody>
          <a:bodyPr/>
          <a:lstStyle/>
          <a:p>
            <a:r>
              <a:rPr lang="en-US" dirty="0"/>
              <a:t>Calculating gender statistics for SDG indicators </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3351733800"/>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165319-8B88-49B9-A971-292FB8781A2D}">
  <ds:schemaRefs>
    <ds:schemaRef ds:uri="http://schemas.microsoft.com/sharepoint/v3/contenttype/forms"/>
  </ds:schemaRefs>
</ds:datastoreItem>
</file>

<file path=customXml/itemProps2.xml><?xml version="1.0" encoding="utf-8"?>
<ds:datastoreItem xmlns:ds="http://schemas.openxmlformats.org/officeDocument/2006/customXml" ds:itemID="{39C2ADAA-5697-49B1-B1A3-67EC547C2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34da6-05e8-4b02-885f-a05ca3b06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E3E53-1783-4CD9-B02A-5A0CE05E090B}">
  <ds:schemaRefs>
    <ds:schemaRef ds:uri="2335c9ae-562c-4e2a-87fe-6586fc6aec73"/>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8501f438-7285-47f4-a263-e6dcc167b43d"/>
  </ds:schemaRefs>
</ds:datastoreItem>
</file>

<file path=docProps/app.xml><?xml version="1.0" encoding="utf-8"?>
<Properties xmlns="http://schemas.openxmlformats.org/officeDocument/2006/extended-properties" xmlns:vt="http://schemas.openxmlformats.org/officeDocument/2006/docPropsVTypes">
  <Template/>
  <TotalTime>6602</TotalTime>
  <Words>8218</Words>
  <Application>Microsoft Office PowerPoint</Application>
  <PresentationFormat>Custom</PresentationFormat>
  <Paragraphs>1622</Paragraphs>
  <Slides>88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Arial</vt:lpstr>
      <vt:lpstr>Calibri</vt:lpstr>
      <vt:lpstr>Cambria Math</vt:lpstr>
      <vt:lpstr>Courier New</vt:lpstr>
      <vt:lpstr>Montserrat</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Tsz Yu Chang</cp:lastModifiedBy>
  <cp:revision>645</cp:revision>
  <dcterms:created xsi:type="dcterms:W3CDTF">2019-07-24T10:22:12Z</dcterms:created>
  <dcterms:modified xsi:type="dcterms:W3CDTF">2024-10-03T04:37:17Z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0x01010053D621EC3FE65848A99E9E2736D3C4A6</vt:lpwstr>
  </property>
</Properties>
</file>