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6" r:id="rId5"/>
    <p:sldId id="306" r:id="rId6"/>
    <p:sldId id="263" r:id="rId7"/>
    <p:sldId id="280" r:id="rId8"/>
    <p:sldId id="281" r:id="rId9"/>
    <p:sldId id="282" r:id="rId10"/>
    <p:sldId id="283" r:id="rId11"/>
    <p:sldId id="284" r:id="rId12"/>
    <p:sldId id="285" r:id="rId13"/>
    <p:sldId id="286" r:id="rId14"/>
    <p:sldId id="287" r:id="rId15"/>
    <p:sldId id="288" r:id="rId16"/>
    <p:sldId id="289" r:id="rId17"/>
    <p:sldId id="290" r:id="rId18"/>
    <p:sldId id="277" r:id="rId19"/>
    <p:sldId id="276" r:id="rId20"/>
    <p:sldId id="291" r:id="rId21"/>
    <p:sldId id="292" r:id="rId22"/>
    <p:sldId id="293" r:id="rId23"/>
    <p:sldId id="294" r:id="rId24"/>
    <p:sldId id="295" r:id="rId25"/>
    <p:sldId id="275" r:id="rId26"/>
    <p:sldId id="296" r:id="rId27"/>
    <p:sldId id="297" r:id="rId28"/>
    <p:sldId id="298" r:id="rId29"/>
    <p:sldId id="307" r:id="rId30"/>
    <p:sldId id="278" r:id="rId31"/>
    <p:sldId id="299" r:id="rId32"/>
    <p:sldId id="300" r:id="rId33"/>
    <p:sldId id="301" r:id="rId34"/>
    <p:sldId id="302" r:id="rId35"/>
    <p:sldId id="303" r:id="rId36"/>
    <p:sldId id="304" r:id="rId37"/>
    <p:sldId id="308" r:id="rId38"/>
    <p:sldId id="279" r:id="rId39"/>
    <p:sldId id="305" r:id="rId40"/>
    <p:sldId id="264" r:id="rId41"/>
  </p:sldIdLst>
  <p:sldSz cx="24384000" cy="13716000"/>
  <p:notesSz cx="20104100" cy="11309350"/>
  <p:defaultTextStyle>
    <a:defPPr>
      <a:defRPr lang="en-US"/>
    </a:defPPr>
    <a:lvl1pPr marL="0" algn="l" defTabSz="1108984" rtl="0" eaLnBrk="1" latinLnBrk="0" hangingPunct="1">
      <a:defRPr sz="2183" kern="1200">
        <a:solidFill>
          <a:schemeClr val="tx1"/>
        </a:solidFill>
        <a:latin typeface="+mn-lt"/>
        <a:ea typeface="+mn-ea"/>
        <a:cs typeface="+mn-cs"/>
      </a:defRPr>
    </a:lvl1pPr>
    <a:lvl2pPr marL="554492" algn="l" defTabSz="1108984" rtl="0" eaLnBrk="1" latinLnBrk="0" hangingPunct="1">
      <a:defRPr sz="2183" kern="1200">
        <a:solidFill>
          <a:schemeClr val="tx1"/>
        </a:solidFill>
        <a:latin typeface="+mn-lt"/>
        <a:ea typeface="+mn-ea"/>
        <a:cs typeface="+mn-cs"/>
      </a:defRPr>
    </a:lvl2pPr>
    <a:lvl3pPr marL="1108984" algn="l" defTabSz="1108984" rtl="0" eaLnBrk="1" latinLnBrk="0" hangingPunct="1">
      <a:defRPr sz="2183" kern="1200">
        <a:solidFill>
          <a:schemeClr val="tx1"/>
        </a:solidFill>
        <a:latin typeface="+mn-lt"/>
        <a:ea typeface="+mn-ea"/>
        <a:cs typeface="+mn-cs"/>
      </a:defRPr>
    </a:lvl3pPr>
    <a:lvl4pPr marL="1663476" algn="l" defTabSz="1108984" rtl="0" eaLnBrk="1" latinLnBrk="0" hangingPunct="1">
      <a:defRPr sz="2183" kern="1200">
        <a:solidFill>
          <a:schemeClr val="tx1"/>
        </a:solidFill>
        <a:latin typeface="+mn-lt"/>
        <a:ea typeface="+mn-ea"/>
        <a:cs typeface="+mn-cs"/>
      </a:defRPr>
    </a:lvl4pPr>
    <a:lvl5pPr marL="2217969" algn="l" defTabSz="1108984" rtl="0" eaLnBrk="1" latinLnBrk="0" hangingPunct="1">
      <a:defRPr sz="2183" kern="1200">
        <a:solidFill>
          <a:schemeClr val="tx1"/>
        </a:solidFill>
        <a:latin typeface="+mn-lt"/>
        <a:ea typeface="+mn-ea"/>
        <a:cs typeface="+mn-cs"/>
      </a:defRPr>
    </a:lvl5pPr>
    <a:lvl6pPr marL="2772461" algn="l" defTabSz="1108984" rtl="0" eaLnBrk="1" latinLnBrk="0" hangingPunct="1">
      <a:defRPr sz="2183" kern="1200">
        <a:solidFill>
          <a:schemeClr val="tx1"/>
        </a:solidFill>
        <a:latin typeface="+mn-lt"/>
        <a:ea typeface="+mn-ea"/>
        <a:cs typeface="+mn-cs"/>
      </a:defRPr>
    </a:lvl6pPr>
    <a:lvl7pPr marL="3326953" algn="l" defTabSz="1108984" rtl="0" eaLnBrk="1" latinLnBrk="0" hangingPunct="1">
      <a:defRPr sz="2183" kern="1200">
        <a:solidFill>
          <a:schemeClr val="tx1"/>
        </a:solidFill>
        <a:latin typeface="+mn-lt"/>
        <a:ea typeface="+mn-ea"/>
        <a:cs typeface="+mn-cs"/>
      </a:defRPr>
    </a:lvl7pPr>
    <a:lvl8pPr marL="3881445" algn="l" defTabSz="1108984" rtl="0" eaLnBrk="1" latinLnBrk="0" hangingPunct="1">
      <a:defRPr sz="2183" kern="1200">
        <a:solidFill>
          <a:schemeClr val="tx1"/>
        </a:solidFill>
        <a:latin typeface="+mn-lt"/>
        <a:ea typeface="+mn-ea"/>
        <a:cs typeface="+mn-cs"/>
      </a:defRPr>
    </a:lvl8pPr>
    <a:lvl9pPr marL="4435937" algn="l" defTabSz="1108984" rtl="0" eaLnBrk="1" latinLnBrk="0" hangingPunct="1">
      <a:defRPr sz="21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3" userDrawn="1">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Ross" initials="JR" lastIdx="38" clrIdx="0">
    <p:extLst>
      <p:ext uri="{19B8F6BF-5375-455C-9EA6-DF929625EA0E}">
        <p15:presenceInfo xmlns:p15="http://schemas.microsoft.com/office/powerpoint/2012/main" userId="18dd2a285576a0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C"/>
    <a:srgbClr val="FD6824"/>
    <a:srgbClr val="55C02B"/>
    <a:srgbClr val="00689D"/>
    <a:srgbClr val="FCC408"/>
    <a:srgbClr val="BE8A2D"/>
    <a:srgbClr val="FC9D23"/>
    <a:srgbClr val="3D7D43"/>
    <a:srgbClr val="DE1267"/>
    <a:srgbClr val="E423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850B9F-2031-4463-8C59-3E8699E1B468}" v="3" dt="2024-10-01T09:47:36.86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51" autoAdjust="0"/>
    <p:restoredTop sz="94674"/>
  </p:normalViewPr>
  <p:slideViewPr>
    <p:cSldViewPr>
      <p:cViewPr varScale="1">
        <p:scale>
          <a:sx n="30" d="100"/>
          <a:sy n="30" d="100"/>
        </p:scale>
        <p:origin x="1060" y="24"/>
      </p:cViewPr>
      <p:guideLst>
        <p:guide orient="horz" pos="3493"/>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2B27D6-9D4A-4260-9D26-D1D49E0AA0D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5349C2F-661C-4508-B43B-9D54FDF7CC85}">
      <dgm:prSet phldrT="[Text]" custT="1"/>
      <dgm:spPr/>
      <dgm:t>
        <a:bodyPr/>
        <a:lstStyle/>
        <a:p>
          <a:r>
            <a:rPr lang="en-US" sz="3200" dirty="0">
              <a:latin typeface="Montserrat" panose="02000505000000020004"/>
            </a:rPr>
            <a:t>Civil registration data </a:t>
          </a:r>
        </a:p>
      </dgm:t>
    </dgm:pt>
    <dgm:pt modelId="{6A5019D8-CAEC-4E1F-B7A8-D15647DAFC74}" type="parTrans" cxnId="{82AB7A38-B43C-4E6A-B7F7-94EF6B1A567A}">
      <dgm:prSet/>
      <dgm:spPr/>
      <dgm:t>
        <a:bodyPr/>
        <a:lstStyle/>
        <a:p>
          <a:endParaRPr lang="en-US" sz="1600"/>
        </a:p>
      </dgm:t>
    </dgm:pt>
    <dgm:pt modelId="{A01BB61D-AD47-4D04-BFFB-E1D6B87923F3}" type="sibTrans" cxnId="{82AB7A38-B43C-4E6A-B7F7-94EF6B1A567A}">
      <dgm:prSet/>
      <dgm:spPr/>
      <dgm:t>
        <a:bodyPr/>
        <a:lstStyle/>
        <a:p>
          <a:endParaRPr lang="en-US" sz="1600"/>
        </a:p>
      </dgm:t>
    </dgm:pt>
    <dgm:pt modelId="{2B6F1B3E-A27A-4DE3-86D6-2C232AF4DB94}">
      <dgm:prSet phldrT="[Text]" custT="1"/>
      <dgm:spPr/>
      <dgm:t>
        <a:bodyPr/>
        <a:lstStyle/>
        <a:p>
          <a:pPr algn="just"/>
          <a:r>
            <a:rPr lang="en-US" sz="2400" dirty="0">
              <a:solidFill>
                <a:schemeClr val="accent3">
                  <a:lumMod val="50000"/>
                </a:schemeClr>
              </a:solidFill>
              <a:latin typeface="Arial" panose="020B0604020202020204" pitchFamily="34" charset="0"/>
              <a:cs typeface="Arial" panose="020B0604020202020204" pitchFamily="34" charset="0"/>
            </a:rPr>
            <a:t>The numerator is the registered number of live births by women aged 15-19 in a given year, and the denominator is the estimated or enumerated population of women aged 15-19 years.</a:t>
          </a:r>
        </a:p>
      </dgm:t>
    </dgm:pt>
    <dgm:pt modelId="{DA13BB86-FE0F-41C7-A2D8-CC01434710ED}" type="parTrans" cxnId="{72640467-74F0-48CC-AE59-8C22E59BED12}">
      <dgm:prSet/>
      <dgm:spPr/>
      <dgm:t>
        <a:bodyPr/>
        <a:lstStyle/>
        <a:p>
          <a:endParaRPr lang="en-US" sz="1600"/>
        </a:p>
      </dgm:t>
    </dgm:pt>
    <dgm:pt modelId="{E9570F3B-4C11-41C4-A579-46FCF89E011B}" type="sibTrans" cxnId="{72640467-74F0-48CC-AE59-8C22E59BED12}">
      <dgm:prSet/>
      <dgm:spPr/>
      <dgm:t>
        <a:bodyPr/>
        <a:lstStyle/>
        <a:p>
          <a:endParaRPr lang="en-US" sz="1600"/>
        </a:p>
      </dgm:t>
    </dgm:pt>
    <dgm:pt modelId="{A3859661-AD2A-4BD7-A194-9A249B73875B}">
      <dgm:prSet phldrT="[Text]" custT="1"/>
      <dgm:spPr/>
      <dgm:t>
        <a:bodyPr/>
        <a:lstStyle/>
        <a:p>
          <a:r>
            <a:rPr lang="en-US" sz="3200" dirty="0">
              <a:latin typeface="Montserrat" panose="02000505000000020004"/>
            </a:rPr>
            <a:t>Survey data </a:t>
          </a:r>
        </a:p>
      </dgm:t>
    </dgm:pt>
    <dgm:pt modelId="{E485E5B7-7B2D-4593-98E5-4AD8EA5F38F8}" type="parTrans" cxnId="{AA67C40F-6B89-43DB-A8E4-EE7581A48AD5}">
      <dgm:prSet/>
      <dgm:spPr/>
      <dgm:t>
        <a:bodyPr/>
        <a:lstStyle/>
        <a:p>
          <a:endParaRPr lang="en-US" sz="1600"/>
        </a:p>
      </dgm:t>
    </dgm:pt>
    <dgm:pt modelId="{BFF1CE39-D7D0-441E-9832-AABF280931C9}" type="sibTrans" cxnId="{AA67C40F-6B89-43DB-A8E4-EE7581A48AD5}">
      <dgm:prSet/>
      <dgm:spPr/>
      <dgm:t>
        <a:bodyPr/>
        <a:lstStyle/>
        <a:p>
          <a:endParaRPr lang="en-US" sz="1600"/>
        </a:p>
      </dgm:t>
    </dgm:pt>
    <dgm:pt modelId="{FF43C64C-A79A-4AA2-8035-5CC5F9B905D6}">
      <dgm:prSet phldrT="[Text]" custT="1"/>
      <dgm:spPr/>
      <dgm:t>
        <a:bodyPr/>
        <a:lstStyle/>
        <a:p>
          <a:r>
            <a:rPr lang="en-US" sz="2400" dirty="0">
              <a:solidFill>
                <a:schemeClr val="accent3">
                  <a:lumMod val="50000"/>
                </a:schemeClr>
              </a:solidFill>
              <a:latin typeface="Arial" panose="020B0604020202020204" pitchFamily="34" charset="0"/>
              <a:cs typeface="Arial" panose="020B0604020202020204" pitchFamily="34" charset="0"/>
            </a:rPr>
            <a:t>The numerator is the number of live births obtained from retrospective birth histories of the interviewed women who were 15-19 years of age at the time of the births during a reference period before the interview. The denominator is person-years lived between the ages of 15-19 years by the interviewed women during the same reference period.</a:t>
          </a:r>
        </a:p>
      </dgm:t>
    </dgm:pt>
    <dgm:pt modelId="{7EE83579-405D-4709-9241-7B56727B93E5}" type="parTrans" cxnId="{A1AF864D-3273-46B1-9190-3C66D255C8A8}">
      <dgm:prSet/>
      <dgm:spPr/>
      <dgm:t>
        <a:bodyPr/>
        <a:lstStyle/>
        <a:p>
          <a:endParaRPr lang="en-US" sz="1600"/>
        </a:p>
      </dgm:t>
    </dgm:pt>
    <dgm:pt modelId="{61CFCD77-E7DB-4125-B03F-9FEB1E5C0196}" type="sibTrans" cxnId="{A1AF864D-3273-46B1-9190-3C66D255C8A8}">
      <dgm:prSet/>
      <dgm:spPr/>
      <dgm:t>
        <a:bodyPr/>
        <a:lstStyle/>
        <a:p>
          <a:endParaRPr lang="en-US" sz="1600"/>
        </a:p>
      </dgm:t>
    </dgm:pt>
    <dgm:pt modelId="{B96A8D1F-292E-417D-8042-18027F1E9C0C}">
      <dgm:prSet phldrT="[Text]" custT="1"/>
      <dgm:spPr/>
      <dgm:t>
        <a:bodyPr/>
        <a:lstStyle/>
        <a:p>
          <a:r>
            <a:rPr lang="en-US" sz="3200">
              <a:latin typeface="Montserrat" panose="02000505000000020004"/>
            </a:rPr>
            <a:t>Census data </a:t>
          </a:r>
        </a:p>
      </dgm:t>
    </dgm:pt>
    <dgm:pt modelId="{9A3A81C9-A995-4A5C-8B25-07B976D3BFEE}" type="parTrans" cxnId="{9B04E02A-EC48-4079-997F-C1EDCB0FB1DF}">
      <dgm:prSet/>
      <dgm:spPr/>
      <dgm:t>
        <a:bodyPr/>
        <a:lstStyle/>
        <a:p>
          <a:endParaRPr lang="en-US" sz="1600"/>
        </a:p>
      </dgm:t>
    </dgm:pt>
    <dgm:pt modelId="{4ECE1933-2E21-4D00-A83F-F9F00C8C096E}" type="sibTrans" cxnId="{9B04E02A-EC48-4079-997F-C1EDCB0FB1DF}">
      <dgm:prSet/>
      <dgm:spPr/>
      <dgm:t>
        <a:bodyPr/>
        <a:lstStyle/>
        <a:p>
          <a:endParaRPr lang="en-US" sz="1600"/>
        </a:p>
      </dgm:t>
    </dgm:pt>
    <dgm:pt modelId="{7B5F5268-C09F-4250-B77C-D37C450CA61A}">
      <dgm:prSet phldrT="[Text]" custT="1"/>
      <dgm:spPr/>
      <dgm:t>
        <a:bodyPr/>
        <a:lstStyle/>
        <a:p>
          <a:r>
            <a:rPr lang="en-US" sz="2400" dirty="0">
              <a:solidFill>
                <a:schemeClr val="accent3">
                  <a:lumMod val="50000"/>
                </a:schemeClr>
              </a:solidFill>
              <a:latin typeface="Arial" panose="020B0604020202020204" pitchFamily="34" charset="0"/>
              <a:cs typeface="Arial" panose="020B0604020202020204" pitchFamily="34" charset="0"/>
            </a:rPr>
            <a:t>The adolescent birth rate is computed on the basis of the date of last birth or the number of births in the 12 months preceding the enumeration. The census provides both the numerator and the denominator for the rates. </a:t>
          </a:r>
        </a:p>
      </dgm:t>
    </dgm:pt>
    <dgm:pt modelId="{3DB6CC96-5424-4FB5-AA50-A8280750F4CE}" type="parTrans" cxnId="{F242701E-4A16-41D3-9088-C4D9B7341ED6}">
      <dgm:prSet/>
      <dgm:spPr/>
      <dgm:t>
        <a:bodyPr/>
        <a:lstStyle/>
        <a:p>
          <a:endParaRPr lang="en-US" sz="1600"/>
        </a:p>
      </dgm:t>
    </dgm:pt>
    <dgm:pt modelId="{11258387-05B5-464E-A8FE-F7B25B1B5F56}" type="sibTrans" cxnId="{F242701E-4A16-41D3-9088-C4D9B7341ED6}">
      <dgm:prSet/>
      <dgm:spPr/>
      <dgm:t>
        <a:bodyPr/>
        <a:lstStyle/>
        <a:p>
          <a:endParaRPr lang="en-US" sz="1600"/>
        </a:p>
      </dgm:t>
    </dgm:pt>
    <dgm:pt modelId="{ACDD731B-DB70-4B74-B75C-FB28A2741A78}" type="pres">
      <dgm:prSet presAssocID="{332B27D6-9D4A-4260-9D26-D1D49E0AA0D5}" presName="Name0" presStyleCnt="0">
        <dgm:presLayoutVars>
          <dgm:dir/>
          <dgm:animLvl val="lvl"/>
          <dgm:resizeHandles val="exact"/>
        </dgm:presLayoutVars>
      </dgm:prSet>
      <dgm:spPr/>
    </dgm:pt>
    <dgm:pt modelId="{29281D8B-F6B2-4F62-8DC8-26BE63533E12}" type="pres">
      <dgm:prSet presAssocID="{25349C2F-661C-4508-B43B-9D54FDF7CC85}" presName="composite" presStyleCnt="0"/>
      <dgm:spPr/>
    </dgm:pt>
    <dgm:pt modelId="{A2FEE5A6-B077-4BB2-AF01-135C429392A4}" type="pres">
      <dgm:prSet presAssocID="{25349C2F-661C-4508-B43B-9D54FDF7CC85}" presName="parTx" presStyleLbl="alignNode1" presStyleIdx="0" presStyleCnt="3">
        <dgm:presLayoutVars>
          <dgm:chMax val="0"/>
          <dgm:chPref val="0"/>
          <dgm:bulletEnabled val="1"/>
        </dgm:presLayoutVars>
      </dgm:prSet>
      <dgm:spPr/>
    </dgm:pt>
    <dgm:pt modelId="{D1B9CB12-87C9-4CB9-82E8-D3A5FD17FCC8}" type="pres">
      <dgm:prSet presAssocID="{25349C2F-661C-4508-B43B-9D54FDF7CC85}" presName="desTx" presStyleLbl="alignAccFollowNode1" presStyleIdx="0" presStyleCnt="3">
        <dgm:presLayoutVars>
          <dgm:bulletEnabled val="1"/>
        </dgm:presLayoutVars>
      </dgm:prSet>
      <dgm:spPr/>
    </dgm:pt>
    <dgm:pt modelId="{739469EE-1E91-4E8E-A36F-6A76F79B5B7E}" type="pres">
      <dgm:prSet presAssocID="{A01BB61D-AD47-4D04-BFFB-E1D6B87923F3}" presName="space" presStyleCnt="0"/>
      <dgm:spPr/>
    </dgm:pt>
    <dgm:pt modelId="{B16D20A2-C851-41D7-8BC1-582493EFAD04}" type="pres">
      <dgm:prSet presAssocID="{A3859661-AD2A-4BD7-A194-9A249B73875B}" presName="composite" presStyleCnt="0"/>
      <dgm:spPr/>
    </dgm:pt>
    <dgm:pt modelId="{E792C1A6-0AB7-4064-90D5-E097E56E5682}" type="pres">
      <dgm:prSet presAssocID="{A3859661-AD2A-4BD7-A194-9A249B73875B}" presName="parTx" presStyleLbl="alignNode1" presStyleIdx="1" presStyleCnt="3">
        <dgm:presLayoutVars>
          <dgm:chMax val="0"/>
          <dgm:chPref val="0"/>
          <dgm:bulletEnabled val="1"/>
        </dgm:presLayoutVars>
      </dgm:prSet>
      <dgm:spPr/>
    </dgm:pt>
    <dgm:pt modelId="{BBD4F12E-41E6-4C23-9533-F9092B1A711C}" type="pres">
      <dgm:prSet presAssocID="{A3859661-AD2A-4BD7-A194-9A249B73875B}" presName="desTx" presStyleLbl="alignAccFollowNode1" presStyleIdx="1" presStyleCnt="3">
        <dgm:presLayoutVars>
          <dgm:bulletEnabled val="1"/>
        </dgm:presLayoutVars>
      </dgm:prSet>
      <dgm:spPr/>
    </dgm:pt>
    <dgm:pt modelId="{772F1D8E-2264-457F-B782-37584BCD3AE1}" type="pres">
      <dgm:prSet presAssocID="{BFF1CE39-D7D0-441E-9832-AABF280931C9}" presName="space" presStyleCnt="0"/>
      <dgm:spPr/>
    </dgm:pt>
    <dgm:pt modelId="{1CD89275-92A5-438F-864A-54AF9BDC0576}" type="pres">
      <dgm:prSet presAssocID="{B96A8D1F-292E-417D-8042-18027F1E9C0C}" presName="composite" presStyleCnt="0"/>
      <dgm:spPr/>
    </dgm:pt>
    <dgm:pt modelId="{FA89ADB9-3C04-401A-9ABD-4EF4A2CDEB89}" type="pres">
      <dgm:prSet presAssocID="{B96A8D1F-292E-417D-8042-18027F1E9C0C}" presName="parTx" presStyleLbl="alignNode1" presStyleIdx="2" presStyleCnt="3">
        <dgm:presLayoutVars>
          <dgm:chMax val="0"/>
          <dgm:chPref val="0"/>
          <dgm:bulletEnabled val="1"/>
        </dgm:presLayoutVars>
      </dgm:prSet>
      <dgm:spPr/>
    </dgm:pt>
    <dgm:pt modelId="{647B5636-9143-4810-AE95-E06C08B7DE85}" type="pres">
      <dgm:prSet presAssocID="{B96A8D1F-292E-417D-8042-18027F1E9C0C}" presName="desTx" presStyleLbl="alignAccFollowNode1" presStyleIdx="2" presStyleCnt="3">
        <dgm:presLayoutVars>
          <dgm:bulletEnabled val="1"/>
        </dgm:presLayoutVars>
      </dgm:prSet>
      <dgm:spPr/>
    </dgm:pt>
  </dgm:ptLst>
  <dgm:cxnLst>
    <dgm:cxn modelId="{AA67C40F-6B89-43DB-A8E4-EE7581A48AD5}" srcId="{332B27D6-9D4A-4260-9D26-D1D49E0AA0D5}" destId="{A3859661-AD2A-4BD7-A194-9A249B73875B}" srcOrd="1" destOrd="0" parTransId="{E485E5B7-7B2D-4593-98E5-4AD8EA5F38F8}" sibTransId="{BFF1CE39-D7D0-441E-9832-AABF280931C9}"/>
    <dgm:cxn modelId="{F242701E-4A16-41D3-9088-C4D9B7341ED6}" srcId="{B96A8D1F-292E-417D-8042-18027F1E9C0C}" destId="{7B5F5268-C09F-4250-B77C-D37C450CA61A}" srcOrd="0" destOrd="0" parTransId="{3DB6CC96-5424-4FB5-AA50-A8280750F4CE}" sibTransId="{11258387-05B5-464E-A8FE-F7B25B1B5F56}"/>
    <dgm:cxn modelId="{9B04E02A-EC48-4079-997F-C1EDCB0FB1DF}" srcId="{332B27D6-9D4A-4260-9D26-D1D49E0AA0D5}" destId="{B96A8D1F-292E-417D-8042-18027F1E9C0C}" srcOrd="2" destOrd="0" parTransId="{9A3A81C9-A995-4A5C-8B25-07B976D3BFEE}" sibTransId="{4ECE1933-2E21-4D00-A83F-F9F00C8C096E}"/>
    <dgm:cxn modelId="{E0091038-43A6-4D66-8FCB-B21B8495AD89}" type="presOf" srcId="{332B27D6-9D4A-4260-9D26-D1D49E0AA0D5}" destId="{ACDD731B-DB70-4B74-B75C-FB28A2741A78}" srcOrd="0" destOrd="0" presId="urn:microsoft.com/office/officeart/2005/8/layout/hList1"/>
    <dgm:cxn modelId="{82AB7A38-B43C-4E6A-B7F7-94EF6B1A567A}" srcId="{332B27D6-9D4A-4260-9D26-D1D49E0AA0D5}" destId="{25349C2F-661C-4508-B43B-9D54FDF7CC85}" srcOrd="0" destOrd="0" parTransId="{6A5019D8-CAEC-4E1F-B7A8-D15647DAFC74}" sibTransId="{A01BB61D-AD47-4D04-BFFB-E1D6B87923F3}"/>
    <dgm:cxn modelId="{72640467-74F0-48CC-AE59-8C22E59BED12}" srcId="{25349C2F-661C-4508-B43B-9D54FDF7CC85}" destId="{2B6F1B3E-A27A-4DE3-86D6-2C232AF4DB94}" srcOrd="0" destOrd="0" parTransId="{DA13BB86-FE0F-41C7-A2D8-CC01434710ED}" sibTransId="{E9570F3B-4C11-41C4-A579-46FCF89E011B}"/>
    <dgm:cxn modelId="{A1AF864D-3273-46B1-9190-3C66D255C8A8}" srcId="{A3859661-AD2A-4BD7-A194-9A249B73875B}" destId="{FF43C64C-A79A-4AA2-8035-5CC5F9B905D6}" srcOrd="0" destOrd="0" parTransId="{7EE83579-405D-4709-9241-7B56727B93E5}" sibTransId="{61CFCD77-E7DB-4125-B03F-9FEB1E5C0196}"/>
    <dgm:cxn modelId="{E9B59E6E-374B-44E9-966F-144107316BEF}" type="presOf" srcId="{A3859661-AD2A-4BD7-A194-9A249B73875B}" destId="{E792C1A6-0AB7-4064-90D5-E097E56E5682}" srcOrd="0" destOrd="0" presId="urn:microsoft.com/office/officeart/2005/8/layout/hList1"/>
    <dgm:cxn modelId="{BDEC008E-E694-48EF-BFC6-8622C0BF28F2}" type="presOf" srcId="{B96A8D1F-292E-417D-8042-18027F1E9C0C}" destId="{FA89ADB9-3C04-401A-9ABD-4EF4A2CDEB89}" srcOrd="0" destOrd="0" presId="urn:microsoft.com/office/officeart/2005/8/layout/hList1"/>
    <dgm:cxn modelId="{CEA03392-26E1-46FC-9875-4120778E922E}" type="presOf" srcId="{FF43C64C-A79A-4AA2-8035-5CC5F9B905D6}" destId="{BBD4F12E-41E6-4C23-9533-F9092B1A711C}" srcOrd="0" destOrd="0" presId="urn:microsoft.com/office/officeart/2005/8/layout/hList1"/>
    <dgm:cxn modelId="{91B405C3-0142-4046-8FDA-8F51E0DFF49B}" type="presOf" srcId="{2B6F1B3E-A27A-4DE3-86D6-2C232AF4DB94}" destId="{D1B9CB12-87C9-4CB9-82E8-D3A5FD17FCC8}" srcOrd="0" destOrd="0" presId="urn:microsoft.com/office/officeart/2005/8/layout/hList1"/>
    <dgm:cxn modelId="{474D07E6-CB33-4998-9080-1CBE269BA79E}" type="presOf" srcId="{25349C2F-661C-4508-B43B-9D54FDF7CC85}" destId="{A2FEE5A6-B077-4BB2-AF01-135C429392A4}" srcOrd="0" destOrd="0" presId="urn:microsoft.com/office/officeart/2005/8/layout/hList1"/>
    <dgm:cxn modelId="{AFD64DF6-E588-4E1A-B4AB-A5576FA991E0}" type="presOf" srcId="{7B5F5268-C09F-4250-B77C-D37C450CA61A}" destId="{647B5636-9143-4810-AE95-E06C08B7DE85}" srcOrd="0" destOrd="0" presId="urn:microsoft.com/office/officeart/2005/8/layout/hList1"/>
    <dgm:cxn modelId="{FEC39663-8355-49C1-9EA5-0E08F91C8A17}" type="presParOf" srcId="{ACDD731B-DB70-4B74-B75C-FB28A2741A78}" destId="{29281D8B-F6B2-4F62-8DC8-26BE63533E12}" srcOrd="0" destOrd="0" presId="urn:microsoft.com/office/officeart/2005/8/layout/hList1"/>
    <dgm:cxn modelId="{B3E1C86D-2AD5-4C47-A126-F9C68700D730}" type="presParOf" srcId="{29281D8B-F6B2-4F62-8DC8-26BE63533E12}" destId="{A2FEE5A6-B077-4BB2-AF01-135C429392A4}" srcOrd="0" destOrd="0" presId="urn:microsoft.com/office/officeart/2005/8/layout/hList1"/>
    <dgm:cxn modelId="{F575E360-F967-4F60-9BC1-E9C9D21E0D70}" type="presParOf" srcId="{29281D8B-F6B2-4F62-8DC8-26BE63533E12}" destId="{D1B9CB12-87C9-4CB9-82E8-D3A5FD17FCC8}" srcOrd="1" destOrd="0" presId="urn:microsoft.com/office/officeart/2005/8/layout/hList1"/>
    <dgm:cxn modelId="{7CBE786E-E16A-4D57-852B-D4E683E351C9}" type="presParOf" srcId="{ACDD731B-DB70-4B74-B75C-FB28A2741A78}" destId="{739469EE-1E91-4E8E-A36F-6A76F79B5B7E}" srcOrd="1" destOrd="0" presId="urn:microsoft.com/office/officeart/2005/8/layout/hList1"/>
    <dgm:cxn modelId="{D9AC4B0D-EECC-4D4B-83BB-BC1AAEACA53C}" type="presParOf" srcId="{ACDD731B-DB70-4B74-B75C-FB28A2741A78}" destId="{B16D20A2-C851-41D7-8BC1-582493EFAD04}" srcOrd="2" destOrd="0" presId="urn:microsoft.com/office/officeart/2005/8/layout/hList1"/>
    <dgm:cxn modelId="{07CDD2C5-F618-4303-ABF2-AE89D98C0045}" type="presParOf" srcId="{B16D20A2-C851-41D7-8BC1-582493EFAD04}" destId="{E792C1A6-0AB7-4064-90D5-E097E56E5682}" srcOrd="0" destOrd="0" presId="urn:microsoft.com/office/officeart/2005/8/layout/hList1"/>
    <dgm:cxn modelId="{2A4DFA04-B27F-4389-90A8-FB9E897E92DC}" type="presParOf" srcId="{B16D20A2-C851-41D7-8BC1-582493EFAD04}" destId="{BBD4F12E-41E6-4C23-9533-F9092B1A711C}" srcOrd="1" destOrd="0" presId="urn:microsoft.com/office/officeart/2005/8/layout/hList1"/>
    <dgm:cxn modelId="{23AFE25E-008B-4B9D-9FFC-7333F4BB22F5}" type="presParOf" srcId="{ACDD731B-DB70-4B74-B75C-FB28A2741A78}" destId="{772F1D8E-2264-457F-B782-37584BCD3AE1}" srcOrd="3" destOrd="0" presId="urn:microsoft.com/office/officeart/2005/8/layout/hList1"/>
    <dgm:cxn modelId="{4A23DBEC-1123-4EA8-B9F2-C666B647450C}" type="presParOf" srcId="{ACDD731B-DB70-4B74-B75C-FB28A2741A78}" destId="{1CD89275-92A5-438F-864A-54AF9BDC0576}" srcOrd="4" destOrd="0" presId="urn:microsoft.com/office/officeart/2005/8/layout/hList1"/>
    <dgm:cxn modelId="{748F4E68-F66A-4A32-A015-E376451C2E0C}" type="presParOf" srcId="{1CD89275-92A5-438F-864A-54AF9BDC0576}" destId="{FA89ADB9-3C04-401A-9ABD-4EF4A2CDEB89}" srcOrd="0" destOrd="0" presId="urn:microsoft.com/office/officeart/2005/8/layout/hList1"/>
    <dgm:cxn modelId="{F0A053FD-94EC-4A04-90C5-5C7E181026A5}" type="presParOf" srcId="{1CD89275-92A5-438F-864A-54AF9BDC0576}" destId="{647B5636-9143-4810-AE95-E06C08B7DE8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EE5A6-B077-4BB2-AF01-135C429392A4}">
      <dsp:nvSpPr>
        <dsp:cNvPr id="0" name=""/>
        <dsp:cNvSpPr/>
      </dsp:nvSpPr>
      <dsp:spPr>
        <a:xfrm>
          <a:off x="5214" y="1203986"/>
          <a:ext cx="5084564" cy="187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ontserrat" panose="02000505000000020004"/>
            </a:rPr>
            <a:t>Civil registration data </a:t>
          </a:r>
        </a:p>
      </dsp:txBody>
      <dsp:txXfrm>
        <a:off x="5214" y="1203986"/>
        <a:ext cx="5084564" cy="1872000"/>
      </dsp:txXfrm>
    </dsp:sp>
    <dsp:sp modelId="{D1B9CB12-87C9-4CB9-82E8-D3A5FD17FCC8}">
      <dsp:nvSpPr>
        <dsp:cNvPr id="0" name=""/>
        <dsp:cNvSpPr/>
      </dsp:nvSpPr>
      <dsp:spPr>
        <a:xfrm>
          <a:off x="5214" y="3075986"/>
          <a:ext cx="5084564" cy="41929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r>
            <a:rPr lang="en-US" sz="2400" kern="1200" dirty="0">
              <a:solidFill>
                <a:schemeClr val="accent3">
                  <a:lumMod val="50000"/>
                </a:schemeClr>
              </a:solidFill>
              <a:latin typeface="Arial" panose="020B0604020202020204" pitchFamily="34" charset="0"/>
              <a:cs typeface="Arial" panose="020B0604020202020204" pitchFamily="34" charset="0"/>
            </a:rPr>
            <a:t>The numerator is the registered number of live births by women aged 15-19 in a given year, and the denominator is the estimated or enumerated population of women aged 15-19 years.</a:t>
          </a:r>
        </a:p>
      </dsp:txBody>
      <dsp:txXfrm>
        <a:off x="5214" y="3075986"/>
        <a:ext cx="5084564" cy="4192987"/>
      </dsp:txXfrm>
    </dsp:sp>
    <dsp:sp modelId="{E792C1A6-0AB7-4064-90D5-E097E56E5682}">
      <dsp:nvSpPr>
        <dsp:cNvPr id="0" name=""/>
        <dsp:cNvSpPr/>
      </dsp:nvSpPr>
      <dsp:spPr>
        <a:xfrm>
          <a:off x="5801617" y="1203986"/>
          <a:ext cx="5084564" cy="187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ontserrat" panose="02000505000000020004"/>
            </a:rPr>
            <a:t>Survey data </a:t>
          </a:r>
        </a:p>
      </dsp:txBody>
      <dsp:txXfrm>
        <a:off x="5801617" y="1203986"/>
        <a:ext cx="5084564" cy="1872000"/>
      </dsp:txXfrm>
    </dsp:sp>
    <dsp:sp modelId="{BBD4F12E-41E6-4C23-9533-F9092B1A711C}">
      <dsp:nvSpPr>
        <dsp:cNvPr id="0" name=""/>
        <dsp:cNvSpPr/>
      </dsp:nvSpPr>
      <dsp:spPr>
        <a:xfrm>
          <a:off x="5801617" y="3075986"/>
          <a:ext cx="5084564" cy="41929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accent3">
                  <a:lumMod val="50000"/>
                </a:schemeClr>
              </a:solidFill>
              <a:latin typeface="Arial" panose="020B0604020202020204" pitchFamily="34" charset="0"/>
              <a:cs typeface="Arial" panose="020B0604020202020204" pitchFamily="34" charset="0"/>
            </a:rPr>
            <a:t>The numerator is the number of live births obtained from retrospective birth histories of the interviewed women who were 15-19 years of age at the time of the births during a reference period before the interview. The denominator is person-years lived between the ages of 15-19 years by the interviewed women during the same reference period.</a:t>
          </a:r>
        </a:p>
      </dsp:txBody>
      <dsp:txXfrm>
        <a:off x="5801617" y="3075986"/>
        <a:ext cx="5084564" cy="4192987"/>
      </dsp:txXfrm>
    </dsp:sp>
    <dsp:sp modelId="{FA89ADB9-3C04-401A-9ABD-4EF4A2CDEB89}">
      <dsp:nvSpPr>
        <dsp:cNvPr id="0" name=""/>
        <dsp:cNvSpPr/>
      </dsp:nvSpPr>
      <dsp:spPr>
        <a:xfrm>
          <a:off x="11598020" y="1203986"/>
          <a:ext cx="5084564" cy="187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a:latin typeface="Montserrat" panose="02000505000000020004"/>
            </a:rPr>
            <a:t>Census data </a:t>
          </a:r>
        </a:p>
      </dsp:txBody>
      <dsp:txXfrm>
        <a:off x="11598020" y="1203986"/>
        <a:ext cx="5084564" cy="1872000"/>
      </dsp:txXfrm>
    </dsp:sp>
    <dsp:sp modelId="{647B5636-9143-4810-AE95-E06C08B7DE85}">
      <dsp:nvSpPr>
        <dsp:cNvPr id="0" name=""/>
        <dsp:cNvSpPr/>
      </dsp:nvSpPr>
      <dsp:spPr>
        <a:xfrm>
          <a:off x="11598020" y="3075986"/>
          <a:ext cx="5084564" cy="41929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accent3">
                  <a:lumMod val="50000"/>
                </a:schemeClr>
              </a:solidFill>
              <a:latin typeface="Arial" panose="020B0604020202020204" pitchFamily="34" charset="0"/>
              <a:cs typeface="Arial" panose="020B0604020202020204" pitchFamily="34" charset="0"/>
            </a:rPr>
            <a:t>The adolescent birth rate is computed on the basis of the date of last birth or the number of births in the 12 months preceding the enumeration. The census provides both the numerator and the denominator for the rates. </a:t>
          </a:r>
        </a:p>
      </dsp:txBody>
      <dsp:txXfrm>
        <a:off x="11598020" y="3075986"/>
        <a:ext cx="5084564" cy="419298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0A994FA9-4AA4-7F49-85BA-5FDB5EB99756}" type="datetimeFigureOut">
              <a:rPr lang="en-US" smtClean="0"/>
              <a:t>01-Oct-24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9C95C949-30DC-A548-B0F6-ECAFEB87DCCE}" type="slidenum">
              <a:rPr lang="en-US" smtClean="0"/>
              <a:t>‹#›</a:t>
            </a:fld>
            <a:endParaRPr lang="en-US"/>
          </a:p>
        </p:txBody>
      </p:sp>
    </p:spTree>
    <p:extLst>
      <p:ext uri="{BB962C8B-B14F-4D97-AF65-F5344CB8AC3E}">
        <p14:creationId xmlns:p14="http://schemas.microsoft.com/office/powerpoint/2010/main" val="1948057685"/>
      </p:ext>
    </p:extLst>
  </p:cSld>
  <p:clrMap bg1="lt1" tx1="dk1" bg2="lt2" tx2="dk2" accent1="accent1" accent2="accent2" accent3="accent3" accent4="accent4" accent5="accent5" accent6="accent6" hlink="hlink" folHlink="folHlink"/>
  <p:notesStyle>
    <a:lvl1pPr marL="0" algn="l" defTabSz="1108984" rtl="0" eaLnBrk="1" latinLnBrk="0" hangingPunct="1">
      <a:defRPr sz="1455" kern="1200">
        <a:solidFill>
          <a:schemeClr val="tx1"/>
        </a:solidFill>
        <a:latin typeface="+mn-lt"/>
        <a:ea typeface="+mn-ea"/>
        <a:cs typeface="+mn-cs"/>
      </a:defRPr>
    </a:lvl1pPr>
    <a:lvl2pPr marL="554492" algn="l" defTabSz="1108984" rtl="0" eaLnBrk="1" latinLnBrk="0" hangingPunct="1">
      <a:defRPr sz="1455" kern="1200">
        <a:solidFill>
          <a:schemeClr val="tx1"/>
        </a:solidFill>
        <a:latin typeface="+mn-lt"/>
        <a:ea typeface="+mn-ea"/>
        <a:cs typeface="+mn-cs"/>
      </a:defRPr>
    </a:lvl2pPr>
    <a:lvl3pPr marL="1108984" algn="l" defTabSz="1108984" rtl="0" eaLnBrk="1" latinLnBrk="0" hangingPunct="1">
      <a:defRPr sz="1455" kern="1200">
        <a:solidFill>
          <a:schemeClr val="tx1"/>
        </a:solidFill>
        <a:latin typeface="+mn-lt"/>
        <a:ea typeface="+mn-ea"/>
        <a:cs typeface="+mn-cs"/>
      </a:defRPr>
    </a:lvl3pPr>
    <a:lvl4pPr marL="1663476" algn="l" defTabSz="1108984" rtl="0" eaLnBrk="1" latinLnBrk="0" hangingPunct="1">
      <a:defRPr sz="1455" kern="1200">
        <a:solidFill>
          <a:schemeClr val="tx1"/>
        </a:solidFill>
        <a:latin typeface="+mn-lt"/>
        <a:ea typeface="+mn-ea"/>
        <a:cs typeface="+mn-cs"/>
      </a:defRPr>
    </a:lvl4pPr>
    <a:lvl5pPr marL="2217969" algn="l" defTabSz="1108984" rtl="0" eaLnBrk="1" latinLnBrk="0" hangingPunct="1">
      <a:defRPr sz="1455" kern="1200">
        <a:solidFill>
          <a:schemeClr val="tx1"/>
        </a:solidFill>
        <a:latin typeface="+mn-lt"/>
        <a:ea typeface="+mn-ea"/>
        <a:cs typeface="+mn-cs"/>
      </a:defRPr>
    </a:lvl5pPr>
    <a:lvl6pPr marL="2772461" algn="l" defTabSz="1108984" rtl="0" eaLnBrk="1" latinLnBrk="0" hangingPunct="1">
      <a:defRPr sz="1455" kern="1200">
        <a:solidFill>
          <a:schemeClr val="tx1"/>
        </a:solidFill>
        <a:latin typeface="+mn-lt"/>
        <a:ea typeface="+mn-ea"/>
        <a:cs typeface="+mn-cs"/>
      </a:defRPr>
    </a:lvl6pPr>
    <a:lvl7pPr marL="3326953" algn="l" defTabSz="1108984" rtl="0" eaLnBrk="1" latinLnBrk="0" hangingPunct="1">
      <a:defRPr sz="1455" kern="1200">
        <a:solidFill>
          <a:schemeClr val="tx1"/>
        </a:solidFill>
        <a:latin typeface="+mn-lt"/>
        <a:ea typeface="+mn-ea"/>
        <a:cs typeface="+mn-cs"/>
      </a:defRPr>
    </a:lvl7pPr>
    <a:lvl8pPr marL="3881445" algn="l" defTabSz="1108984" rtl="0" eaLnBrk="1" latinLnBrk="0" hangingPunct="1">
      <a:defRPr sz="1455" kern="1200">
        <a:solidFill>
          <a:schemeClr val="tx1"/>
        </a:solidFill>
        <a:latin typeface="+mn-lt"/>
        <a:ea typeface="+mn-ea"/>
        <a:cs typeface="+mn-cs"/>
      </a:defRPr>
    </a:lvl8pPr>
    <a:lvl9pPr marL="4435937" algn="l" defTabSz="1108984" rtl="0" eaLnBrk="1" latinLnBrk="0" hangingPunct="1">
      <a:defRPr sz="145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9</a:t>
            </a:fld>
            <a:endParaRPr lang="en-US"/>
          </a:p>
        </p:txBody>
      </p:sp>
    </p:spTree>
    <p:extLst>
      <p:ext uri="{BB962C8B-B14F-4D97-AF65-F5344CB8AC3E}">
        <p14:creationId xmlns:p14="http://schemas.microsoft.com/office/powerpoint/2010/main" val="4620426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1" name="Freeform 80">
            <a:extLst>
              <a:ext uri="{FF2B5EF4-FFF2-40B4-BE49-F238E27FC236}">
                <a16:creationId xmlns:a16="http://schemas.microsoft.com/office/drawing/2014/main" id="{7448B7D5-8F75-F849-9548-6AE5A0208755}"/>
              </a:ext>
            </a:extLst>
          </p:cNvPr>
          <p:cNvSpPr/>
          <p:nvPr userDrawn="1"/>
        </p:nvSpPr>
        <p:spPr>
          <a:xfrm>
            <a:off x="-29534" y="-7375"/>
            <a:ext cx="10166709" cy="13723374"/>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6" name="Freeform 65">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5" name="Freeform 64">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3" name="Picture 2">
            <a:extLst>
              <a:ext uri="{FF2B5EF4-FFF2-40B4-BE49-F238E27FC236}">
                <a16:creationId xmlns:a16="http://schemas.microsoft.com/office/drawing/2014/main" id="{6C240D2B-F4B2-7149-9897-1632B440D9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23042" y="11658600"/>
            <a:ext cx="3894158" cy="1725724"/>
          </a:xfrm>
          <a:prstGeom prst="rect">
            <a:avLst/>
          </a:prstGeom>
        </p:spPr>
      </p:pic>
    </p:spTree>
  </p:cSld>
  <p:clrMapOvr>
    <a:masterClrMapping/>
  </p:clrMapOvr>
  <p:extLst>
    <p:ext uri="{DCECCB84-F9BA-43D5-87BE-67443E8EF086}">
      <p15:sldGuideLst xmlns:p15="http://schemas.microsoft.com/office/powerpoint/2012/main">
        <p15:guide id="1" orient="horz" pos="672" userDrawn="1">
          <p15:clr>
            <a:srgbClr val="FBAE40"/>
          </p15:clr>
        </p15:guide>
        <p15:guide id="2" pos="1008" userDrawn="1">
          <p15:clr>
            <a:srgbClr val="FBAE40"/>
          </p15:clr>
        </p15:guide>
        <p15:guide id="3" pos="14400" userDrawn="1">
          <p15:clr>
            <a:srgbClr val="FBAE40"/>
          </p15:clr>
        </p15:guide>
        <p15:guide id="4" pos="146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6" name="Freeform 65">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5" name="Freeform 64">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Text Placeholder 44">
            <a:extLst>
              <a:ext uri="{FF2B5EF4-FFF2-40B4-BE49-F238E27FC236}">
                <a16:creationId xmlns:a16="http://schemas.microsoft.com/office/drawing/2014/main" id="{20199B3D-584A-C543-8A7C-0C3502E8B0F5}"/>
              </a:ext>
            </a:extLst>
          </p:cNvPr>
          <p:cNvSpPr>
            <a:spLocks noGrp="1"/>
          </p:cNvSpPr>
          <p:nvPr>
            <p:ph type="body" sz="quarter" idx="10" hasCustomPrompt="1"/>
          </p:nvPr>
        </p:nvSpPr>
        <p:spPr>
          <a:xfrm>
            <a:off x="1600200" y="6203107"/>
            <a:ext cx="9243851" cy="1354217"/>
          </a:xfrm>
        </p:spPr>
        <p:txBody>
          <a:bodyPr anchor="ctr" anchorCtr="0"/>
          <a:lstStyle>
            <a:lvl1pPr>
              <a:defRPr sz="8800" b="1" i="0">
                <a:solidFill>
                  <a:schemeClr val="tx1"/>
                </a:solidFill>
                <a:latin typeface="Montserrat" panose="02000505000000020004" pitchFamily="2" charset="77"/>
              </a:defRPr>
            </a:lvl1pPr>
          </a:lstStyle>
          <a:p>
            <a:pPr lvl="0"/>
            <a:r>
              <a:rPr lang="en-US" dirty="0"/>
              <a:t>THANK YOU</a:t>
            </a:r>
          </a:p>
        </p:txBody>
      </p:sp>
      <p:pic>
        <p:nvPicPr>
          <p:cNvPr id="3" name="Picture 2">
            <a:extLst>
              <a:ext uri="{FF2B5EF4-FFF2-40B4-BE49-F238E27FC236}">
                <a16:creationId xmlns:a16="http://schemas.microsoft.com/office/drawing/2014/main" id="{E218F479-D43B-3448-B27E-48A59BEEE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0" y="11277600"/>
            <a:ext cx="4283677" cy="1287274"/>
          </a:xfrm>
          <a:prstGeom prst="rect">
            <a:avLst/>
          </a:prstGeom>
        </p:spPr>
      </p:pic>
    </p:spTree>
    <p:extLst>
      <p:ext uri="{BB962C8B-B14F-4D97-AF65-F5344CB8AC3E}">
        <p14:creationId xmlns:p14="http://schemas.microsoft.com/office/powerpoint/2010/main" val="3291277630"/>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5600" t="1978" r="23611" b="51517"/>
          <a:stretch/>
        </p:blipFill>
        <p:spPr>
          <a:xfrm>
            <a:off x="0" y="-26276"/>
            <a:ext cx="24384000" cy="13742276"/>
          </a:xfrm>
          <a:prstGeom prst="rect">
            <a:avLst/>
          </a:prstGeom>
        </p:spPr>
      </p:pic>
      <p:sp>
        <p:nvSpPr>
          <p:cNvPr id="5" name="Text Placeholder 44">
            <a:extLst>
              <a:ext uri="{FF2B5EF4-FFF2-40B4-BE49-F238E27FC236}">
                <a16:creationId xmlns:a16="http://schemas.microsoft.com/office/drawing/2014/main" id="{F143D28B-CEE9-B94D-8239-606801726CE1}"/>
              </a:ext>
            </a:extLst>
          </p:cNvPr>
          <p:cNvSpPr>
            <a:spLocks noGrp="1"/>
          </p:cNvSpPr>
          <p:nvPr>
            <p:ph type="body" sz="quarter" idx="10" hasCustomPrompt="1"/>
          </p:nvPr>
        </p:nvSpPr>
        <p:spPr>
          <a:xfrm>
            <a:off x="1600200" y="6203107"/>
            <a:ext cx="9243851" cy="1354217"/>
          </a:xfrm>
        </p:spPr>
        <p:txBody>
          <a:bodyPr anchor="ctr" anchorCtr="0"/>
          <a:lstStyle>
            <a:lvl1pPr>
              <a:defRPr sz="8800" b="1" i="0">
                <a:solidFill>
                  <a:schemeClr val="bg2"/>
                </a:solidFill>
                <a:latin typeface="Montserrat" panose="02000505000000020004" pitchFamily="2" charset="77"/>
              </a:defRPr>
            </a:lvl1pPr>
          </a:lstStyle>
          <a:p>
            <a:pPr lvl="0"/>
            <a:r>
              <a:rPr lang="en-US" dirty="0"/>
              <a:t>THANK YOU</a:t>
            </a:r>
          </a:p>
        </p:txBody>
      </p:sp>
      <p:pic>
        <p:nvPicPr>
          <p:cNvPr id="7" name="Picture 6">
            <a:extLst>
              <a:ext uri="{FF2B5EF4-FFF2-40B4-BE49-F238E27FC236}">
                <a16:creationId xmlns:a16="http://schemas.microsoft.com/office/drawing/2014/main" id="{74CC99F6-CECC-3841-B698-177BDD40F8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23042" y="11658600"/>
            <a:ext cx="3894158" cy="172572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tx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1586578" y="3161380"/>
            <a:ext cx="21233951" cy="2239716"/>
          </a:xfrm>
        </p:spPr>
        <p:txBody>
          <a:bodyPr/>
          <a:lstStyle>
            <a:lvl1pPr>
              <a:defRPr sz="2911">
                <a:solidFill>
                  <a:schemeClr val="accent3"/>
                </a:solidFill>
                <a:latin typeface="Arial" panose="020B0604020202020204" pitchFamily="34" charset="0"/>
                <a:cs typeface="Arial" panose="020B0604020202020204" pitchFamily="34" charset="0"/>
              </a:defRPr>
            </a:lvl1pPr>
            <a:lvl2pPr>
              <a:defRPr sz="2911">
                <a:solidFill>
                  <a:schemeClr val="accent3"/>
                </a:solidFill>
                <a:latin typeface="Arial" panose="020B0604020202020204" pitchFamily="34" charset="0"/>
                <a:cs typeface="Arial" panose="020B0604020202020204" pitchFamily="34" charset="0"/>
              </a:defRPr>
            </a:lvl2pPr>
            <a:lvl3pPr>
              <a:defRPr sz="2911">
                <a:solidFill>
                  <a:schemeClr val="accent3"/>
                </a:solidFill>
                <a:latin typeface="Arial" panose="020B0604020202020204" pitchFamily="34" charset="0"/>
                <a:cs typeface="Arial" panose="020B0604020202020204" pitchFamily="34" charset="0"/>
              </a:defRPr>
            </a:lvl3pPr>
            <a:lvl4pPr>
              <a:defRPr sz="2911">
                <a:solidFill>
                  <a:schemeClr val="accent3"/>
                </a:solidFill>
                <a:latin typeface="Arial" panose="020B0604020202020204" pitchFamily="34" charset="0"/>
                <a:cs typeface="Arial" panose="020B0604020202020204" pitchFamily="34" charset="0"/>
              </a:defRPr>
            </a:lvl4pPr>
            <a:lvl5pPr>
              <a:defRPr sz="2911">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Holder 6">
            <a:extLst>
              <a:ext uri="{FF2B5EF4-FFF2-40B4-BE49-F238E27FC236}">
                <a16:creationId xmlns:a16="http://schemas.microsoft.com/office/drawing/2014/main" id="{A1110A4E-A1AD-1E4A-B229-270C8E3E6B78}"/>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cSld>
  <p:clrMapOvr>
    <a:masterClrMapping/>
  </p:clrMapOvr>
  <p:extLst>
    <p:ext uri="{DCECCB84-F9BA-43D5-87BE-67443E8EF086}">
      <p15:sldGuideLst xmlns:p15="http://schemas.microsoft.com/office/powerpoint/2012/main">
        <p15:guide id="1" orient="horz" pos="7638" userDrawn="1">
          <p15:clr>
            <a:srgbClr val="FBAE40"/>
          </p15:clr>
        </p15:guide>
        <p15:guide id="2" pos="1008" userDrawn="1">
          <p15:clr>
            <a:srgbClr val="FBAE40"/>
          </p15:clr>
        </p15:guide>
        <p15:guide id="3" pos="14375" userDrawn="1">
          <p15:clr>
            <a:srgbClr val="FBAE40"/>
          </p15:clr>
        </p15:guide>
        <p15:guide id="4" orient="horz" pos="711" userDrawn="1">
          <p15:clr>
            <a:srgbClr val="FBAE40"/>
          </p15:clr>
        </p15:guide>
        <p15:guide id="5" orient="horz" pos="1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1586578" y="3161380"/>
            <a:ext cx="21233951" cy="2239716"/>
          </a:xfrm>
        </p:spPr>
        <p:txBody>
          <a:bodyPr/>
          <a:lstStyle>
            <a:lvl1pPr>
              <a:defRPr sz="2800">
                <a:solidFill>
                  <a:schemeClr val="accent3"/>
                </a:solidFill>
                <a:latin typeface="Arial" panose="020B0604020202020204" pitchFamily="34" charset="0"/>
                <a:cs typeface="Arial" panose="020B0604020202020204" pitchFamily="34" charset="0"/>
              </a:defRPr>
            </a:lvl1pPr>
            <a:lvl2pPr>
              <a:defRPr sz="2800">
                <a:solidFill>
                  <a:schemeClr val="accent3"/>
                </a:solidFill>
                <a:latin typeface="Arial" panose="020B0604020202020204" pitchFamily="34" charset="0"/>
                <a:cs typeface="Arial" panose="020B0604020202020204" pitchFamily="34" charset="0"/>
              </a:defRPr>
            </a:lvl2pPr>
            <a:lvl3pPr>
              <a:defRPr sz="2800">
                <a:solidFill>
                  <a:schemeClr val="accent3"/>
                </a:solidFill>
                <a:latin typeface="Arial" panose="020B0604020202020204" pitchFamily="34" charset="0"/>
                <a:cs typeface="Arial" panose="020B0604020202020204" pitchFamily="34" charset="0"/>
              </a:defRPr>
            </a:lvl3pPr>
            <a:lvl4pPr>
              <a:defRPr sz="2800">
                <a:solidFill>
                  <a:schemeClr val="accent3"/>
                </a:solidFill>
                <a:latin typeface="Arial" panose="020B0604020202020204" pitchFamily="34" charset="0"/>
                <a:cs typeface="Arial" panose="020B0604020202020204" pitchFamily="34" charset="0"/>
              </a:defRPr>
            </a:lvl4pPr>
            <a:lvl5pPr>
              <a:defRPr sz="28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2506530611"/>
      </p:ext>
    </p:extLst>
  </p:cSld>
  <p:clrMapOvr>
    <a:masterClrMapping/>
  </p:clrMapOvr>
  <p:extLst>
    <p:ext uri="{DCECCB84-F9BA-43D5-87BE-67443E8EF086}">
      <p15:sldGuideLst xmlns:p15="http://schemas.microsoft.com/office/powerpoint/2012/main">
        <p15:guide id="1" orient="horz" pos="7638" userDrawn="1">
          <p15:clr>
            <a:srgbClr val="FBAE40"/>
          </p15:clr>
        </p15:guide>
        <p15:guide id="2" pos="985" userDrawn="1">
          <p15:clr>
            <a:srgbClr val="FBAE40"/>
          </p15:clr>
        </p15:guide>
        <p15:guide id="3" pos="14375" userDrawn="1">
          <p15:clr>
            <a:srgbClr val="FBAE40"/>
          </p15:clr>
        </p15:guide>
        <p15:guide id="4" orient="horz" pos="711" userDrawn="1">
          <p15:clr>
            <a:srgbClr val="FBAE40"/>
          </p15:clr>
        </p15:guide>
        <p15:guide id="5" orient="horz" pos="199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2">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1586578" y="3161380"/>
            <a:ext cx="21233951" cy="2239716"/>
          </a:xfrm>
        </p:spPr>
        <p:txBody>
          <a:bodyPr/>
          <a:lstStyle>
            <a:lvl1pPr>
              <a:defRPr sz="2800">
                <a:solidFill>
                  <a:schemeClr val="accent3"/>
                </a:solidFill>
                <a:latin typeface="Arial" panose="020B0604020202020204" pitchFamily="34" charset="0"/>
                <a:cs typeface="Arial" panose="020B0604020202020204" pitchFamily="34" charset="0"/>
              </a:defRPr>
            </a:lvl1pPr>
            <a:lvl2pPr>
              <a:defRPr sz="2800">
                <a:solidFill>
                  <a:schemeClr val="accent3"/>
                </a:solidFill>
                <a:latin typeface="Arial" panose="020B0604020202020204" pitchFamily="34" charset="0"/>
                <a:cs typeface="Arial" panose="020B0604020202020204" pitchFamily="34" charset="0"/>
              </a:defRPr>
            </a:lvl2pPr>
            <a:lvl3pPr>
              <a:defRPr sz="2800">
                <a:solidFill>
                  <a:schemeClr val="accent3"/>
                </a:solidFill>
                <a:latin typeface="Arial" panose="020B0604020202020204" pitchFamily="34" charset="0"/>
                <a:cs typeface="Arial" panose="020B0604020202020204" pitchFamily="34" charset="0"/>
              </a:defRPr>
            </a:lvl3pPr>
            <a:lvl4pPr>
              <a:defRPr sz="2800">
                <a:solidFill>
                  <a:schemeClr val="accent3"/>
                </a:solidFill>
                <a:latin typeface="Arial" panose="020B0604020202020204" pitchFamily="34" charset="0"/>
                <a:cs typeface="Arial" panose="020B0604020202020204" pitchFamily="34" charset="0"/>
              </a:defRPr>
            </a:lvl4pPr>
            <a:lvl5pPr>
              <a:defRPr sz="28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pic>
        <p:nvPicPr>
          <p:cNvPr id="3" name="Picture 2">
            <a:extLst>
              <a:ext uri="{FF2B5EF4-FFF2-40B4-BE49-F238E27FC236}">
                <a16:creationId xmlns:a16="http://schemas.microsoft.com/office/drawing/2014/main" id="{177B46DA-2734-8248-83F0-421C133EE9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57676" y="12511772"/>
            <a:ext cx="5478524" cy="975628"/>
          </a:xfrm>
          <a:prstGeom prst="rect">
            <a:avLst/>
          </a:prstGeom>
        </p:spPr>
      </p:pic>
    </p:spTree>
    <p:extLst>
      <p:ext uri="{BB962C8B-B14F-4D97-AF65-F5344CB8AC3E}">
        <p14:creationId xmlns:p14="http://schemas.microsoft.com/office/powerpoint/2010/main" val="3473885438"/>
      </p:ext>
    </p:extLst>
  </p:cSld>
  <p:clrMapOvr>
    <a:masterClrMapping/>
  </p:clrMapOvr>
  <p:extLst>
    <p:ext uri="{DCECCB84-F9BA-43D5-87BE-67443E8EF086}">
      <p15:sldGuideLst xmlns:p15="http://schemas.microsoft.com/office/powerpoint/2012/main">
        <p15:guide id="1" orient="horz" pos="7638">
          <p15:clr>
            <a:srgbClr val="FBAE40"/>
          </p15:clr>
        </p15:guide>
        <p15:guide id="2" pos="985">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4" name="Chart Placeholder 3">
            <a:extLst>
              <a:ext uri="{FF2B5EF4-FFF2-40B4-BE49-F238E27FC236}">
                <a16:creationId xmlns:a16="http://schemas.microsoft.com/office/drawing/2014/main" id="{8BDA858B-C435-CD46-B6F2-5F7D29966F4B}"/>
              </a:ext>
            </a:extLst>
          </p:cNvPr>
          <p:cNvSpPr>
            <a:spLocks noGrp="1"/>
          </p:cNvSpPr>
          <p:nvPr>
            <p:ph type="chart" sz="quarter" idx="11"/>
          </p:nvPr>
        </p:nvSpPr>
        <p:spPr>
          <a:xfrm>
            <a:off x="1600199" y="3160713"/>
            <a:ext cx="10134601" cy="8497887"/>
          </a:xfrm>
        </p:spPr>
        <p:txBody>
          <a:bodyPr/>
          <a:lstStyle/>
          <a:p>
            <a:endParaRPr lang="en-US"/>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12533312" y="3160713"/>
            <a:ext cx="10287000" cy="8497887"/>
          </a:xfrm>
        </p:spPr>
        <p:txBody>
          <a:bodyPr/>
          <a:lstStyle/>
          <a:p>
            <a:endParaRPr lang="en-US"/>
          </a:p>
        </p:txBody>
      </p:sp>
    </p:spTree>
    <p:extLst>
      <p:ext uri="{BB962C8B-B14F-4D97-AF65-F5344CB8AC3E}">
        <p14:creationId xmlns:p14="http://schemas.microsoft.com/office/powerpoint/2010/main" val="216019358"/>
      </p:ext>
    </p:extLst>
  </p:cSld>
  <p:clrMapOvr>
    <a:masterClrMapping/>
  </p:clrMapOvr>
  <p:extLst>
    <p:ext uri="{DCECCB84-F9BA-43D5-87BE-67443E8EF086}">
      <p15:sldGuideLst xmlns:p15="http://schemas.microsoft.com/office/powerpoint/2012/main">
        <p15:guide id="1" orient="horz" pos="7638" userDrawn="1">
          <p15:clr>
            <a:srgbClr val="FBAE40"/>
          </p15:clr>
        </p15:guide>
        <p15:guide id="2" pos="1008" userDrawn="1">
          <p15:clr>
            <a:srgbClr val="FBAE40"/>
          </p15:clr>
        </p15:guide>
        <p15:guide id="3" pos="14375" userDrawn="1">
          <p15:clr>
            <a:srgbClr val="FBAE40"/>
          </p15:clr>
        </p15:guide>
        <p15:guide id="4" orient="horz" pos="711" userDrawn="1">
          <p15:clr>
            <a:srgbClr val="FBAE40"/>
          </p15:clr>
        </p15:guide>
        <p15:guide id="5" orient="horz" pos="199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3">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12533312" y="3160713"/>
            <a:ext cx="10287000" cy="8497887"/>
          </a:xfrm>
        </p:spPr>
        <p:txBody>
          <a:bodyPr/>
          <a:lstStyle/>
          <a:p>
            <a:endParaRPr lang="en-US"/>
          </a:p>
        </p:txBody>
      </p:sp>
      <p:sp>
        <p:nvSpPr>
          <p:cNvPr id="3" name="Text Placeholder 2">
            <a:extLst>
              <a:ext uri="{FF2B5EF4-FFF2-40B4-BE49-F238E27FC236}">
                <a16:creationId xmlns:a16="http://schemas.microsoft.com/office/drawing/2014/main" id="{9BC8A9D1-0404-B54C-9824-8F518E050DB0}"/>
              </a:ext>
            </a:extLst>
          </p:cNvPr>
          <p:cNvSpPr>
            <a:spLocks noGrp="1"/>
          </p:cNvSpPr>
          <p:nvPr>
            <p:ph type="body" sz="quarter" idx="13"/>
          </p:nvPr>
        </p:nvSpPr>
        <p:spPr>
          <a:xfrm>
            <a:off x="1585913" y="3160712"/>
            <a:ext cx="10453687" cy="8497887"/>
          </a:xfrm>
        </p:spPr>
        <p:txBody>
          <a:bodyPr/>
          <a:lstStyle>
            <a:lvl1pPr>
              <a:defRPr sz="2800">
                <a:solidFill>
                  <a:schemeClr val="accent3"/>
                </a:solidFill>
              </a:defRPr>
            </a:lvl1pPr>
            <a:lvl2pPr>
              <a:defRPr sz="2800">
                <a:solidFill>
                  <a:schemeClr val="accent3"/>
                </a:solidFill>
              </a:defRPr>
            </a:lvl2pPr>
            <a:lvl3pPr>
              <a:defRPr sz="2800">
                <a:solidFill>
                  <a:schemeClr val="accent3"/>
                </a:solidFill>
              </a:defRPr>
            </a:lvl3pPr>
            <a:lvl4pPr>
              <a:defRPr sz="2800">
                <a:solidFill>
                  <a:schemeClr val="accent3"/>
                </a:solidFill>
              </a:defRPr>
            </a:lvl4pPr>
            <a:lvl5pPr>
              <a:defRPr sz="28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5447242"/>
      </p:ext>
    </p:extLst>
  </p:cSld>
  <p:clrMapOvr>
    <a:masterClrMapping/>
  </p:clrMapOvr>
  <p:extLst>
    <p:ext uri="{DCECCB84-F9BA-43D5-87BE-67443E8EF086}">
      <p15:sldGuideLst xmlns:p15="http://schemas.microsoft.com/office/powerpoint/2012/main">
        <p15:guide id="1" orient="horz" pos="7638">
          <p15:clr>
            <a:srgbClr val="FBAE40"/>
          </p15:clr>
        </p15:guide>
        <p15:guide id="2" pos="1008">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s">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81" name="Freeform 80">
            <a:extLst>
              <a:ext uri="{FF2B5EF4-FFF2-40B4-BE49-F238E27FC236}">
                <a16:creationId xmlns:a16="http://schemas.microsoft.com/office/drawing/2014/main" id="{7448B7D5-8F75-F849-9548-6AE5A0208755}"/>
              </a:ext>
            </a:extLst>
          </p:cNvPr>
          <p:cNvSpPr/>
          <p:nvPr userDrawn="1"/>
        </p:nvSpPr>
        <p:spPr>
          <a:xfrm>
            <a:off x="-29534" y="-7375"/>
            <a:ext cx="10166709" cy="13723374"/>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6" name="Freeform 65">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5" name="Freeform 64">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4" name="Picture 3">
            <a:extLst>
              <a:ext uri="{FF2B5EF4-FFF2-40B4-BE49-F238E27FC236}">
                <a16:creationId xmlns:a16="http://schemas.microsoft.com/office/drawing/2014/main" id="{8C55D5C7-FA50-304B-AFB1-D33280E455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10569978"/>
            <a:ext cx="7696200" cy="1370556"/>
          </a:xfrm>
          <a:prstGeom prst="rect">
            <a:avLst/>
          </a:prstGeom>
        </p:spPr>
      </p:pic>
    </p:spTree>
    <p:extLst>
      <p:ext uri="{BB962C8B-B14F-4D97-AF65-F5344CB8AC3E}">
        <p14:creationId xmlns:p14="http://schemas.microsoft.com/office/powerpoint/2010/main" val="3042016189"/>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guide id="4" pos="14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7273588" y="3283974"/>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chemeClr val="tx2"/>
          </a:solidFill>
        </p:spPr>
        <p:txBody>
          <a:bodyPr wrap="square" anchor="ctr" anchorCtr="0">
            <a:noAutofit/>
          </a:bodyPr>
          <a:lstStyle>
            <a:lvl1pPr algn="ct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0137775"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chemeClr val="accent2"/>
          </a:solidFill>
        </p:spPr>
        <p:txBody>
          <a:bodyPr wrap="square" anchor="ctr" anchorCtr="0">
            <a:noAutofit/>
          </a:bodyPr>
          <a:lstStyle>
            <a:lvl1pPr algn="ctr">
              <a:defRPr>
                <a:solidFill>
                  <a:schemeClr val="bg1"/>
                </a:solidFill>
              </a:defRPr>
            </a:lvl1pPr>
          </a:lstStyle>
          <a:p>
            <a:endParaRPr lang="en-US"/>
          </a:p>
        </p:txBody>
      </p:sp>
      <p:sp>
        <p:nvSpPr>
          <p:cNvPr id="81" name="Freeform 80">
            <a:extLst>
              <a:ext uri="{FF2B5EF4-FFF2-40B4-BE49-F238E27FC236}">
                <a16:creationId xmlns:a16="http://schemas.microsoft.com/office/drawing/2014/main" id="{7448B7D5-8F75-F849-9548-6AE5A0208755}"/>
              </a:ext>
            </a:extLst>
          </p:cNvPr>
          <p:cNvSpPr/>
          <p:nvPr userDrawn="1"/>
        </p:nvSpPr>
        <p:spPr>
          <a:xfrm>
            <a:off x="-29534" y="0"/>
            <a:ext cx="10166709" cy="13715999"/>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13" name="Picture 12">
            <a:extLst>
              <a:ext uri="{FF2B5EF4-FFF2-40B4-BE49-F238E27FC236}">
                <a16:creationId xmlns:a16="http://schemas.microsoft.com/office/drawing/2014/main" id="{16C2D315-B06D-BB48-9751-43173E6E5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96483" y="11506200"/>
            <a:ext cx="3894158" cy="1725724"/>
          </a:xfrm>
          <a:prstGeom prst="rect">
            <a:avLst/>
          </a:prstGeom>
        </p:spPr>
      </p:pic>
    </p:spTree>
    <p:extLst>
      <p:ext uri="{BB962C8B-B14F-4D97-AF65-F5344CB8AC3E}">
        <p14:creationId xmlns:p14="http://schemas.microsoft.com/office/powerpoint/2010/main" val="1809500507"/>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9" name="Freeform 18">
            <a:extLst>
              <a:ext uri="{FF2B5EF4-FFF2-40B4-BE49-F238E27FC236}">
                <a16:creationId xmlns:a16="http://schemas.microsoft.com/office/drawing/2014/main" id="{33EBB1D2-8FF2-FB49-8D1C-759E0F617E68}"/>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DE1267"/>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9D23"/>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F38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p:spPr>
        <p:txBody>
          <a:bodyPr anchor="ctr" anchorCtr="0"/>
          <a:lstStyle>
            <a:lvl1pPr algn="r">
              <a:defRPr sz="8800" b="0" i="0">
                <a:solidFill>
                  <a:srgbClr val="FCC408"/>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152667923"/>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1847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9C005FC8-CBD6-8041-BADD-1262FA294863}"/>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FF382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A1184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a:noFill/>
        </p:spPr>
        <p:txBody>
          <a:bodyPr anchor="ctr" anchorCtr="0"/>
          <a:lstStyle>
            <a:lvl1pPr algn="r">
              <a:defRPr sz="8800" b="0" i="0">
                <a:solidFill>
                  <a:srgbClr val="18476A"/>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164421534"/>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698E4543-37D9-BE4E-9733-AD5B13804681}"/>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C0000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DE126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a:noFill/>
        </p:spPr>
        <p:txBody>
          <a:bodyPr anchor="ctr" anchorCtr="0"/>
          <a:lstStyle>
            <a:lvl1pPr algn="r">
              <a:defRPr sz="8800" b="0" i="0">
                <a:solidFill>
                  <a:srgbClr val="25BCE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732203808"/>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3B21F7C5-8D75-0241-AC55-8A4E8C33EA03}"/>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E4233A"/>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25BCE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4B9F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58931" y="5878419"/>
            <a:ext cx="2337428" cy="1951788"/>
          </a:xfrm>
          <a:noFill/>
        </p:spPr>
        <p:txBody>
          <a:bodyPr anchor="ctr" anchorCtr="0"/>
          <a:lstStyle>
            <a:lvl1pPr algn="r">
              <a:defRPr sz="8800" b="0" i="0">
                <a:solidFill>
                  <a:srgbClr val="FD6824"/>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725749607"/>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5">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A3889FB7-AAD8-1A4D-9418-79EF8DFED551}"/>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C408"/>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3D7D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a:noFill/>
        </p:spPr>
        <p:txBody>
          <a:bodyPr anchor="ctr" anchorCtr="0">
            <a:noAutofit/>
          </a:bodyPr>
          <a:lstStyle>
            <a:lvl1pPr algn="r">
              <a:defRPr sz="8800" b="0" i="0">
                <a:solidFill>
                  <a:srgbClr val="55C02B"/>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75332193"/>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5600" t="1978" r="23611" b="51517"/>
          <a:stretch/>
        </p:blipFill>
        <p:spPr>
          <a:xfrm>
            <a:off x="0" y="-26276"/>
            <a:ext cx="24384000" cy="13742276"/>
          </a:xfrm>
          <a:prstGeom prst="rect">
            <a:avLst/>
          </a:prstGeom>
        </p:spPr>
      </p:pic>
      <p:sp>
        <p:nvSpPr>
          <p:cNvPr id="8" name="Freeform 7">
            <a:extLst>
              <a:ext uri="{FF2B5EF4-FFF2-40B4-BE49-F238E27FC236}">
                <a16:creationId xmlns:a16="http://schemas.microsoft.com/office/drawing/2014/main" id="{D82651DA-9416-B148-9CC1-548590E104E3}"/>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44">
            <a:extLst>
              <a:ext uri="{FF2B5EF4-FFF2-40B4-BE49-F238E27FC236}">
                <a16:creationId xmlns:a16="http://schemas.microsoft.com/office/drawing/2014/main" id="{6C7847BA-1138-7448-A7F6-486DBCB1CE50}"/>
              </a:ext>
            </a:extLst>
          </p:cNvPr>
          <p:cNvSpPr>
            <a:spLocks noGrp="1"/>
          </p:cNvSpPr>
          <p:nvPr>
            <p:ph type="body" sz="quarter" idx="11"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7" name="Text Placeholder 44">
            <a:extLst>
              <a:ext uri="{FF2B5EF4-FFF2-40B4-BE49-F238E27FC236}">
                <a16:creationId xmlns:a16="http://schemas.microsoft.com/office/drawing/2014/main" id="{8680F977-4DC9-1044-9230-F07BB4612646}"/>
              </a:ext>
            </a:extLst>
          </p:cNvPr>
          <p:cNvSpPr>
            <a:spLocks noGrp="1"/>
          </p:cNvSpPr>
          <p:nvPr>
            <p:ph type="body" sz="quarter" idx="15" hasCustomPrompt="1"/>
          </p:nvPr>
        </p:nvSpPr>
        <p:spPr>
          <a:xfrm>
            <a:off x="24773" y="5885793"/>
            <a:ext cx="2337428" cy="1944413"/>
          </a:xfrm>
          <a:noFill/>
        </p:spPr>
        <p:txBody>
          <a:bodyPr anchor="ctr" anchorCtr="0"/>
          <a:lstStyle>
            <a:lvl1pPr algn="r">
              <a:defRPr sz="8800" b="0" i="0">
                <a:solidFill>
                  <a:schemeClr val="tx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27084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85998" y="1181448"/>
            <a:ext cx="21212006" cy="438582"/>
          </a:xfrm>
          <a:prstGeom prst="rect">
            <a:avLst/>
          </a:prstGeom>
        </p:spPr>
        <p:txBody>
          <a:bodyPr wrap="square" lIns="0" tIns="0" rIns="0" bIns="0">
            <a:spAutoFit/>
          </a:bodyPr>
          <a:lstStyle>
            <a:lvl1pPr>
              <a:defRPr sz="2850" b="1" i="0">
                <a:solidFill>
                  <a:schemeClr val="bg1"/>
                </a:solidFill>
                <a:latin typeface="Montserrat"/>
                <a:cs typeface="Montserrat"/>
              </a:defRPr>
            </a:lvl1pPr>
          </a:lstStyle>
          <a:p>
            <a:pPr rtl="0"/>
            <a:endParaRPr dirty="0"/>
          </a:p>
        </p:txBody>
      </p:sp>
      <p:sp>
        <p:nvSpPr>
          <p:cNvPr id="3" name="Holder 3"/>
          <p:cNvSpPr>
            <a:spLocks noGrp="1"/>
          </p:cNvSpPr>
          <p:nvPr>
            <p:ph type="body" idx="1"/>
          </p:nvPr>
        </p:nvSpPr>
        <p:spPr>
          <a:xfrm>
            <a:off x="1585998" y="3154681"/>
            <a:ext cx="21212006" cy="276999"/>
          </a:xfrm>
          <a:prstGeom prst="rect">
            <a:avLst/>
          </a:prstGeom>
        </p:spPr>
        <p:txBody>
          <a:bodyPr wrap="square" lIns="0" tIns="0" rIns="0" bIns="0">
            <a:spAutoFit/>
          </a:bodyPr>
          <a:lstStyle>
            <a:lvl1pPr>
              <a:defRPr/>
            </a:lvl1pPr>
          </a:lstStyle>
          <a:p>
            <a:pPr marL="0" algn="l" rtl="0"/>
            <a:endParaRPr dirty="0"/>
          </a:p>
        </p:txBody>
      </p:sp>
    </p:spTree>
  </p:cSld>
  <p:clrMap bg1="lt1" tx1="dk1" bg2="lt2" tx2="dk2" accent1="accent1" accent2="accent2" accent3="accent3" accent4="accent4" accent5="accent5" accent6="accent6" hlink="hlink" folHlink="folHlink"/>
  <p:sldLayoutIdLst>
    <p:sldLayoutId id="2147483662" r:id="rId1"/>
    <p:sldLayoutId id="214748367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65" r:id="rId11"/>
    <p:sldLayoutId id="2147483664" r:id="rId12"/>
    <p:sldLayoutId id="2147483666" r:id="rId13"/>
    <p:sldLayoutId id="2147483678" r:id="rId14"/>
    <p:sldLayoutId id="2147483667" r:id="rId15"/>
    <p:sldLayoutId id="2147483676" r:id="rId16"/>
    <p:sldLayoutId id="2147483663" r:id="rId17"/>
  </p:sldLayoutIdLst>
  <p:hf sldNum="0" hdr="0" ftr="0"/>
  <p:txStyles>
    <p:titleStyle>
      <a:lvl1pPr>
        <a:defRPr sz="3881">
          <a:latin typeface="+mj-lt"/>
          <a:ea typeface="+mj-ea"/>
          <a:cs typeface="+mj-cs"/>
        </a:defRPr>
      </a:lvl1pPr>
    </p:titleStyle>
    <p:bodyStyle>
      <a:lvl1pPr marL="0" algn="l" rtl="0">
        <a:defRPr>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p:bodyStyle>
    <p:otherStyle>
      <a:lvl1pPr marL="0">
        <a:defRPr>
          <a:latin typeface="+mn-lt"/>
          <a:ea typeface="+mn-ea"/>
          <a:cs typeface="+mn-cs"/>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unstats.un.org/sdgs/metadata/"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DF0EA10-4022-7842-A487-2870278589AC}"/>
              </a:ext>
            </a:extLst>
          </p:cNvPr>
          <p:cNvSpPr>
            <a:spLocks noGrp="1"/>
          </p:cNvSpPr>
          <p:nvPr>
            <p:ph type="body" sz="quarter" idx="10"/>
          </p:nvPr>
        </p:nvSpPr>
        <p:spPr>
          <a:xfrm>
            <a:off x="609601" y="4876800"/>
            <a:ext cx="8915399" cy="1846659"/>
          </a:xfrm>
        </p:spPr>
        <p:txBody>
          <a:bodyPr/>
          <a:lstStyle/>
          <a:p>
            <a:r>
              <a:rPr lang="en-US" sz="6000" dirty="0"/>
              <a:t>Gender data literacy and avoiding common mistakes </a:t>
            </a:r>
            <a:endParaRPr lang="en-US" dirty="0"/>
          </a:p>
        </p:txBody>
      </p:sp>
      <p:sp>
        <p:nvSpPr>
          <p:cNvPr id="7" name="Text Placeholder 6">
            <a:extLst>
              <a:ext uri="{FF2B5EF4-FFF2-40B4-BE49-F238E27FC236}">
                <a16:creationId xmlns:a16="http://schemas.microsoft.com/office/drawing/2014/main" id="{350DD5C9-3673-6744-8293-0337B39C08F7}"/>
              </a:ext>
            </a:extLst>
          </p:cNvPr>
          <p:cNvSpPr>
            <a:spLocks noGrp="1"/>
          </p:cNvSpPr>
          <p:nvPr>
            <p:ph type="body" sz="quarter" idx="12"/>
          </p:nvPr>
        </p:nvSpPr>
        <p:spPr>
          <a:xfrm>
            <a:off x="609601" y="9144000"/>
            <a:ext cx="8686799" cy="1292662"/>
          </a:xfrm>
        </p:spPr>
        <p:txBody>
          <a:bodyPr/>
          <a:lstStyle/>
          <a:p>
            <a:r>
              <a:rPr lang="en-US" sz="2800" dirty="0">
                <a:solidFill>
                  <a:schemeClr val="bg2"/>
                </a:solidFill>
                <a:latin typeface="Gill Sans MT" panose="020B0502020104020203" pitchFamily="34" charset="0"/>
              </a:rPr>
              <a:t>ASIA-PACIFIC TRAINING CURRICULUM ON GENDER STATISTICS</a:t>
            </a:r>
          </a:p>
          <a:p>
            <a:endParaRPr lang="en-US" sz="2800" dirty="0"/>
          </a:p>
        </p:txBody>
      </p:sp>
    </p:spTree>
    <p:extLst>
      <p:ext uri="{BB962C8B-B14F-4D97-AF65-F5344CB8AC3E}">
        <p14:creationId xmlns:p14="http://schemas.microsoft.com/office/powerpoint/2010/main" val="138298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DBE335-7CA3-47F0-8B91-B6C6B3680967}"/>
              </a:ext>
            </a:extLst>
          </p:cNvPr>
          <p:cNvSpPr>
            <a:spLocks noGrp="1"/>
          </p:cNvSpPr>
          <p:nvPr>
            <p:ph type="body" sz="quarter" idx="10"/>
          </p:nvPr>
        </p:nvSpPr>
        <p:spPr>
          <a:xfrm>
            <a:off x="1586578" y="1128240"/>
            <a:ext cx="21233951" cy="1194430"/>
          </a:xfrm>
        </p:spPr>
        <p:txBody>
          <a:bodyPr/>
          <a:lstStyle/>
          <a:p>
            <a:r>
              <a:rPr lang="en-US" dirty="0"/>
              <a:t>Why is metadata important? </a:t>
            </a:r>
          </a:p>
          <a:p>
            <a:endParaRPr lang="en-US" dirty="0"/>
          </a:p>
        </p:txBody>
      </p:sp>
      <p:sp>
        <p:nvSpPr>
          <p:cNvPr id="3" name="Text Placeholder 2">
            <a:extLst>
              <a:ext uri="{FF2B5EF4-FFF2-40B4-BE49-F238E27FC236}">
                <a16:creationId xmlns:a16="http://schemas.microsoft.com/office/drawing/2014/main" id="{7DABA1B2-5F5C-40F4-A60C-EBD05031A478}"/>
              </a:ext>
            </a:extLst>
          </p:cNvPr>
          <p:cNvSpPr>
            <a:spLocks noGrp="1"/>
          </p:cNvSpPr>
          <p:nvPr>
            <p:ph type="body" sz="quarter" idx="11"/>
          </p:nvPr>
        </p:nvSpPr>
        <p:spPr>
          <a:xfrm>
            <a:off x="1586578" y="2819400"/>
            <a:ext cx="21233951" cy="1969770"/>
          </a:xfrm>
        </p:spPr>
        <p:txBody>
          <a:bodyPr/>
          <a:lstStyle/>
          <a:p>
            <a:pPr marL="457200" indent="-457200">
              <a:buFontTx/>
              <a:buChar char="-"/>
            </a:pPr>
            <a:r>
              <a:rPr lang="en-US" sz="3200" dirty="0">
                <a:solidFill>
                  <a:schemeClr val="accent3">
                    <a:lumMod val="50000"/>
                  </a:schemeClr>
                </a:solidFill>
              </a:rPr>
              <a:t>Metadata improves comparability of data:</a:t>
            </a:r>
          </a:p>
          <a:p>
            <a:pPr marL="1068897" lvl="1" indent="-514350">
              <a:buFont typeface="Courier New" panose="02070309020205020404" pitchFamily="49" charset="0"/>
              <a:buChar char="o"/>
            </a:pPr>
            <a:r>
              <a:rPr lang="en-US" sz="3200" dirty="0">
                <a:solidFill>
                  <a:schemeClr val="accent3">
                    <a:lumMod val="50000"/>
                  </a:schemeClr>
                </a:solidFill>
              </a:rPr>
              <a:t>Concepts can have different definitions, units and classifications. </a:t>
            </a:r>
          </a:p>
          <a:p>
            <a:pPr marL="1068897" lvl="1" indent="-514350">
              <a:buFont typeface="Courier New" panose="02070309020205020404" pitchFamily="49" charset="0"/>
              <a:buChar char="o"/>
            </a:pPr>
            <a:r>
              <a:rPr lang="en-US" sz="3200" dirty="0">
                <a:solidFill>
                  <a:schemeClr val="accent3">
                    <a:lumMod val="50000"/>
                  </a:schemeClr>
                </a:solidFill>
              </a:rPr>
              <a:t>To avoid discrepancies and misinterpretations, always look at the metadata</a:t>
            </a:r>
          </a:p>
          <a:p>
            <a:pPr marL="1068897" lvl="1" indent="-514350">
              <a:buFont typeface="Courier New" panose="02070309020205020404" pitchFamily="49" charset="0"/>
              <a:buChar char="o"/>
            </a:pPr>
            <a:r>
              <a:rPr lang="en-US" sz="3200" dirty="0">
                <a:solidFill>
                  <a:schemeClr val="accent3">
                    <a:lumMod val="50000"/>
                  </a:schemeClr>
                </a:solidFill>
              </a:rPr>
              <a:t>Example: Both these tables have estimates for child marriage</a:t>
            </a:r>
          </a:p>
        </p:txBody>
      </p:sp>
      <p:grpSp>
        <p:nvGrpSpPr>
          <p:cNvPr id="5" name="Group 4">
            <a:extLst>
              <a:ext uri="{FF2B5EF4-FFF2-40B4-BE49-F238E27FC236}">
                <a16:creationId xmlns:a16="http://schemas.microsoft.com/office/drawing/2014/main" id="{04C34AD9-9CDD-4B4B-8F23-132BD483D7B4}"/>
              </a:ext>
            </a:extLst>
          </p:cNvPr>
          <p:cNvGrpSpPr/>
          <p:nvPr/>
        </p:nvGrpSpPr>
        <p:grpSpPr>
          <a:xfrm>
            <a:off x="914400" y="6096000"/>
            <a:ext cx="11340178" cy="5334000"/>
            <a:chOff x="0" y="0"/>
            <a:chExt cx="5481955" cy="1948815"/>
          </a:xfrm>
        </p:grpSpPr>
        <p:pic>
          <p:nvPicPr>
            <p:cNvPr id="6" name="Picture 5">
              <a:extLst>
                <a:ext uri="{FF2B5EF4-FFF2-40B4-BE49-F238E27FC236}">
                  <a16:creationId xmlns:a16="http://schemas.microsoft.com/office/drawing/2014/main" id="{8C912F21-1812-4D9D-B1B7-D51920EE6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81955" cy="1948815"/>
            </a:xfrm>
            <a:prstGeom prst="rect">
              <a:avLst/>
            </a:prstGeom>
          </p:spPr>
        </p:pic>
        <p:sp>
          <p:nvSpPr>
            <p:cNvPr id="7" name="Rectangle: Rounded Corners 6">
              <a:extLst>
                <a:ext uri="{FF2B5EF4-FFF2-40B4-BE49-F238E27FC236}">
                  <a16:creationId xmlns:a16="http://schemas.microsoft.com/office/drawing/2014/main" id="{D5CC10F4-258A-426B-AD2A-0B0D4607F2A9}"/>
                </a:ext>
              </a:extLst>
            </p:cNvPr>
            <p:cNvSpPr/>
            <p:nvPr/>
          </p:nvSpPr>
          <p:spPr>
            <a:xfrm>
              <a:off x="2981739" y="7951"/>
              <a:ext cx="1605556" cy="254442"/>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 name="Group 7">
            <a:extLst>
              <a:ext uri="{FF2B5EF4-FFF2-40B4-BE49-F238E27FC236}">
                <a16:creationId xmlns:a16="http://schemas.microsoft.com/office/drawing/2014/main" id="{EB7E6381-398A-47FE-B86C-1BCB081135EE}"/>
              </a:ext>
            </a:extLst>
          </p:cNvPr>
          <p:cNvGrpSpPr/>
          <p:nvPr/>
        </p:nvGrpSpPr>
        <p:grpSpPr>
          <a:xfrm>
            <a:off x="12801600" y="5943600"/>
            <a:ext cx="11340178" cy="5334000"/>
            <a:chOff x="0" y="0"/>
            <a:chExt cx="5441950" cy="1936750"/>
          </a:xfrm>
        </p:grpSpPr>
        <p:pic>
          <p:nvPicPr>
            <p:cNvPr id="9" name="Picture 8">
              <a:extLst>
                <a:ext uri="{FF2B5EF4-FFF2-40B4-BE49-F238E27FC236}">
                  <a16:creationId xmlns:a16="http://schemas.microsoft.com/office/drawing/2014/main" id="{B47DE022-4CC0-437C-98D2-F95C9D141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441950" cy="1936750"/>
            </a:xfrm>
            <a:prstGeom prst="rect">
              <a:avLst/>
            </a:prstGeom>
          </p:spPr>
        </p:pic>
        <p:sp>
          <p:nvSpPr>
            <p:cNvPr id="10" name="Rectangle: Rounded Corners 9">
              <a:extLst>
                <a:ext uri="{FF2B5EF4-FFF2-40B4-BE49-F238E27FC236}">
                  <a16:creationId xmlns:a16="http://schemas.microsoft.com/office/drawing/2014/main" id="{8ACA272F-2523-4E3A-B408-D7AF6E1CB463}"/>
                </a:ext>
              </a:extLst>
            </p:cNvPr>
            <p:cNvSpPr/>
            <p:nvPr/>
          </p:nvSpPr>
          <p:spPr>
            <a:xfrm>
              <a:off x="2997642" y="0"/>
              <a:ext cx="1621459" cy="254442"/>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911622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13E9B4-24BB-4D05-AFA1-0A4DFB76D66E}"/>
              </a:ext>
            </a:extLst>
          </p:cNvPr>
          <p:cNvSpPr>
            <a:spLocks noGrp="1"/>
          </p:cNvSpPr>
          <p:nvPr>
            <p:ph type="body" sz="quarter" idx="10"/>
          </p:nvPr>
        </p:nvSpPr>
        <p:spPr>
          <a:xfrm>
            <a:off x="1586578" y="1128240"/>
            <a:ext cx="21233951" cy="1194430"/>
          </a:xfrm>
        </p:spPr>
        <p:txBody>
          <a:bodyPr/>
          <a:lstStyle/>
          <a:p>
            <a:r>
              <a:rPr lang="en-US" dirty="0"/>
              <a:t>Why is metadata important? </a:t>
            </a:r>
          </a:p>
          <a:p>
            <a:endParaRPr lang="en-US" dirty="0"/>
          </a:p>
        </p:txBody>
      </p:sp>
      <p:sp>
        <p:nvSpPr>
          <p:cNvPr id="3" name="Text Placeholder 2">
            <a:extLst>
              <a:ext uri="{FF2B5EF4-FFF2-40B4-BE49-F238E27FC236}">
                <a16:creationId xmlns:a16="http://schemas.microsoft.com/office/drawing/2014/main" id="{A4543FFB-66FE-4460-9501-0A39F4E3604D}"/>
              </a:ext>
            </a:extLst>
          </p:cNvPr>
          <p:cNvSpPr>
            <a:spLocks noGrp="1"/>
          </p:cNvSpPr>
          <p:nvPr>
            <p:ph type="body" sz="quarter" idx="11"/>
          </p:nvPr>
        </p:nvSpPr>
        <p:spPr>
          <a:xfrm>
            <a:off x="1600755" y="2514600"/>
            <a:ext cx="21233951" cy="1969770"/>
          </a:xfrm>
        </p:spPr>
        <p:txBody>
          <a:bodyPr/>
          <a:lstStyle/>
          <a:p>
            <a:pPr marL="457200" indent="-457200">
              <a:buFontTx/>
              <a:buChar char="-"/>
            </a:pPr>
            <a:r>
              <a:rPr lang="en-US" sz="3200" dirty="0">
                <a:solidFill>
                  <a:schemeClr val="accent3">
                    <a:lumMod val="50000"/>
                  </a:schemeClr>
                </a:solidFill>
              </a:rPr>
              <a:t>Metadata provides information about inconsistencies in computation methods</a:t>
            </a:r>
          </a:p>
          <a:p>
            <a:pPr marL="1011747" lvl="1" indent="-457200">
              <a:buFont typeface="Courier New" panose="02070309020205020404" pitchFamily="49" charset="0"/>
              <a:buChar char="o"/>
            </a:pPr>
            <a:r>
              <a:rPr lang="en-US" sz="3200" dirty="0">
                <a:solidFill>
                  <a:schemeClr val="accent3">
                    <a:lumMod val="50000"/>
                  </a:schemeClr>
                </a:solidFill>
              </a:rPr>
              <a:t>E.g. 3 different ways of computing estimates for Adolescent Birth Rates</a:t>
            </a:r>
          </a:p>
          <a:p>
            <a:pPr marL="1011747" lvl="1" indent="-457200">
              <a:buFont typeface="Courier New" panose="02070309020205020404" pitchFamily="49" charset="0"/>
              <a:buChar char="o"/>
            </a:pPr>
            <a:r>
              <a:rPr lang="en-US" sz="3200" dirty="0">
                <a:solidFill>
                  <a:schemeClr val="accent3">
                    <a:lumMod val="50000"/>
                  </a:schemeClr>
                </a:solidFill>
              </a:rPr>
              <a:t>Same definition, different methods of computation</a:t>
            </a:r>
          </a:p>
          <a:p>
            <a:pPr marL="1011747" lvl="1" indent="-457200">
              <a:buFont typeface="Courier New" panose="02070309020205020404" pitchFamily="49" charset="0"/>
              <a:buChar char="o"/>
            </a:pPr>
            <a:r>
              <a:rPr lang="en-US" sz="3200" dirty="0">
                <a:solidFill>
                  <a:schemeClr val="accent3">
                    <a:lumMod val="50000"/>
                  </a:schemeClr>
                </a:solidFill>
              </a:rPr>
              <a:t>Depends on the source of data</a:t>
            </a:r>
          </a:p>
        </p:txBody>
      </p:sp>
      <p:graphicFrame>
        <p:nvGraphicFramePr>
          <p:cNvPr id="5" name="Diagram 4">
            <a:extLst>
              <a:ext uri="{FF2B5EF4-FFF2-40B4-BE49-F238E27FC236}">
                <a16:creationId xmlns:a16="http://schemas.microsoft.com/office/drawing/2014/main" id="{4A0DC8A2-B283-4822-8560-41AD436DBFEA}"/>
              </a:ext>
            </a:extLst>
          </p:cNvPr>
          <p:cNvGraphicFramePr/>
          <p:nvPr>
            <p:extLst>
              <p:ext uri="{D42A27DB-BD31-4B8C-83A1-F6EECF244321}">
                <p14:modId xmlns:p14="http://schemas.microsoft.com/office/powerpoint/2010/main" val="3460419006"/>
              </p:ext>
            </p:extLst>
          </p:nvPr>
        </p:nvGraphicFramePr>
        <p:xfrm>
          <a:off x="3873830" y="3886200"/>
          <a:ext cx="16687800" cy="8472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3151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673EF3-FF11-4914-A0E1-67322725B7F2}"/>
              </a:ext>
            </a:extLst>
          </p:cNvPr>
          <p:cNvSpPr>
            <a:spLocks noGrp="1"/>
          </p:cNvSpPr>
          <p:nvPr>
            <p:ph type="body" sz="quarter" idx="10"/>
          </p:nvPr>
        </p:nvSpPr>
        <p:spPr/>
        <p:txBody>
          <a:bodyPr/>
          <a:lstStyle/>
          <a:p>
            <a:r>
              <a:rPr lang="en-US" dirty="0"/>
              <a:t>International definitions</a:t>
            </a:r>
          </a:p>
        </p:txBody>
      </p:sp>
      <p:sp>
        <p:nvSpPr>
          <p:cNvPr id="3" name="Text Placeholder 2">
            <a:extLst>
              <a:ext uri="{FF2B5EF4-FFF2-40B4-BE49-F238E27FC236}">
                <a16:creationId xmlns:a16="http://schemas.microsoft.com/office/drawing/2014/main" id="{2EEC244C-74B3-4468-94CE-BC7E77B3E873}"/>
              </a:ext>
            </a:extLst>
          </p:cNvPr>
          <p:cNvSpPr>
            <a:spLocks noGrp="1"/>
          </p:cNvSpPr>
          <p:nvPr>
            <p:ph type="body" sz="quarter" idx="11"/>
          </p:nvPr>
        </p:nvSpPr>
        <p:spPr>
          <a:xfrm>
            <a:off x="1575024" y="2590800"/>
            <a:ext cx="21233951" cy="9479518"/>
          </a:xfrm>
        </p:spPr>
        <p:txBody>
          <a:bodyPr/>
          <a:lstStyle/>
          <a:p>
            <a:pPr marL="457200" indent="-457200">
              <a:buFontTx/>
              <a:buChar char="-"/>
            </a:pPr>
            <a:r>
              <a:rPr lang="en-US" sz="3200" dirty="0">
                <a:solidFill>
                  <a:schemeClr val="accent3">
                    <a:lumMod val="50000"/>
                  </a:schemeClr>
                </a:solidFill>
              </a:rPr>
              <a:t>Internationally agreed </a:t>
            </a:r>
            <a:r>
              <a:rPr lang="en-IN" sz="3200" dirty="0">
                <a:solidFill>
                  <a:schemeClr val="accent3">
                    <a:lumMod val="50000"/>
                  </a:schemeClr>
                </a:solidFill>
              </a:rPr>
              <a:t>definitions exist for almost all statistical concepts</a:t>
            </a:r>
          </a:p>
          <a:p>
            <a:pPr marL="1011747" lvl="1" indent="-457200">
              <a:buFont typeface="Courier New" panose="02070309020205020404" pitchFamily="49" charset="0"/>
              <a:buChar char="o"/>
            </a:pPr>
            <a:r>
              <a:rPr lang="en-IN" sz="3200" dirty="0">
                <a:solidFill>
                  <a:schemeClr val="accent3">
                    <a:lumMod val="50000"/>
                  </a:schemeClr>
                </a:solidFill>
              </a:rPr>
              <a:t>Ensure international comparability of data</a:t>
            </a:r>
          </a:p>
          <a:p>
            <a:pPr marL="1011747" lvl="1" indent="-457200">
              <a:buFont typeface="Courier New" panose="02070309020205020404" pitchFamily="49" charset="0"/>
              <a:buChar char="o"/>
            </a:pPr>
            <a:r>
              <a:rPr lang="en-IN" sz="3200" dirty="0">
                <a:solidFill>
                  <a:schemeClr val="accent3">
                    <a:lumMod val="50000"/>
                  </a:schemeClr>
                </a:solidFill>
              </a:rPr>
              <a:t>For SDG indicators, they can be found in the SDG metadata repository </a:t>
            </a:r>
          </a:p>
          <a:p>
            <a:pPr marL="1011747" lvl="1" indent="-457200">
              <a:buFontTx/>
              <a:buChar char="-"/>
            </a:pPr>
            <a:endParaRPr lang="en-IN" sz="3200" dirty="0">
              <a:solidFill>
                <a:schemeClr val="accent3">
                  <a:lumMod val="50000"/>
                </a:schemeClr>
              </a:solidFill>
            </a:endParaRPr>
          </a:p>
          <a:p>
            <a:pPr marL="457200" indent="-457200">
              <a:buFontTx/>
              <a:buChar char="-"/>
            </a:pPr>
            <a:r>
              <a:rPr lang="en-IN" sz="3200" dirty="0">
                <a:solidFill>
                  <a:schemeClr val="accent3">
                    <a:lumMod val="50000"/>
                  </a:schemeClr>
                </a:solidFill>
              </a:rPr>
              <a:t>Example: When calculating proportion of urban population living in slums, you are looking at population deprived in at least one of the following areas:</a:t>
            </a:r>
          </a:p>
          <a:p>
            <a:pPr marL="1011747" lvl="1" indent="-457200">
              <a:buFont typeface="Courier New" panose="02070309020205020404" pitchFamily="49" charset="0"/>
              <a:buChar char="o"/>
            </a:pPr>
            <a:r>
              <a:rPr lang="en-IN" sz="3200" dirty="0">
                <a:solidFill>
                  <a:schemeClr val="accent3">
                    <a:lumMod val="50000"/>
                  </a:schemeClr>
                </a:solidFill>
              </a:rPr>
              <a:t>Improved water source </a:t>
            </a:r>
            <a:endParaRPr lang="en-US" sz="3200" dirty="0">
              <a:solidFill>
                <a:schemeClr val="accent3">
                  <a:lumMod val="50000"/>
                </a:schemeClr>
              </a:solidFill>
            </a:endParaRPr>
          </a:p>
          <a:p>
            <a:pPr marL="1011747" lvl="1" indent="-457200">
              <a:buFont typeface="Courier New" panose="02070309020205020404" pitchFamily="49" charset="0"/>
              <a:buChar char="o"/>
            </a:pPr>
            <a:r>
              <a:rPr lang="en-IN" sz="3200" dirty="0">
                <a:solidFill>
                  <a:schemeClr val="accent3">
                    <a:lumMod val="50000"/>
                  </a:schemeClr>
                </a:solidFill>
              </a:rPr>
              <a:t>Improved sanitation facilities </a:t>
            </a:r>
            <a:endParaRPr lang="en-US" sz="3200" dirty="0">
              <a:solidFill>
                <a:schemeClr val="accent3">
                  <a:lumMod val="50000"/>
                </a:schemeClr>
              </a:solidFill>
            </a:endParaRPr>
          </a:p>
          <a:p>
            <a:pPr marL="1011747" lvl="1" indent="-457200">
              <a:buFont typeface="Courier New" panose="02070309020205020404" pitchFamily="49" charset="0"/>
              <a:buChar char="o"/>
            </a:pPr>
            <a:r>
              <a:rPr lang="en-IN" sz="3200" dirty="0">
                <a:solidFill>
                  <a:schemeClr val="accent3">
                    <a:lumMod val="50000"/>
                  </a:schemeClr>
                </a:solidFill>
              </a:rPr>
              <a:t>Sufficient living area</a:t>
            </a:r>
            <a:endParaRPr lang="en-US" sz="3200" dirty="0">
              <a:solidFill>
                <a:schemeClr val="accent3">
                  <a:lumMod val="50000"/>
                </a:schemeClr>
              </a:solidFill>
            </a:endParaRPr>
          </a:p>
          <a:p>
            <a:pPr marL="1011747" lvl="1" indent="-457200">
              <a:buFont typeface="Courier New" panose="02070309020205020404" pitchFamily="49" charset="0"/>
              <a:buChar char="o"/>
            </a:pPr>
            <a:r>
              <a:rPr lang="en-IN" sz="3200" dirty="0">
                <a:solidFill>
                  <a:schemeClr val="accent3">
                    <a:lumMod val="50000"/>
                  </a:schemeClr>
                </a:solidFill>
              </a:rPr>
              <a:t>Durable materials </a:t>
            </a:r>
            <a:endParaRPr lang="en-US" sz="3200" dirty="0">
              <a:solidFill>
                <a:schemeClr val="accent3">
                  <a:lumMod val="50000"/>
                </a:schemeClr>
              </a:solidFill>
            </a:endParaRPr>
          </a:p>
          <a:p>
            <a:pPr marL="1011747" lvl="1" indent="-457200">
              <a:buFont typeface="Courier New" panose="02070309020205020404" pitchFamily="49" charset="0"/>
              <a:buChar char="o"/>
            </a:pPr>
            <a:r>
              <a:rPr lang="en-IN" sz="3200" dirty="0">
                <a:solidFill>
                  <a:schemeClr val="accent3">
                    <a:lumMod val="50000"/>
                  </a:schemeClr>
                </a:solidFill>
              </a:rPr>
              <a:t>Security of tenure</a:t>
            </a:r>
            <a:endParaRPr lang="en-US" sz="3200" dirty="0">
              <a:solidFill>
                <a:schemeClr val="accent3">
                  <a:lumMod val="50000"/>
                </a:schemeClr>
              </a:solidFill>
            </a:endParaRPr>
          </a:p>
          <a:p>
            <a:pPr marL="457200" indent="-457200">
              <a:buFont typeface="Courier New" panose="02070309020205020404" pitchFamily="49" charset="0"/>
              <a:buChar char="o"/>
            </a:pPr>
            <a:endParaRPr lang="en-IN" sz="3200" dirty="0">
              <a:solidFill>
                <a:schemeClr val="accent3">
                  <a:lumMod val="50000"/>
                </a:schemeClr>
              </a:solidFill>
            </a:endParaRPr>
          </a:p>
          <a:p>
            <a:r>
              <a:rPr lang="en-US" sz="3200" dirty="0">
                <a:solidFill>
                  <a:schemeClr val="accent3">
                    <a:lumMod val="50000"/>
                  </a:schemeClr>
                </a:solidFill>
              </a:rPr>
              <a:t>	Each of these 5 areas have their own definitions.</a:t>
            </a:r>
          </a:p>
          <a:p>
            <a:endParaRPr lang="en-US" sz="3200" dirty="0">
              <a:solidFill>
                <a:schemeClr val="accent3">
                  <a:lumMod val="50000"/>
                </a:schemeClr>
              </a:solidFill>
            </a:endParaRPr>
          </a:p>
          <a:p>
            <a:r>
              <a:rPr lang="en-US" sz="3200" dirty="0">
                <a:solidFill>
                  <a:schemeClr val="accent3">
                    <a:lumMod val="50000"/>
                  </a:schemeClr>
                </a:solidFill>
              </a:rPr>
              <a:t>- Understanding the metadata is essential to interpret the data</a:t>
            </a:r>
          </a:p>
          <a:p>
            <a:endParaRPr lang="en-IN" dirty="0"/>
          </a:p>
          <a:p>
            <a:pPr marL="457200" indent="-457200">
              <a:buFontTx/>
              <a:buChar char="-"/>
            </a:pPr>
            <a:endParaRPr lang="en-IN" dirty="0"/>
          </a:p>
          <a:p>
            <a:pPr marL="457200" indent="-457200">
              <a:buFontTx/>
              <a:buChar char="-"/>
            </a:pPr>
            <a:endParaRPr lang="en-IN" dirty="0"/>
          </a:p>
          <a:p>
            <a:pPr marL="457200" indent="-457200">
              <a:buFontTx/>
              <a:buChar char="-"/>
            </a:pPr>
            <a:endParaRPr lang="en-IN" dirty="0"/>
          </a:p>
          <a:p>
            <a:pPr marL="457200" indent="-457200">
              <a:buFontTx/>
              <a:buChar char="-"/>
            </a:pPr>
            <a:endParaRPr lang="en-IN" dirty="0"/>
          </a:p>
        </p:txBody>
      </p:sp>
    </p:spTree>
    <p:extLst>
      <p:ext uri="{BB962C8B-B14F-4D97-AF65-F5344CB8AC3E}">
        <p14:creationId xmlns:p14="http://schemas.microsoft.com/office/powerpoint/2010/main" val="953334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3A9707-ECA6-486A-9518-13CBC0A9541B}"/>
              </a:ext>
            </a:extLst>
          </p:cNvPr>
          <p:cNvSpPr>
            <a:spLocks noGrp="1"/>
          </p:cNvSpPr>
          <p:nvPr>
            <p:ph type="body" sz="quarter" idx="10"/>
          </p:nvPr>
        </p:nvSpPr>
        <p:spPr/>
        <p:txBody>
          <a:bodyPr/>
          <a:lstStyle/>
          <a:p>
            <a:r>
              <a:rPr lang="en-US" dirty="0"/>
              <a:t>Data </a:t>
            </a:r>
          </a:p>
        </p:txBody>
      </p:sp>
      <p:sp>
        <p:nvSpPr>
          <p:cNvPr id="3" name="Text Placeholder 2">
            <a:extLst>
              <a:ext uri="{FF2B5EF4-FFF2-40B4-BE49-F238E27FC236}">
                <a16:creationId xmlns:a16="http://schemas.microsoft.com/office/drawing/2014/main" id="{EED6F086-0AD4-4754-94C2-15A432F11AB9}"/>
              </a:ext>
            </a:extLst>
          </p:cNvPr>
          <p:cNvSpPr>
            <a:spLocks noGrp="1"/>
          </p:cNvSpPr>
          <p:nvPr>
            <p:ph type="body" sz="quarter" idx="11"/>
          </p:nvPr>
        </p:nvSpPr>
        <p:spPr>
          <a:xfrm>
            <a:off x="1586578" y="2489094"/>
            <a:ext cx="21233951" cy="1477328"/>
          </a:xfrm>
        </p:spPr>
        <p:txBody>
          <a:bodyPr/>
          <a:lstStyle/>
          <a:p>
            <a:pPr marL="457200" indent="-457200">
              <a:buFontTx/>
              <a:buChar char="-"/>
            </a:pPr>
            <a:r>
              <a:rPr lang="en-US" sz="3200" dirty="0">
                <a:solidFill>
                  <a:schemeClr val="accent3">
                    <a:lumMod val="50000"/>
                  </a:schemeClr>
                </a:solidFill>
              </a:rPr>
              <a:t>Data is information about measurements or observations </a:t>
            </a:r>
          </a:p>
          <a:p>
            <a:pPr marL="457200" indent="-457200">
              <a:buFontTx/>
              <a:buChar char="-"/>
            </a:pPr>
            <a:r>
              <a:rPr lang="en-US" sz="3200" dirty="0">
                <a:solidFill>
                  <a:schemeClr val="accent3">
                    <a:lumMod val="50000"/>
                  </a:schemeClr>
                </a:solidFill>
              </a:rPr>
              <a:t>2 types of data: Macrodata and Microdata </a:t>
            </a:r>
          </a:p>
          <a:p>
            <a:endParaRPr lang="en-US" sz="3200" dirty="0">
              <a:solidFill>
                <a:schemeClr val="accent3">
                  <a:lumMod val="50000"/>
                </a:schemeClr>
              </a:solidFill>
            </a:endParaRPr>
          </a:p>
        </p:txBody>
      </p:sp>
      <p:grpSp>
        <p:nvGrpSpPr>
          <p:cNvPr id="5" name="Group 4">
            <a:extLst>
              <a:ext uri="{FF2B5EF4-FFF2-40B4-BE49-F238E27FC236}">
                <a16:creationId xmlns:a16="http://schemas.microsoft.com/office/drawing/2014/main" id="{74C6D9C1-5359-4184-8FA7-7C76D9D3F461}"/>
              </a:ext>
            </a:extLst>
          </p:cNvPr>
          <p:cNvGrpSpPr/>
          <p:nvPr/>
        </p:nvGrpSpPr>
        <p:grpSpPr>
          <a:xfrm>
            <a:off x="1142999" y="4564684"/>
            <a:ext cx="21677529" cy="6844569"/>
            <a:chOff x="1435770" y="2180296"/>
            <a:chExt cx="9575530" cy="3777742"/>
          </a:xfrm>
        </p:grpSpPr>
        <p:sp>
          <p:nvSpPr>
            <p:cNvPr id="6" name="TextBox 5">
              <a:extLst>
                <a:ext uri="{FF2B5EF4-FFF2-40B4-BE49-F238E27FC236}">
                  <a16:creationId xmlns:a16="http://schemas.microsoft.com/office/drawing/2014/main" id="{124FA487-00A2-42F9-BFAF-7435C0986EC0}"/>
                </a:ext>
              </a:extLst>
            </p:cNvPr>
            <p:cNvSpPr txBox="1"/>
            <p:nvPr/>
          </p:nvSpPr>
          <p:spPr>
            <a:xfrm>
              <a:off x="1435770" y="2180296"/>
              <a:ext cx="4660229" cy="2344233"/>
            </a:xfrm>
            <a:prstGeom prst="rect">
              <a:avLst/>
            </a:prstGeom>
            <a:noFill/>
          </p:spPr>
          <p:txBody>
            <a:bodyPr wrap="square" rtlCol="0">
              <a:spAutoFit/>
            </a:bodyPr>
            <a:lstStyle/>
            <a:p>
              <a:r>
                <a:rPr lang="en-US" sz="3000" dirty="0">
                  <a:solidFill>
                    <a:srgbClr val="009DDC"/>
                  </a:solidFill>
                  <a:latin typeface="Arial" panose="020B0604020202020204" pitchFamily="34" charset="0"/>
                  <a:cs typeface="Arial" panose="020B0604020202020204" pitchFamily="34" charset="0"/>
                </a:rPr>
                <a:t>Macrodata</a:t>
              </a:r>
            </a:p>
            <a:p>
              <a:endParaRPr lang="en-US" sz="3000" dirty="0">
                <a:solidFill>
                  <a:schemeClr val="accent3"/>
                </a:solidFill>
                <a:latin typeface="Arial" panose="020B0604020202020204" pitchFamily="34" charset="0"/>
                <a:cs typeface="Arial" panose="020B0604020202020204" pitchFamily="34" charset="0"/>
              </a:endParaRPr>
            </a:p>
            <a:p>
              <a:pPr marL="285750" indent="-285750">
                <a:buFontTx/>
                <a:buChar char="-"/>
              </a:pPr>
              <a:r>
                <a:rPr lang="en-US" sz="3000" dirty="0">
                  <a:solidFill>
                    <a:schemeClr val="accent3">
                      <a:lumMod val="50000"/>
                    </a:schemeClr>
                  </a:solidFill>
                  <a:latin typeface="Arial" panose="020B0604020202020204" pitchFamily="34" charset="0"/>
                  <a:cs typeface="Arial" panose="020B0604020202020204" pitchFamily="34" charset="0"/>
                </a:rPr>
                <a:t>National aggregates</a:t>
              </a:r>
            </a:p>
            <a:p>
              <a:endParaRPr lang="en-US" sz="3000" dirty="0">
                <a:solidFill>
                  <a:schemeClr val="accent3">
                    <a:lumMod val="50000"/>
                  </a:schemeClr>
                </a:solidFill>
                <a:latin typeface="Arial" panose="020B0604020202020204" pitchFamily="34" charset="0"/>
                <a:cs typeface="Arial" panose="020B0604020202020204" pitchFamily="34" charset="0"/>
              </a:endParaRPr>
            </a:p>
            <a:p>
              <a:pPr marL="285750" indent="-285750">
                <a:buFontTx/>
                <a:buChar char="-"/>
              </a:pPr>
              <a:r>
                <a:rPr lang="en-US" sz="3000" dirty="0">
                  <a:solidFill>
                    <a:schemeClr val="accent3">
                      <a:lumMod val="50000"/>
                    </a:schemeClr>
                  </a:solidFill>
                  <a:latin typeface="Arial" panose="020B0604020202020204" pitchFamily="34" charset="0"/>
                  <a:cs typeface="Arial" panose="020B0604020202020204" pitchFamily="34" charset="0"/>
                </a:rPr>
                <a:t>Choose macrodata when looking at national-level estimates </a:t>
              </a:r>
            </a:p>
            <a:p>
              <a:endParaRPr lang="en-US" sz="3000" dirty="0">
                <a:solidFill>
                  <a:schemeClr val="accent3">
                    <a:lumMod val="50000"/>
                  </a:schemeClr>
                </a:solidFill>
                <a:latin typeface="Arial" panose="020B0604020202020204" pitchFamily="34" charset="0"/>
                <a:cs typeface="Arial" panose="020B0604020202020204" pitchFamily="34" charset="0"/>
              </a:endParaRPr>
            </a:p>
            <a:p>
              <a:pPr marL="285750" indent="-285750">
                <a:buFontTx/>
                <a:buChar char="-"/>
              </a:pPr>
              <a:r>
                <a:rPr lang="en-US" sz="3000" dirty="0">
                  <a:solidFill>
                    <a:schemeClr val="accent3">
                      <a:lumMod val="50000"/>
                    </a:schemeClr>
                  </a:solidFill>
                  <a:latin typeface="Arial" panose="020B0604020202020204" pitchFamily="34" charset="0"/>
                  <a:cs typeface="Arial" panose="020B0604020202020204" pitchFamily="34" charset="0"/>
                </a:rPr>
                <a:t>Choose macrodata when looking for readily available estimates. Representative of a country or select group within the country</a:t>
              </a:r>
            </a:p>
          </p:txBody>
        </p:sp>
        <p:sp>
          <p:nvSpPr>
            <p:cNvPr id="7" name="TextBox 6">
              <a:extLst>
                <a:ext uri="{FF2B5EF4-FFF2-40B4-BE49-F238E27FC236}">
                  <a16:creationId xmlns:a16="http://schemas.microsoft.com/office/drawing/2014/main" id="{72809A49-0503-45CA-883D-0A7A5F8DB4ED}"/>
                </a:ext>
              </a:extLst>
            </p:cNvPr>
            <p:cNvSpPr txBox="1"/>
            <p:nvPr/>
          </p:nvSpPr>
          <p:spPr>
            <a:xfrm>
              <a:off x="6832331" y="2180296"/>
              <a:ext cx="4178969" cy="3363465"/>
            </a:xfrm>
            <a:prstGeom prst="rect">
              <a:avLst/>
            </a:prstGeom>
            <a:noFill/>
          </p:spPr>
          <p:txBody>
            <a:bodyPr wrap="square" rtlCol="0">
              <a:spAutoFit/>
            </a:bodyPr>
            <a:lstStyle/>
            <a:p>
              <a:r>
                <a:rPr lang="en-US" sz="3000" dirty="0">
                  <a:solidFill>
                    <a:srgbClr val="009DDC"/>
                  </a:solidFill>
                  <a:latin typeface="Arial" panose="020B0604020202020204" pitchFamily="34" charset="0"/>
                  <a:cs typeface="Arial" panose="020B0604020202020204" pitchFamily="34" charset="0"/>
                </a:rPr>
                <a:t>Microdata</a:t>
              </a:r>
            </a:p>
            <a:p>
              <a:endParaRPr lang="en-US" sz="3000" dirty="0">
                <a:solidFill>
                  <a:schemeClr val="accent3"/>
                </a:solidFill>
                <a:latin typeface="Arial" panose="020B0604020202020204" pitchFamily="34" charset="0"/>
                <a:cs typeface="Arial" panose="020B0604020202020204" pitchFamily="34" charset="0"/>
              </a:endParaRPr>
            </a:p>
            <a:p>
              <a:pPr algn="just"/>
              <a:r>
                <a:rPr lang="en-US" sz="3000" dirty="0">
                  <a:solidFill>
                    <a:schemeClr val="accent3">
                      <a:lumMod val="50000"/>
                    </a:schemeClr>
                  </a:solidFill>
                  <a:latin typeface="Arial" panose="020B0604020202020204" pitchFamily="34" charset="0"/>
                  <a:cs typeface="Arial" panose="020B0604020202020204" pitchFamily="34" charset="0"/>
                </a:rPr>
                <a:t>- Individual-level data </a:t>
              </a:r>
            </a:p>
            <a:p>
              <a:pPr algn="just"/>
              <a:endParaRPr lang="en-US" sz="3000" dirty="0">
                <a:solidFill>
                  <a:schemeClr val="accent3">
                    <a:lumMod val="50000"/>
                  </a:schemeClr>
                </a:solidFill>
                <a:latin typeface="Arial" panose="020B0604020202020204" pitchFamily="34" charset="0"/>
                <a:cs typeface="Arial" panose="020B0604020202020204" pitchFamily="34" charset="0"/>
              </a:endParaRPr>
            </a:p>
            <a:p>
              <a:pPr algn="just"/>
              <a:r>
                <a:rPr lang="en-US" sz="3000" dirty="0">
                  <a:solidFill>
                    <a:schemeClr val="accent3">
                      <a:lumMod val="50000"/>
                    </a:schemeClr>
                  </a:solidFill>
                  <a:latin typeface="Arial" panose="020B0604020202020204" pitchFamily="34" charset="0"/>
                  <a:cs typeface="Arial" panose="020B0604020202020204" pitchFamily="34" charset="0"/>
                </a:rPr>
                <a:t>- Data collected from each individual through a survey or interview </a:t>
              </a:r>
            </a:p>
            <a:p>
              <a:pPr algn="just"/>
              <a:endParaRPr lang="en-US" sz="3000" dirty="0">
                <a:solidFill>
                  <a:schemeClr val="accent3">
                    <a:lumMod val="50000"/>
                  </a:schemeClr>
                </a:solidFill>
                <a:latin typeface="Arial" panose="020B0604020202020204" pitchFamily="34" charset="0"/>
                <a:cs typeface="Arial" panose="020B0604020202020204" pitchFamily="34" charset="0"/>
              </a:endParaRPr>
            </a:p>
            <a:p>
              <a:pPr algn="just"/>
              <a:r>
                <a:rPr lang="en-US" sz="3000" dirty="0">
                  <a:solidFill>
                    <a:schemeClr val="accent3">
                      <a:lumMod val="50000"/>
                    </a:schemeClr>
                  </a:solidFill>
                  <a:latin typeface="Arial" panose="020B0604020202020204" pitchFamily="34" charset="0"/>
                  <a:cs typeface="Arial" panose="020B0604020202020204" pitchFamily="34" charset="0"/>
                </a:rPr>
                <a:t>- Choose microdata when your country has conducted a relevant survey to your area of interest but has not produced exactly the estimate you are looking for</a:t>
              </a:r>
            </a:p>
            <a:p>
              <a:pPr algn="just"/>
              <a:endParaRPr lang="en-US" sz="3000" dirty="0">
                <a:solidFill>
                  <a:schemeClr val="accent3">
                    <a:lumMod val="50000"/>
                  </a:schemeClr>
                </a:solidFill>
                <a:latin typeface="Arial" panose="020B0604020202020204" pitchFamily="34" charset="0"/>
                <a:cs typeface="Arial" panose="020B0604020202020204" pitchFamily="34" charset="0"/>
              </a:endParaRPr>
            </a:p>
            <a:p>
              <a:pPr algn="just"/>
              <a:r>
                <a:rPr lang="en-US" sz="3000" dirty="0">
                  <a:solidFill>
                    <a:schemeClr val="accent3">
                      <a:lumMod val="50000"/>
                    </a:schemeClr>
                  </a:solidFill>
                  <a:latin typeface="Arial" panose="020B0604020202020204" pitchFamily="34" charset="0"/>
                  <a:cs typeface="Arial" panose="020B0604020202020204" pitchFamily="34" charset="0"/>
                </a:rPr>
                <a:t>- Choose microdata when you want to conduct further testing, including association between variables</a:t>
              </a:r>
            </a:p>
          </p:txBody>
        </p:sp>
        <p:cxnSp>
          <p:nvCxnSpPr>
            <p:cNvPr id="8" name="Straight Connector 7">
              <a:extLst>
                <a:ext uri="{FF2B5EF4-FFF2-40B4-BE49-F238E27FC236}">
                  <a16:creationId xmlns:a16="http://schemas.microsoft.com/office/drawing/2014/main" id="{5EC9C825-F36A-4A20-92CB-DF195D9D0C85}"/>
                </a:ext>
              </a:extLst>
            </p:cNvPr>
            <p:cNvCxnSpPr/>
            <p:nvPr/>
          </p:nvCxnSpPr>
          <p:spPr>
            <a:xfrm>
              <a:off x="6439301" y="2271562"/>
              <a:ext cx="0" cy="3686476"/>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732462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531D87-DC1F-4D45-A3BB-97469CB92507}"/>
              </a:ext>
            </a:extLst>
          </p:cNvPr>
          <p:cNvSpPr>
            <a:spLocks noGrp="1"/>
          </p:cNvSpPr>
          <p:nvPr>
            <p:ph type="body" sz="quarter" idx="10"/>
          </p:nvPr>
        </p:nvSpPr>
        <p:spPr/>
        <p:txBody>
          <a:bodyPr/>
          <a:lstStyle/>
          <a:p>
            <a:r>
              <a:rPr lang="en-US" dirty="0"/>
              <a:t>Variable </a:t>
            </a:r>
          </a:p>
        </p:txBody>
      </p:sp>
      <p:sp>
        <p:nvSpPr>
          <p:cNvPr id="3" name="Text Placeholder 2">
            <a:extLst>
              <a:ext uri="{FF2B5EF4-FFF2-40B4-BE49-F238E27FC236}">
                <a16:creationId xmlns:a16="http://schemas.microsoft.com/office/drawing/2014/main" id="{DA4C432F-649F-4595-9F6A-1DBCAF625F65}"/>
              </a:ext>
            </a:extLst>
          </p:cNvPr>
          <p:cNvSpPr>
            <a:spLocks noGrp="1"/>
          </p:cNvSpPr>
          <p:nvPr>
            <p:ph type="body" sz="quarter" idx="11"/>
          </p:nvPr>
        </p:nvSpPr>
        <p:spPr>
          <a:xfrm>
            <a:off x="1586578" y="3161380"/>
            <a:ext cx="21233951" cy="6340197"/>
          </a:xfrm>
        </p:spPr>
        <p:txBody>
          <a:bodyPr/>
          <a:lstStyle/>
          <a:p>
            <a:pPr marL="457200" indent="-457200">
              <a:buFontTx/>
              <a:buChar char="-"/>
            </a:pPr>
            <a:r>
              <a:rPr lang="en-US" sz="3200" dirty="0">
                <a:solidFill>
                  <a:schemeClr val="accent3">
                    <a:lumMod val="50000"/>
                  </a:schemeClr>
                </a:solidFill>
              </a:rPr>
              <a:t>An element or factor than can vary or change </a:t>
            </a:r>
          </a:p>
          <a:p>
            <a:pPr marL="457200" indent="-457200">
              <a:buFontTx/>
              <a:buChar char="-"/>
            </a:pPr>
            <a:r>
              <a:rPr lang="en-US" sz="3200" dirty="0">
                <a:solidFill>
                  <a:schemeClr val="accent3">
                    <a:lumMod val="50000"/>
                  </a:schemeClr>
                </a:solidFill>
              </a:rPr>
              <a:t>Any element capable of having multiple values</a:t>
            </a:r>
          </a:p>
          <a:p>
            <a:pPr marL="457200" indent="-457200">
              <a:buFontTx/>
              <a:buChar char="-"/>
            </a:pPr>
            <a:r>
              <a:rPr lang="en-US" sz="3200" dirty="0">
                <a:solidFill>
                  <a:schemeClr val="accent3">
                    <a:lumMod val="50000"/>
                  </a:schemeClr>
                </a:solidFill>
              </a:rPr>
              <a:t>Also called data item when working with survey data</a:t>
            </a:r>
          </a:p>
          <a:p>
            <a:pPr marL="457200" indent="-457200">
              <a:buFontTx/>
              <a:buChar char="-"/>
            </a:pPr>
            <a:r>
              <a:rPr lang="en-US" sz="3200" dirty="0">
                <a:solidFill>
                  <a:schemeClr val="accent3">
                    <a:lumMod val="50000"/>
                  </a:schemeClr>
                </a:solidFill>
              </a:rPr>
              <a:t>Some examples: </a:t>
            </a:r>
          </a:p>
          <a:p>
            <a:pPr marL="457200" indent="-457200">
              <a:buFontTx/>
              <a:buChar char="-"/>
            </a:pPr>
            <a:endParaRPr lang="en-US" sz="3200" dirty="0">
              <a:solidFill>
                <a:schemeClr val="accent3">
                  <a:lumMod val="50000"/>
                </a:schemeClr>
              </a:solidFill>
            </a:endParaRPr>
          </a:p>
          <a:p>
            <a:pPr marL="457200" indent="-457200">
              <a:buFont typeface="Courier New" panose="02070309020205020404" pitchFamily="49" charset="0"/>
              <a:buChar char="o"/>
            </a:pPr>
            <a:r>
              <a:rPr lang="en-US" sz="3200" dirty="0">
                <a:solidFill>
                  <a:schemeClr val="accent3">
                    <a:lumMod val="50000"/>
                  </a:schemeClr>
                </a:solidFill>
              </a:rPr>
              <a:t>Age</a:t>
            </a:r>
          </a:p>
          <a:p>
            <a:pPr marL="457200" indent="-457200">
              <a:buFont typeface="Courier New" panose="02070309020205020404" pitchFamily="49" charset="0"/>
              <a:buChar char="o"/>
            </a:pPr>
            <a:r>
              <a:rPr lang="en-US" sz="3200" dirty="0">
                <a:solidFill>
                  <a:schemeClr val="accent3">
                    <a:lumMod val="50000"/>
                  </a:schemeClr>
                </a:solidFill>
              </a:rPr>
              <a:t>Sex</a:t>
            </a:r>
          </a:p>
          <a:p>
            <a:pPr marL="457200" indent="-457200">
              <a:buFont typeface="Courier New" panose="02070309020205020404" pitchFamily="49" charset="0"/>
              <a:buChar char="o"/>
            </a:pPr>
            <a:r>
              <a:rPr lang="en-US" sz="3200" dirty="0">
                <a:solidFill>
                  <a:schemeClr val="accent3">
                    <a:lumMod val="50000"/>
                  </a:schemeClr>
                </a:solidFill>
              </a:rPr>
              <a:t>Marital status</a:t>
            </a:r>
          </a:p>
          <a:p>
            <a:pPr marL="457200" indent="-457200">
              <a:buFont typeface="Courier New" panose="02070309020205020404" pitchFamily="49" charset="0"/>
              <a:buChar char="o"/>
            </a:pPr>
            <a:r>
              <a:rPr lang="en-US" sz="3200" dirty="0">
                <a:solidFill>
                  <a:schemeClr val="accent3">
                    <a:lumMod val="50000"/>
                  </a:schemeClr>
                </a:solidFill>
              </a:rPr>
              <a:t>Age at death</a:t>
            </a:r>
          </a:p>
          <a:p>
            <a:pPr marL="457200" indent="-457200">
              <a:buFont typeface="Courier New" panose="02070309020205020404" pitchFamily="49" charset="0"/>
              <a:buChar char="o"/>
            </a:pPr>
            <a:r>
              <a:rPr lang="en-US" sz="3200" dirty="0">
                <a:solidFill>
                  <a:schemeClr val="accent3">
                    <a:lumMod val="50000"/>
                  </a:schemeClr>
                </a:solidFill>
              </a:rPr>
              <a:t>Age at first pregnancy </a:t>
            </a:r>
          </a:p>
          <a:p>
            <a:pPr marL="457200" indent="-457200">
              <a:buFont typeface="Courier New" panose="02070309020205020404" pitchFamily="49" charset="0"/>
              <a:buChar char="o"/>
            </a:pPr>
            <a:r>
              <a:rPr lang="en-US" sz="3200" dirty="0">
                <a:solidFill>
                  <a:schemeClr val="accent3">
                    <a:lumMod val="50000"/>
                  </a:schemeClr>
                </a:solidFill>
              </a:rPr>
              <a:t>No. of children</a:t>
            </a:r>
          </a:p>
          <a:p>
            <a:pPr marL="457200" indent="-457200">
              <a:buFont typeface="Courier New" panose="02070309020205020404" pitchFamily="49" charset="0"/>
              <a:buChar char="o"/>
            </a:pPr>
            <a:r>
              <a:rPr lang="en-US" sz="3200" dirty="0">
                <a:solidFill>
                  <a:schemeClr val="accent3">
                    <a:lumMod val="50000"/>
                  </a:schemeClr>
                </a:solidFill>
              </a:rPr>
              <a:t>No. of people in house  </a:t>
            </a:r>
          </a:p>
          <a:p>
            <a:pPr marL="457200" indent="-457200">
              <a:buFontTx/>
              <a:buChar char="-"/>
            </a:pPr>
            <a:endParaRPr lang="en-US" sz="3200" dirty="0">
              <a:solidFill>
                <a:schemeClr val="accent3">
                  <a:lumMod val="50000"/>
                </a:schemeClr>
              </a:solidFill>
            </a:endParaRPr>
          </a:p>
        </p:txBody>
      </p:sp>
      <p:grpSp>
        <p:nvGrpSpPr>
          <p:cNvPr id="5" name="Group 4">
            <a:extLst>
              <a:ext uri="{FF2B5EF4-FFF2-40B4-BE49-F238E27FC236}">
                <a16:creationId xmlns:a16="http://schemas.microsoft.com/office/drawing/2014/main" id="{889021F5-F059-4620-9861-3BD419C5AFD1}"/>
              </a:ext>
            </a:extLst>
          </p:cNvPr>
          <p:cNvGrpSpPr/>
          <p:nvPr/>
        </p:nvGrpSpPr>
        <p:grpSpPr>
          <a:xfrm>
            <a:off x="16246630" y="4146149"/>
            <a:ext cx="4572000" cy="3364140"/>
            <a:chOff x="0" y="0"/>
            <a:chExt cx="2121535" cy="1572895"/>
          </a:xfrm>
        </p:grpSpPr>
        <p:sp>
          <p:nvSpPr>
            <p:cNvPr id="6" name="Text Box 26">
              <a:extLst>
                <a:ext uri="{FF2B5EF4-FFF2-40B4-BE49-F238E27FC236}">
                  <a16:creationId xmlns:a16="http://schemas.microsoft.com/office/drawing/2014/main" id="{AF9E351E-1616-4B19-BD34-5CC33423AC68}"/>
                </a:ext>
              </a:extLst>
            </p:cNvPr>
            <p:cNvSpPr txBox="1"/>
            <p:nvPr/>
          </p:nvSpPr>
          <p:spPr>
            <a:xfrm>
              <a:off x="0" y="0"/>
              <a:ext cx="2121535" cy="44132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07000"/>
                </a:lnSpc>
                <a:spcBef>
                  <a:spcPts val="0"/>
                </a:spcBef>
                <a:spcAft>
                  <a:spcPts val="1000"/>
                </a:spcAft>
              </a:pPr>
              <a:r>
                <a:rPr lang="en-US" sz="2000" b="1" i="0" dirty="0">
                  <a:solidFill>
                    <a:srgbClr val="009DDC"/>
                  </a:solidFill>
                  <a:effectLst/>
                  <a:latin typeface="Montserrat" panose="02000505000000020004"/>
                  <a:ea typeface="Calibri" panose="020F0502020204030204" pitchFamily="34" charset="0"/>
                  <a:cs typeface="Times New Roman" panose="02020603050405020304" pitchFamily="18" charset="0"/>
                </a:rPr>
                <a:t>Height is a variable because it can vary from person to person</a:t>
              </a:r>
              <a:r>
                <a:rPr lang="en-US" sz="1100" i="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D4D3CF49-3C3E-43F5-818F-130E3A03D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 y="441325"/>
              <a:ext cx="1584325" cy="1131570"/>
            </a:xfrm>
            <a:prstGeom prst="rect">
              <a:avLst/>
            </a:prstGeom>
          </p:spPr>
        </p:pic>
      </p:grpSp>
      <p:sp>
        <p:nvSpPr>
          <p:cNvPr id="8" name="Rounded Rectangle 2">
            <a:extLst>
              <a:ext uri="{FF2B5EF4-FFF2-40B4-BE49-F238E27FC236}">
                <a16:creationId xmlns:a16="http://schemas.microsoft.com/office/drawing/2014/main" id="{57D4EAF1-CC4C-41A6-B854-56DE4CE33EA5}"/>
              </a:ext>
            </a:extLst>
          </p:cNvPr>
          <p:cNvSpPr/>
          <p:nvPr/>
        </p:nvSpPr>
        <p:spPr>
          <a:xfrm>
            <a:off x="14537825" y="3797071"/>
            <a:ext cx="7771652" cy="3973426"/>
          </a:xfrm>
          <a:prstGeom prst="roundRect">
            <a:avLst>
              <a:gd name="adj" fmla="val 5000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6574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AE01AE-D7DA-48D5-B797-3300F552742A}"/>
              </a:ext>
            </a:extLst>
          </p:cNvPr>
          <p:cNvSpPr>
            <a:spLocks noGrp="1"/>
          </p:cNvSpPr>
          <p:nvPr>
            <p:ph type="body" sz="quarter" idx="11"/>
          </p:nvPr>
        </p:nvSpPr>
        <p:spPr>
          <a:xfrm>
            <a:off x="3481550" y="5025926"/>
            <a:ext cx="16787650" cy="4041874"/>
          </a:xfrm>
        </p:spPr>
        <p:txBody>
          <a:bodyPr/>
          <a:lstStyle/>
          <a:p>
            <a:r>
              <a:rPr lang="en-US" dirty="0"/>
              <a:t>Avoiding common mistakes when interpreting data: Understanding the semantics </a:t>
            </a:r>
          </a:p>
        </p:txBody>
      </p:sp>
      <p:sp>
        <p:nvSpPr>
          <p:cNvPr id="3" name="Text Placeholder 2">
            <a:extLst>
              <a:ext uri="{FF2B5EF4-FFF2-40B4-BE49-F238E27FC236}">
                <a16:creationId xmlns:a16="http://schemas.microsoft.com/office/drawing/2014/main" id="{A79A346E-6A3F-4DE5-853E-5DE1491E0D1E}"/>
              </a:ext>
            </a:extLst>
          </p:cNvPr>
          <p:cNvSpPr>
            <a:spLocks noGrp="1"/>
          </p:cNvSpPr>
          <p:nvPr>
            <p:ph type="body" sz="quarter" idx="15"/>
          </p:nvPr>
        </p:nvSpPr>
        <p:spPr>
          <a:xfrm>
            <a:off x="24773" y="6180891"/>
            <a:ext cx="2337428" cy="1354217"/>
          </a:xfrm>
        </p:spPr>
        <p:txBody>
          <a:bodyPr/>
          <a:lstStyle/>
          <a:p>
            <a:r>
              <a:rPr lang="en-US" dirty="0"/>
              <a:t>3</a:t>
            </a:r>
          </a:p>
        </p:txBody>
      </p:sp>
    </p:spTree>
    <p:extLst>
      <p:ext uri="{BB962C8B-B14F-4D97-AF65-F5344CB8AC3E}">
        <p14:creationId xmlns:p14="http://schemas.microsoft.com/office/powerpoint/2010/main" val="2473678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6D4186-195C-9B40-AB85-54364954813C}"/>
              </a:ext>
            </a:extLst>
          </p:cNvPr>
          <p:cNvSpPr>
            <a:spLocks noGrp="1"/>
          </p:cNvSpPr>
          <p:nvPr>
            <p:ph type="body" sz="quarter" idx="11"/>
          </p:nvPr>
        </p:nvSpPr>
        <p:spPr>
          <a:xfrm>
            <a:off x="3481550" y="5487655"/>
            <a:ext cx="17168650" cy="2770374"/>
          </a:xfrm>
        </p:spPr>
        <p:txBody>
          <a:bodyPr/>
          <a:lstStyle/>
          <a:p>
            <a:r>
              <a:rPr lang="en-US" dirty="0"/>
              <a:t>Difference between Ratio, Rate, Proportion, Percentage and Percentage points</a:t>
            </a:r>
          </a:p>
        </p:txBody>
      </p:sp>
      <p:sp>
        <p:nvSpPr>
          <p:cNvPr id="3" name="Text Placeholder 2">
            <a:extLst>
              <a:ext uri="{FF2B5EF4-FFF2-40B4-BE49-F238E27FC236}">
                <a16:creationId xmlns:a16="http://schemas.microsoft.com/office/drawing/2014/main" id="{30894094-8BE9-DA4B-B87A-F198E0E77AE3}"/>
              </a:ext>
            </a:extLst>
          </p:cNvPr>
          <p:cNvSpPr>
            <a:spLocks noGrp="1"/>
          </p:cNvSpPr>
          <p:nvPr>
            <p:ph type="body" sz="quarter" idx="15"/>
          </p:nvPr>
        </p:nvSpPr>
        <p:spPr>
          <a:xfrm>
            <a:off x="24773" y="6180891"/>
            <a:ext cx="2337428" cy="1354217"/>
          </a:xfrm>
        </p:spPr>
        <p:txBody>
          <a:bodyPr/>
          <a:lstStyle/>
          <a:p>
            <a:r>
              <a:rPr lang="en-US" dirty="0"/>
              <a:t>3.1</a:t>
            </a:r>
          </a:p>
        </p:txBody>
      </p:sp>
    </p:spTree>
    <p:extLst>
      <p:ext uri="{BB962C8B-B14F-4D97-AF65-F5344CB8AC3E}">
        <p14:creationId xmlns:p14="http://schemas.microsoft.com/office/powerpoint/2010/main" val="3828888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0430EC-CC6B-4BC7-BEB8-2EE479835213}"/>
              </a:ext>
            </a:extLst>
          </p:cNvPr>
          <p:cNvSpPr>
            <a:spLocks noGrp="1"/>
          </p:cNvSpPr>
          <p:nvPr>
            <p:ph type="body" sz="quarter" idx="10"/>
          </p:nvPr>
        </p:nvSpPr>
        <p:spPr/>
        <p:txBody>
          <a:bodyPr/>
          <a:lstStyle/>
          <a:p>
            <a:r>
              <a:rPr lang="en-US" dirty="0"/>
              <a:t>Ratio </a:t>
            </a:r>
          </a:p>
        </p:txBody>
      </p:sp>
      <p:sp>
        <p:nvSpPr>
          <p:cNvPr id="5" name="Text Placeholder 4">
            <a:extLst>
              <a:ext uri="{FF2B5EF4-FFF2-40B4-BE49-F238E27FC236}">
                <a16:creationId xmlns:a16="http://schemas.microsoft.com/office/drawing/2014/main" id="{4F2029C5-D017-4D09-8CA0-7AC09390F465}"/>
              </a:ext>
            </a:extLst>
          </p:cNvPr>
          <p:cNvSpPr>
            <a:spLocks noGrp="1"/>
          </p:cNvSpPr>
          <p:nvPr>
            <p:ph type="body" sz="quarter" idx="11"/>
          </p:nvPr>
        </p:nvSpPr>
        <p:spPr>
          <a:xfrm>
            <a:off x="1586578" y="2971800"/>
            <a:ext cx="21233951" cy="5909310"/>
          </a:xfrm>
        </p:spPr>
        <p:txBody>
          <a:bodyPr/>
          <a:lstStyle/>
          <a:p>
            <a:pPr marL="457200" indent="-457200">
              <a:buFontTx/>
              <a:buChar char="-"/>
            </a:pPr>
            <a:r>
              <a:rPr lang="en-US" sz="3200" dirty="0">
                <a:solidFill>
                  <a:schemeClr val="accent3">
                    <a:lumMod val="50000"/>
                  </a:schemeClr>
                </a:solidFill>
              </a:rPr>
              <a:t>A ratio compares the frequency of one value for a variable with another value for the same variable</a:t>
            </a:r>
          </a:p>
          <a:p>
            <a:pPr marL="457200" indent="-457200">
              <a:buFontTx/>
              <a:buChar char="-"/>
            </a:pPr>
            <a:r>
              <a:rPr lang="en-US" sz="3200" dirty="0">
                <a:solidFill>
                  <a:schemeClr val="accent3">
                    <a:lumMod val="50000"/>
                  </a:schemeClr>
                </a:solidFill>
              </a:rPr>
              <a:t>For example, if a coin is tossed 20 times,</a:t>
            </a:r>
          </a:p>
          <a:p>
            <a:endParaRPr lang="en-US" sz="3200" dirty="0">
              <a:solidFill>
                <a:schemeClr val="accent3">
                  <a:lumMod val="50000"/>
                </a:schemeClr>
              </a:solidFill>
            </a:endParaRPr>
          </a:p>
          <a:p>
            <a:pPr marL="1011747" lvl="1" indent="-457200">
              <a:buFont typeface="Courier New" panose="02070309020205020404" pitchFamily="49" charset="0"/>
              <a:buChar char="o"/>
            </a:pPr>
            <a:r>
              <a:rPr lang="en-US" sz="3200" dirty="0">
                <a:solidFill>
                  <a:schemeClr val="accent3">
                    <a:lumMod val="50000"/>
                  </a:schemeClr>
                </a:solidFill>
              </a:rPr>
              <a:t>Heads turns up 12 times</a:t>
            </a:r>
          </a:p>
          <a:p>
            <a:pPr marL="1011747" lvl="1" indent="-457200">
              <a:buFont typeface="Courier New" panose="02070309020205020404" pitchFamily="49" charset="0"/>
              <a:buChar char="o"/>
            </a:pPr>
            <a:r>
              <a:rPr lang="en-US" sz="3200" dirty="0">
                <a:solidFill>
                  <a:schemeClr val="accent3">
                    <a:lumMod val="50000"/>
                  </a:schemeClr>
                </a:solidFill>
              </a:rPr>
              <a:t>Tails turns up 8 times </a:t>
            </a:r>
          </a:p>
          <a:p>
            <a:endParaRPr lang="en-US" sz="3200" dirty="0">
              <a:solidFill>
                <a:schemeClr val="accent3">
                  <a:lumMod val="50000"/>
                </a:schemeClr>
              </a:solidFill>
            </a:endParaRPr>
          </a:p>
          <a:p>
            <a:endParaRPr lang="en-US" sz="3200" dirty="0">
              <a:solidFill>
                <a:schemeClr val="accent3">
                  <a:lumMod val="50000"/>
                </a:schemeClr>
              </a:solidFill>
            </a:endParaRPr>
          </a:p>
          <a:p>
            <a:endParaRPr lang="en-US" sz="3200" dirty="0">
              <a:solidFill>
                <a:schemeClr val="accent3">
                  <a:lumMod val="50000"/>
                </a:schemeClr>
              </a:solidFill>
            </a:endParaRPr>
          </a:p>
          <a:p>
            <a:pPr marL="457200" indent="-457200">
              <a:buFontTx/>
              <a:buChar char="-"/>
            </a:pPr>
            <a:r>
              <a:rPr lang="en-US" sz="3200" dirty="0">
                <a:solidFill>
                  <a:schemeClr val="accent3">
                    <a:lumMod val="50000"/>
                  </a:schemeClr>
                </a:solidFill>
              </a:rPr>
              <a:t>Among development indicators, for example: </a:t>
            </a:r>
          </a:p>
          <a:p>
            <a:pPr marL="1011747" lvl="1" indent="-457200">
              <a:buFont typeface="Courier New" panose="02070309020205020404" pitchFamily="49" charset="0"/>
              <a:buChar char="o"/>
            </a:pPr>
            <a:r>
              <a:rPr lang="en-US" sz="3200" dirty="0">
                <a:solidFill>
                  <a:schemeClr val="accent3">
                    <a:lumMod val="50000"/>
                  </a:schemeClr>
                </a:solidFill>
              </a:rPr>
              <a:t>Sex ratio at birth represents the number of births per 100 female births. </a:t>
            </a:r>
          </a:p>
          <a:p>
            <a:pPr marL="1011747" lvl="1" indent="-457200">
              <a:buFont typeface="Courier New" panose="02070309020205020404" pitchFamily="49" charset="0"/>
              <a:buChar char="o"/>
            </a:pPr>
            <a:r>
              <a:rPr lang="en-US" sz="3200" dirty="0">
                <a:solidFill>
                  <a:schemeClr val="accent3">
                    <a:lumMod val="50000"/>
                  </a:schemeClr>
                </a:solidFill>
              </a:rPr>
              <a:t>In this context, we are examining two possible outcomes (boy or girl) within the same variable (live birth)</a:t>
            </a:r>
          </a:p>
          <a:p>
            <a:pPr marL="1011747" lvl="1" indent="-457200">
              <a:buFont typeface="Courier New" panose="02070309020205020404" pitchFamily="49" charset="0"/>
              <a:buChar char="o"/>
            </a:pPr>
            <a:r>
              <a:rPr lang="en-US" sz="3200" dirty="0">
                <a:solidFill>
                  <a:schemeClr val="accent3">
                    <a:lumMod val="50000"/>
                  </a:schemeClr>
                </a:solidFill>
              </a:rPr>
              <a:t>So, if sex ratio of 105 means that per 100 female births, there are 105 male births</a:t>
            </a:r>
          </a:p>
        </p:txBody>
      </p:sp>
      <p:sp>
        <p:nvSpPr>
          <p:cNvPr id="6" name="Rounded Rectangle 2">
            <a:extLst>
              <a:ext uri="{FF2B5EF4-FFF2-40B4-BE49-F238E27FC236}">
                <a16:creationId xmlns:a16="http://schemas.microsoft.com/office/drawing/2014/main" id="{174982A2-5915-4165-9946-34E2BF551ED7}"/>
              </a:ext>
            </a:extLst>
          </p:cNvPr>
          <p:cNvSpPr/>
          <p:nvPr/>
        </p:nvSpPr>
        <p:spPr>
          <a:xfrm>
            <a:off x="6934200" y="4648200"/>
            <a:ext cx="6705600" cy="1453313"/>
          </a:xfrm>
          <a:prstGeom prst="roundRect">
            <a:avLst>
              <a:gd name="adj" fmla="val 5000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6152A0E-828E-4BDE-9800-B4306582A413}"/>
              </a:ext>
            </a:extLst>
          </p:cNvPr>
          <p:cNvSpPr txBox="1"/>
          <p:nvPr/>
        </p:nvSpPr>
        <p:spPr>
          <a:xfrm>
            <a:off x="7772400" y="4806112"/>
            <a:ext cx="5867400" cy="1137487"/>
          </a:xfrm>
          <a:prstGeom prst="rect">
            <a:avLst/>
          </a:prstGeom>
          <a:noFill/>
        </p:spPr>
        <p:txBody>
          <a:bodyPr wrap="square" rtlCol="0" anchor="ctr" anchorCtr="0">
            <a:noAutofit/>
          </a:bodyPr>
          <a:lstStyle/>
          <a:p>
            <a:pPr>
              <a:spcAft>
                <a:spcPts val="600"/>
              </a:spcAft>
            </a:pPr>
            <a:r>
              <a:rPr lang="en-IE" b="1" dirty="0">
                <a:solidFill>
                  <a:srgbClr val="009DDC"/>
                </a:solidFill>
                <a:latin typeface="Montserrat" panose="02000505000000020004" pitchFamily="2" charset="77"/>
                <a:cs typeface="Arial" panose="020B0604020202020204" pitchFamily="34" charset="0"/>
              </a:rPr>
              <a:t>Ratio is 12:8 (spoken as 12 to 8)</a:t>
            </a:r>
            <a:endParaRPr lang="en-IE" dirty="0">
              <a:solidFill>
                <a:srgbClr val="009DD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9792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0430EC-CC6B-4BC7-BEB8-2EE479835213}"/>
              </a:ext>
            </a:extLst>
          </p:cNvPr>
          <p:cNvSpPr>
            <a:spLocks noGrp="1"/>
          </p:cNvSpPr>
          <p:nvPr>
            <p:ph type="body" sz="quarter" idx="10"/>
          </p:nvPr>
        </p:nvSpPr>
        <p:spPr/>
        <p:txBody>
          <a:bodyPr/>
          <a:lstStyle/>
          <a:p>
            <a:r>
              <a:rPr lang="en-US" dirty="0"/>
              <a:t>Rate </a:t>
            </a:r>
          </a:p>
        </p:txBody>
      </p:sp>
      <p:sp>
        <p:nvSpPr>
          <p:cNvPr id="5" name="Text Placeholder 4">
            <a:extLst>
              <a:ext uri="{FF2B5EF4-FFF2-40B4-BE49-F238E27FC236}">
                <a16:creationId xmlns:a16="http://schemas.microsoft.com/office/drawing/2014/main" id="{4F2029C5-D017-4D09-8CA0-7AC09390F465}"/>
              </a:ext>
            </a:extLst>
          </p:cNvPr>
          <p:cNvSpPr>
            <a:spLocks noGrp="1"/>
          </p:cNvSpPr>
          <p:nvPr>
            <p:ph type="body" sz="quarter" idx="11"/>
          </p:nvPr>
        </p:nvSpPr>
        <p:spPr>
          <a:xfrm>
            <a:off x="1586578" y="3161380"/>
            <a:ext cx="21233951" cy="2462213"/>
          </a:xfrm>
        </p:spPr>
        <p:txBody>
          <a:bodyPr/>
          <a:lstStyle/>
          <a:p>
            <a:pPr marL="457200" indent="-457200">
              <a:buFontTx/>
              <a:buChar char="-"/>
            </a:pPr>
            <a:r>
              <a:rPr lang="en-US" sz="3200" dirty="0">
                <a:solidFill>
                  <a:schemeClr val="accent3">
                    <a:lumMod val="50000"/>
                  </a:schemeClr>
                </a:solidFill>
              </a:rPr>
              <a:t>Rate is a </a:t>
            </a:r>
            <a:r>
              <a:rPr lang="en-IN" sz="3200" dirty="0">
                <a:solidFill>
                  <a:schemeClr val="accent3">
                    <a:lumMod val="50000"/>
                  </a:schemeClr>
                </a:solidFill>
              </a:rPr>
              <a:t>measurement of one value for a variable in relation to another measured quantity</a:t>
            </a:r>
          </a:p>
          <a:p>
            <a:pPr marL="457200" indent="-457200">
              <a:buFontTx/>
              <a:buChar char="-"/>
            </a:pPr>
            <a:r>
              <a:rPr lang="en-IN" sz="3200" dirty="0">
                <a:solidFill>
                  <a:schemeClr val="accent3">
                    <a:lumMod val="50000"/>
                  </a:schemeClr>
                </a:solidFill>
              </a:rPr>
              <a:t>Example: Adolescent birth rate </a:t>
            </a:r>
          </a:p>
          <a:p>
            <a:endParaRPr lang="en-IN" sz="3200" dirty="0">
              <a:solidFill>
                <a:schemeClr val="accent3">
                  <a:lumMod val="50000"/>
                </a:schemeClr>
              </a:solidFill>
            </a:endParaRPr>
          </a:p>
          <a:p>
            <a:pPr marL="1011747" lvl="1" indent="-457200">
              <a:buFont typeface="Courier New" panose="02070309020205020404" pitchFamily="49" charset="0"/>
              <a:buChar char="o"/>
            </a:pPr>
            <a:r>
              <a:rPr lang="en-IN" sz="3200" dirty="0">
                <a:solidFill>
                  <a:schemeClr val="accent3">
                    <a:lumMod val="50000"/>
                  </a:schemeClr>
                </a:solidFill>
              </a:rPr>
              <a:t>It </a:t>
            </a:r>
            <a:r>
              <a:rPr lang="en-US" sz="3200" dirty="0">
                <a:solidFill>
                  <a:schemeClr val="accent3">
                    <a:lumMod val="50000"/>
                  </a:schemeClr>
                </a:solidFill>
              </a:rPr>
              <a:t>is defined as the number of births delivered by women aged 15-19 years per 1,000 women in that age group</a:t>
            </a:r>
          </a:p>
          <a:p>
            <a:pPr marL="1011747" lvl="1" indent="-457200">
              <a:buFont typeface="Courier New" panose="02070309020205020404" pitchFamily="49" charset="0"/>
              <a:buChar char="o"/>
            </a:pPr>
            <a:r>
              <a:rPr lang="en-US" sz="3200" dirty="0">
                <a:solidFill>
                  <a:schemeClr val="accent3">
                    <a:lumMod val="50000"/>
                  </a:schemeClr>
                </a:solidFill>
              </a:rPr>
              <a:t>2 different variables are being considered in the numerator and denominator </a:t>
            </a:r>
          </a:p>
        </p:txBody>
      </p:sp>
      <p:pic>
        <p:nvPicPr>
          <p:cNvPr id="6" name="Picture 5">
            <a:extLst>
              <a:ext uri="{FF2B5EF4-FFF2-40B4-BE49-F238E27FC236}">
                <a16:creationId xmlns:a16="http://schemas.microsoft.com/office/drawing/2014/main" id="{45F41087-69C9-4C63-89DF-F628050D53EE}"/>
              </a:ext>
            </a:extLst>
          </p:cNvPr>
          <p:cNvPicPr/>
          <p:nvPr/>
        </p:nvPicPr>
        <p:blipFill>
          <a:blip r:embed="rId2">
            <a:extLst>
              <a:ext uri="{28A0092B-C50C-407E-A947-70E740481C1C}">
                <a14:useLocalDpi xmlns:a14="http://schemas.microsoft.com/office/drawing/2010/main" val="0"/>
              </a:ext>
            </a:extLst>
          </a:blip>
          <a:stretch>
            <a:fillRect/>
          </a:stretch>
        </p:blipFill>
        <p:spPr>
          <a:xfrm>
            <a:off x="3429000" y="6477000"/>
            <a:ext cx="15849600" cy="4495800"/>
          </a:xfrm>
          <a:prstGeom prst="rect">
            <a:avLst/>
          </a:prstGeom>
        </p:spPr>
      </p:pic>
    </p:spTree>
    <p:extLst>
      <p:ext uri="{BB962C8B-B14F-4D97-AF65-F5344CB8AC3E}">
        <p14:creationId xmlns:p14="http://schemas.microsoft.com/office/powerpoint/2010/main" val="721721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0430EC-CC6B-4BC7-BEB8-2EE479835213}"/>
              </a:ext>
            </a:extLst>
          </p:cNvPr>
          <p:cNvSpPr>
            <a:spLocks noGrp="1"/>
          </p:cNvSpPr>
          <p:nvPr>
            <p:ph type="body" sz="quarter" idx="10"/>
          </p:nvPr>
        </p:nvSpPr>
        <p:spPr/>
        <p:txBody>
          <a:bodyPr/>
          <a:lstStyle/>
          <a:p>
            <a:r>
              <a:rPr lang="en-US" dirty="0"/>
              <a:t>Proportion </a:t>
            </a:r>
          </a:p>
        </p:txBody>
      </p:sp>
      <p:sp>
        <p:nvSpPr>
          <p:cNvPr id="5" name="Text Placeholder 4">
            <a:extLst>
              <a:ext uri="{FF2B5EF4-FFF2-40B4-BE49-F238E27FC236}">
                <a16:creationId xmlns:a16="http://schemas.microsoft.com/office/drawing/2014/main" id="{4F2029C5-D017-4D09-8CA0-7AC09390F465}"/>
              </a:ext>
            </a:extLst>
          </p:cNvPr>
          <p:cNvSpPr>
            <a:spLocks noGrp="1"/>
          </p:cNvSpPr>
          <p:nvPr>
            <p:ph type="body" sz="quarter" idx="11"/>
          </p:nvPr>
        </p:nvSpPr>
        <p:spPr>
          <a:xfrm>
            <a:off x="1575025" y="2424820"/>
            <a:ext cx="10616976" cy="6463308"/>
          </a:xfrm>
        </p:spPr>
        <p:txBody>
          <a:bodyPr/>
          <a:lstStyle/>
          <a:p>
            <a:pPr marL="457200" indent="-457200">
              <a:buFontTx/>
              <a:buChar char="-"/>
            </a:pPr>
            <a:r>
              <a:rPr lang="en-IN" dirty="0">
                <a:solidFill>
                  <a:schemeClr val="accent3">
                    <a:lumMod val="50000"/>
                  </a:schemeClr>
                </a:solidFill>
              </a:rPr>
              <a:t>Number of times a particular value for a variable has been observed, divided by the total number of values in the population</a:t>
            </a:r>
          </a:p>
          <a:p>
            <a:pPr marL="457200" indent="-457200">
              <a:buFontTx/>
              <a:buChar char="-"/>
            </a:pPr>
            <a:r>
              <a:rPr lang="en-IN" dirty="0">
                <a:solidFill>
                  <a:schemeClr val="accent3">
                    <a:lumMod val="50000"/>
                  </a:schemeClr>
                </a:solidFill>
              </a:rPr>
              <a:t>The numerator is included in the denominator, hence representing parts of a whole or shares</a:t>
            </a:r>
          </a:p>
          <a:p>
            <a:pPr marL="457200" indent="-457200">
              <a:buFontTx/>
              <a:buChar char="-"/>
            </a:pPr>
            <a:r>
              <a:rPr lang="en-IN" dirty="0">
                <a:solidFill>
                  <a:schemeClr val="accent3">
                    <a:lumMod val="50000"/>
                  </a:schemeClr>
                </a:solidFill>
              </a:rPr>
              <a:t>It is always between 0 and 1, and can be expressed as a percentage when you multiply it by 100</a:t>
            </a:r>
          </a:p>
          <a:p>
            <a:pPr marL="457200" indent="-457200">
              <a:buFontTx/>
              <a:buChar char="-"/>
            </a:pPr>
            <a:r>
              <a:rPr lang="en-IN" dirty="0">
                <a:solidFill>
                  <a:schemeClr val="accent3">
                    <a:lumMod val="50000"/>
                  </a:schemeClr>
                </a:solidFill>
              </a:rPr>
              <a:t>Proportions are one of the most statistically used concepts in development indicators</a:t>
            </a:r>
          </a:p>
          <a:p>
            <a:pPr marL="457200" indent="-457200">
              <a:buFontTx/>
              <a:buChar char="-"/>
            </a:pPr>
            <a:r>
              <a:rPr lang="en-IN" dirty="0">
                <a:solidFill>
                  <a:schemeClr val="accent3">
                    <a:lumMod val="50000"/>
                  </a:schemeClr>
                </a:solidFill>
              </a:rPr>
              <a:t>For example: </a:t>
            </a:r>
          </a:p>
          <a:p>
            <a:endParaRPr lang="en-IN" dirty="0">
              <a:solidFill>
                <a:schemeClr val="accent3">
                  <a:lumMod val="50000"/>
                </a:schemeClr>
              </a:solidFill>
            </a:endParaRPr>
          </a:p>
          <a:p>
            <a:pPr marL="1011747" lvl="1" indent="-457200">
              <a:buFont typeface="Courier New" panose="02070309020205020404" pitchFamily="49" charset="0"/>
              <a:buChar char="o"/>
            </a:pPr>
            <a:r>
              <a:rPr lang="en-IN" dirty="0">
                <a:solidFill>
                  <a:schemeClr val="accent3">
                    <a:lumMod val="50000"/>
                  </a:schemeClr>
                </a:solidFill>
              </a:rPr>
              <a:t>The proportion of seats held by women in national parliaments is calculated by dividing the number of seats held by women by the total number of seats in the national parliament</a:t>
            </a:r>
          </a:p>
        </p:txBody>
      </p:sp>
      <p:pic>
        <p:nvPicPr>
          <p:cNvPr id="3" name="Picture 2">
            <a:extLst>
              <a:ext uri="{FF2B5EF4-FFF2-40B4-BE49-F238E27FC236}">
                <a16:creationId xmlns:a16="http://schemas.microsoft.com/office/drawing/2014/main" id="{39F632D3-BA16-44D7-481F-5B9C76BD9CC2}"/>
              </a:ext>
            </a:extLst>
          </p:cNvPr>
          <p:cNvPicPr>
            <a:picLocks noChangeAspect="1"/>
          </p:cNvPicPr>
          <p:nvPr/>
        </p:nvPicPr>
        <p:blipFill>
          <a:blip r:embed="rId2"/>
          <a:stretch>
            <a:fillRect/>
          </a:stretch>
        </p:blipFill>
        <p:spPr>
          <a:xfrm>
            <a:off x="13030200" y="2101622"/>
            <a:ext cx="9778775" cy="9876955"/>
          </a:xfrm>
          <a:prstGeom prst="rect">
            <a:avLst/>
          </a:prstGeom>
        </p:spPr>
      </p:pic>
    </p:spTree>
    <p:extLst>
      <p:ext uri="{BB962C8B-B14F-4D97-AF65-F5344CB8AC3E}">
        <p14:creationId xmlns:p14="http://schemas.microsoft.com/office/powerpoint/2010/main" val="1851214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6EF7D0-D255-4469-89DF-B33F664470D9}"/>
              </a:ext>
            </a:extLst>
          </p:cNvPr>
          <p:cNvSpPr>
            <a:spLocks noGrp="1"/>
          </p:cNvSpPr>
          <p:nvPr>
            <p:ph type="body" sz="quarter" idx="11"/>
          </p:nvPr>
        </p:nvSpPr>
        <p:spPr>
          <a:xfrm>
            <a:off x="3481550" y="6411113"/>
            <a:ext cx="9243851" cy="923458"/>
          </a:xfrm>
        </p:spPr>
        <p:txBody>
          <a:bodyPr/>
          <a:lstStyle/>
          <a:p>
            <a:r>
              <a:rPr lang="en-US" dirty="0"/>
              <a:t>Learning Objectives</a:t>
            </a:r>
          </a:p>
        </p:txBody>
      </p:sp>
      <p:sp>
        <p:nvSpPr>
          <p:cNvPr id="3" name="Text Placeholder 2">
            <a:extLst>
              <a:ext uri="{FF2B5EF4-FFF2-40B4-BE49-F238E27FC236}">
                <a16:creationId xmlns:a16="http://schemas.microsoft.com/office/drawing/2014/main" id="{92A40CEC-ECC2-47BA-884E-2E331399E716}"/>
              </a:ext>
            </a:extLst>
          </p:cNvPr>
          <p:cNvSpPr>
            <a:spLocks noGrp="1"/>
          </p:cNvSpPr>
          <p:nvPr>
            <p:ph type="body" sz="quarter" idx="15"/>
          </p:nvPr>
        </p:nvSpPr>
        <p:spPr>
          <a:xfrm>
            <a:off x="24773" y="6180891"/>
            <a:ext cx="2337428" cy="1354217"/>
          </a:xfrm>
        </p:spPr>
        <p:txBody>
          <a:bodyPr/>
          <a:lstStyle/>
          <a:p>
            <a:r>
              <a:rPr lang="en-US" dirty="0"/>
              <a:t>1</a:t>
            </a:r>
          </a:p>
        </p:txBody>
      </p:sp>
      <p:sp>
        <p:nvSpPr>
          <p:cNvPr id="4" name="TextBox 3">
            <a:extLst>
              <a:ext uri="{FF2B5EF4-FFF2-40B4-BE49-F238E27FC236}">
                <a16:creationId xmlns:a16="http://schemas.microsoft.com/office/drawing/2014/main" id="{FDC54C08-B866-4CD5-82E0-DBD5F6BE8190}"/>
              </a:ext>
            </a:extLst>
          </p:cNvPr>
          <p:cNvSpPr txBox="1"/>
          <p:nvPr/>
        </p:nvSpPr>
        <p:spPr>
          <a:xfrm>
            <a:off x="13335000" y="1009698"/>
            <a:ext cx="9525000" cy="12557284"/>
          </a:xfrm>
          <a:prstGeom prst="rect">
            <a:avLst/>
          </a:prstGeom>
          <a:noFill/>
        </p:spPr>
        <p:txBody>
          <a:bodyPr wrap="square" rtlCol="0">
            <a:spAutoFit/>
          </a:bodyPr>
          <a:lstStyle/>
          <a:p>
            <a:pPr marL="571500" lvl="0" indent="-571500">
              <a:buFontTx/>
              <a:buChar char="-"/>
            </a:pPr>
            <a:r>
              <a:rPr lang="en-US" sz="5400" dirty="0">
                <a:solidFill>
                  <a:schemeClr val="bg1"/>
                </a:solidFill>
                <a:latin typeface="Arial" panose="020B0604020202020204" pitchFamily="34" charset="0"/>
                <a:cs typeface="Arial" panose="020B0604020202020204" pitchFamily="34" charset="0"/>
              </a:rPr>
              <a:t>Become familiar with basic data concepts and ensure that the correct meaning, or semantics, of statistics are understood.</a:t>
            </a:r>
          </a:p>
          <a:p>
            <a:pPr marL="571500" lvl="0" indent="-571500">
              <a:buFontTx/>
              <a:buChar char="-"/>
            </a:pPr>
            <a:endParaRPr lang="en-US" sz="5400" dirty="0">
              <a:solidFill>
                <a:schemeClr val="bg1"/>
              </a:solidFill>
              <a:latin typeface="Arial" panose="020B0604020202020204" pitchFamily="34" charset="0"/>
              <a:cs typeface="Arial" panose="020B0604020202020204" pitchFamily="34" charset="0"/>
            </a:endParaRPr>
          </a:p>
          <a:p>
            <a:pPr marL="571500" lvl="0" indent="-571500">
              <a:buFontTx/>
              <a:buChar char="-"/>
            </a:pPr>
            <a:r>
              <a:rPr lang="en-US" sz="5400" dirty="0">
                <a:solidFill>
                  <a:schemeClr val="bg1"/>
                </a:solidFill>
                <a:latin typeface="Arial" panose="020B0604020202020204" pitchFamily="34" charset="0"/>
                <a:cs typeface="Arial" panose="020B0604020202020204" pitchFamily="34" charset="0"/>
              </a:rPr>
              <a:t>Gain knowledge on specific issues of gender data such as time use, violence and crime data, etc.</a:t>
            </a:r>
          </a:p>
          <a:p>
            <a:pPr lvl="0"/>
            <a:endParaRPr lang="en-US" sz="5400" dirty="0">
              <a:solidFill>
                <a:schemeClr val="bg1"/>
              </a:solidFill>
              <a:latin typeface="Arial" panose="020B0604020202020204" pitchFamily="34" charset="0"/>
              <a:cs typeface="Arial" panose="020B0604020202020204" pitchFamily="34" charset="0"/>
            </a:endParaRPr>
          </a:p>
          <a:p>
            <a:pPr lvl="0"/>
            <a:r>
              <a:rPr lang="en-US" sz="5400" dirty="0">
                <a:solidFill>
                  <a:schemeClr val="bg1"/>
                </a:solidFill>
                <a:latin typeface="Arial" panose="020B0604020202020204" pitchFamily="34" charset="0"/>
                <a:cs typeface="Arial" panose="020B0604020202020204" pitchFamily="34" charset="0"/>
              </a:rPr>
              <a:t>- Understand the issue of misinterpretation of data and how to avoid it. </a:t>
            </a:r>
          </a:p>
          <a:p>
            <a:endParaRPr lang="en-US" sz="5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9565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0430EC-CC6B-4BC7-BEB8-2EE479835213}"/>
              </a:ext>
            </a:extLst>
          </p:cNvPr>
          <p:cNvSpPr>
            <a:spLocks noGrp="1"/>
          </p:cNvSpPr>
          <p:nvPr>
            <p:ph type="body" sz="quarter" idx="10"/>
          </p:nvPr>
        </p:nvSpPr>
        <p:spPr/>
        <p:txBody>
          <a:bodyPr/>
          <a:lstStyle/>
          <a:p>
            <a:r>
              <a:rPr lang="en-US" dirty="0"/>
              <a:t>Percentage </a:t>
            </a:r>
          </a:p>
        </p:txBody>
      </p:sp>
      <p:sp>
        <p:nvSpPr>
          <p:cNvPr id="5" name="Text Placeholder 4">
            <a:extLst>
              <a:ext uri="{FF2B5EF4-FFF2-40B4-BE49-F238E27FC236}">
                <a16:creationId xmlns:a16="http://schemas.microsoft.com/office/drawing/2014/main" id="{4F2029C5-D017-4D09-8CA0-7AC09390F465}"/>
              </a:ext>
            </a:extLst>
          </p:cNvPr>
          <p:cNvSpPr>
            <a:spLocks noGrp="1"/>
          </p:cNvSpPr>
          <p:nvPr>
            <p:ph type="body" sz="quarter" idx="11"/>
          </p:nvPr>
        </p:nvSpPr>
        <p:spPr>
          <a:xfrm>
            <a:off x="1586578" y="3161380"/>
            <a:ext cx="21233951" cy="3385542"/>
          </a:xfrm>
        </p:spPr>
        <p:txBody>
          <a:bodyPr/>
          <a:lstStyle/>
          <a:p>
            <a:pPr marL="457200" indent="-457200">
              <a:buFontTx/>
              <a:buChar char="-"/>
            </a:pPr>
            <a:r>
              <a:rPr lang="en-IN" sz="3200" dirty="0">
                <a:solidFill>
                  <a:schemeClr val="accent3">
                    <a:lumMod val="50000"/>
                  </a:schemeClr>
                </a:solidFill>
              </a:rPr>
              <a:t>A percentage is the expression of a value for a variable in relation to a whole population as a fraction of one hundred</a:t>
            </a:r>
          </a:p>
          <a:p>
            <a:pPr marL="457200" indent="-457200">
              <a:buFontTx/>
              <a:buChar char="-"/>
            </a:pPr>
            <a:r>
              <a:rPr lang="en-IN" sz="3200" dirty="0">
                <a:solidFill>
                  <a:schemeClr val="accent3">
                    <a:lumMod val="50000"/>
                  </a:schemeClr>
                </a:solidFill>
              </a:rPr>
              <a:t>Proportions are often expressed as percentages</a:t>
            </a:r>
          </a:p>
          <a:p>
            <a:pPr marL="457200" indent="-457200">
              <a:buFontTx/>
              <a:buChar char="-"/>
            </a:pPr>
            <a:r>
              <a:rPr lang="en-IN" sz="3200" dirty="0">
                <a:solidFill>
                  <a:schemeClr val="accent3">
                    <a:lumMod val="50000"/>
                  </a:schemeClr>
                </a:solidFill>
              </a:rPr>
              <a:t>For example, “Proportion of time spent on unpaid care and domestic work” can be expressed as:</a:t>
            </a:r>
          </a:p>
          <a:p>
            <a:pPr marL="1011747" lvl="1" indent="-457200">
              <a:buFont typeface="Courier New" panose="02070309020205020404" pitchFamily="49" charset="0"/>
              <a:buChar char="o"/>
            </a:pPr>
            <a:r>
              <a:rPr lang="en-IN" sz="3200" dirty="0">
                <a:solidFill>
                  <a:schemeClr val="accent3">
                    <a:lumMod val="50000"/>
                  </a:schemeClr>
                </a:solidFill>
              </a:rPr>
              <a:t>Someone spends 3 out of 12 hours on unpaid care and domestic work </a:t>
            </a:r>
          </a:p>
          <a:p>
            <a:pPr marL="1011747" lvl="1" indent="-457200">
              <a:buFont typeface="Courier New" panose="02070309020205020404" pitchFamily="49" charset="0"/>
              <a:buChar char="o"/>
            </a:pPr>
            <a:r>
              <a:rPr lang="en-IN" sz="3200" dirty="0">
                <a:solidFill>
                  <a:schemeClr val="accent3">
                    <a:lumMod val="50000"/>
                  </a:schemeClr>
                </a:solidFill>
              </a:rPr>
              <a:t>25% of their time is spent on unpaid care and domestic work (value expressed out of 100)</a:t>
            </a:r>
          </a:p>
          <a:p>
            <a:endParaRPr lang="en-IN" dirty="0"/>
          </a:p>
        </p:txBody>
      </p:sp>
      <p:grpSp>
        <p:nvGrpSpPr>
          <p:cNvPr id="6" name="Group 5">
            <a:extLst>
              <a:ext uri="{FF2B5EF4-FFF2-40B4-BE49-F238E27FC236}">
                <a16:creationId xmlns:a16="http://schemas.microsoft.com/office/drawing/2014/main" id="{4C3C109A-4E94-4DDB-BDAD-95D3245ACF68}"/>
              </a:ext>
            </a:extLst>
          </p:cNvPr>
          <p:cNvGrpSpPr/>
          <p:nvPr/>
        </p:nvGrpSpPr>
        <p:grpSpPr>
          <a:xfrm>
            <a:off x="2362200" y="6858001"/>
            <a:ext cx="16306800" cy="3696620"/>
            <a:chOff x="0" y="0"/>
            <a:chExt cx="10814259" cy="2438401"/>
          </a:xfrm>
        </p:grpSpPr>
        <p:sp>
          <p:nvSpPr>
            <p:cNvPr id="7" name="TextBox 31">
              <a:extLst>
                <a:ext uri="{FF2B5EF4-FFF2-40B4-BE49-F238E27FC236}">
                  <a16:creationId xmlns:a16="http://schemas.microsoft.com/office/drawing/2014/main" id="{AF584B37-E867-4101-A91A-ADA7DECDF850}"/>
                </a:ext>
              </a:extLst>
            </p:cNvPr>
            <p:cNvSpPr txBox="1"/>
            <p:nvPr/>
          </p:nvSpPr>
          <p:spPr>
            <a:xfrm>
              <a:off x="7817695" y="504499"/>
              <a:ext cx="2996564" cy="1725582"/>
            </a:xfrm>
            <a:prstGeom prst="rect">
              <a:avLst/>
            </a:prstGeom>
            <a:noFill/>
          </p:spPr>
          <p:txBody>
            <a:bodyPr wrap="square" rtlCol="0">
              <a:noAutofit/>
            </a:bodyPr>
            <a:lstStyle/>
            <a:p>
              <a:pPr marL="0" marR="0">
                <a:lnSpc>
                  <a:spcPct val="107000"/>
                </a:lnSpc>
                <a:spcBef>
                  <a:spcPts val="0"/>
                </a:spcBef>
                <a:spcAft>
                  <a:spcPts val="800"/>
                </a:spcAft>
              </a:pPr>
              <a:r>
                <a:rPr lang="en-US" sz="2500" kern="12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25 % of the time spent on unpaid work</a:t>
              </a:r>
              <a:endParaRPr lang="en-US" sz="25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1770F1D8-9A84-4BE2-B3A5-D572492D9B52}"/>
                </a:ext>
              </a:extLst>
            </p:cNvPr>
            <p:cNvCxnSpPr>
              <a:cxnSpLocks/>
            </p:cNvCxnSpPr>
            <p:nvPr/>
          </p:nvCxnSpPr>
          <p:spPr>
            <a:xfrm>
              <a:off x="2509909" y="759960"/>
              <a:ext cx="115935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FDCF8A1-CF03-4738-9D5D-948A40C67601}"/>
                </a:ext>
              </a:extLst>
            </p:cNvPr>
            <p:cNvCxnSpPr/>
            <p:nvPr/>
          </p:nvCxnSpPr>
          <p:spPr>
            <a:xfrm flipH="1">
              <a:off x="6907696" y="1125439"/>
              <a:ext cx="872196" cy="211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0" name="Picture 9" descr="Related image">
              <a:extLst>
                <a:ext uri="{FF2B5EF4-FFF2-40B4-BE49-F238E27FC236}">
                  <a16:creationId xmlns:a16="http://schemas.microsoft.com/office/drawing/2014/main" id="{773607ED-126B-4D17-AA56-C821766D1E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3896" y="0"/>
              <a:ext cx="2438399" cy="24384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22">
              <a:extLst>
                <a:ext uri="{FF2B5EF4-FFF2-40B4-BE49-F238E27FC236}">
                  <a16:creationId xmlns:a16="http://schemas.microsoft.com/office/drawing/2014/main" id="{A417E34B-F8A3-4591-95AF-AD5A8567D1F7}"/>
                </a:ext>
              </a:extLst>
            </p:cNvPr>
            <p:cNvSpPr txBox="1"/>
            <p:nvPr/>
          </p:nvSpPr>
          <p:spPr>
            <a:xfrm>
              <a:off x="0" y="440430"/>
              <a:ext cx="2996565" cy="1617511"/>
            </a:xfrm>
            <a:prstGeom prst="rect">
              <a:avLst/>
            </a:prstGeom>
            <a:noFill/>
          </p:spPr>
          <p:txBody>
            <a:bodyPr wrap="square" rtlCol="0">
              <a:noAutofit/>
            </a:bodyPr>
            <a:lstStyle/>
            <a:p>
              <a:pPr marL="0" marR="0">
                <a:lnSpc>
                  <a:spcPct val="107000"/>
                </a:lnSpc>
                <a:spcBef>
                  <a:spcPts val="0"/>
                </a:spcBef>
                <a:spcAft>
                  <a:spcPts val="800"/>
                </a:spcAft>
              </a:pPr>
              <a:r>
                <a:rPr lang="en-US" sz="2500" kern="12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3 out of 12 hours spent on unpaid work (proportion)</a:t>
              </a:r>
              <a:endParaRPr lang="en-US" sz="25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787993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0430EC-CC6B-4BC7-BEB8-2EE479835213}"/>
              </a:ext>
            </a:extLst>
          </p:cNvPr>
          <p:cNvSpPr>
            <a:spLocks noGrp="1"/>
          </p:cNvSpPr>
          <p:nvPr>
            <p:ph type="body" sz="quarter" idx="10"/>
          </p:nvPr>
        </p:nvSpPr>
        <p:spPr/>
        <p:txBody>
          <a:bodyPr/>
          <a:lstStyle/>
          <a:p>
            <a:r>
              <a:rPr lang="en-US" dirty="0"/>
              <a:t>Percentage points </a:t>
            </a:r>
          </a:p>
        </p:txBody>
      </p:sp>
      <p:sp>
        <p:nvSpPr>
          <p:cNvPr id="5" name="Text Placeholder 4">
            <a:extLst>
              <a:ext uri="{FF2B5EF4-FFF2-40B4-BE49-F238E27FC236}">
                <a16:creationId xmlns:a16="http://schemas.microsoft.com/office/drawing/2014/main" id="{4F2029C5-D017-4D09-8CA0-7AC09390F465}"/>
              </a:ext>
            </a:extLst>
          </p:cNvPr>
          <p:cNvSpPr>
            <a:spLocks noGrp="1"/>
          </p:cNvSpPr>
          <p:nvPr>
            <p:ph type="body" sz="quarter" idx="11"/>
          </p:nvPr>
        </p:nvSpPr>
        <p:spPr>
          <a:xfrm>
            <a:off x="1586578" y="3161380"/>
            <a:ext cx="21233951" cy="1292662"/>
          </a:xfrm>
        </p:spPr>
        <p:txBody>
          <a:bodyPr/>
          <a:lstStyle/>
          <a:p>
            <a:pPr marL="457200" indent="-457200">
              <a:buFontTx/>
              <a:buChar char="-"/>
            </a:pPr>
            <a:r>
              <a:rPr lang="en-US" dirty="0">
                <a:solidFill>
                  <a:schemeClr val="accent3">
                    <a:lumMod val="50000"/>
                  </a:schemeClr>
                </a:solidFill>
              </a:rPr>
              <a:t>Percentage points are used to express increments, drops or differences</a:t>
            </a:r>
          </a:p>
          <a:p>
            <a:pPr marL="457200" indent="-457200">
              <a:buFontTx/>
              <a:buChar char="-"/>
            </a:pPr>
            <a:r>
              <a:rPr lang="en-US" dirty="0">
                <a:solidFill>
                  <a:schemeClr val="accent3">
                    <a:lumMod val="50000"/>
                  </a:schemeClr>
                </a:solidFill>
              </a:rPr>
              <a:t>Percentage points often represent decimal points</a:t>
            </a:r>
          </a:p>
          <a:p>
            <a:pPr marL="457200" indent="-457200">
              <a:buFontTx/>
              <a:buChar char="-"/>
            </a:pPr>
            <a:r>
              <a:rPr lang="en-US" dirty="0">
                <a:solidFill>
                  <a:schemeClr val="accent3">
                    <a:lumMod val="50000"/>
                  </a:schemeClr>
                </a:solidFill>
              </a:rPr>
              <a:t>Percentage and percentage point are NOT the same</a:t>
            </a:r>
          </a:p>
        </p:txBody>
      </p:sp>
      <p:sp>
        <p:nvSpPr>
          <p:cNvPr id="2" name="TextBox 1">
            <a:extLst>
              <a:ext uri="{FF2B5EF4-FFF2-40B4-BE49-F238E27FC236}">
                <a16:creationId xmlns:a16="http://schemas.microsoft.com/office/drawing/2014/main" id="{46EAFDD5-E1EA-493F-BD8B-2A16A462B004}"/>
              </a:ext>
            </a:extLst>
          </p:cNvPr>
          <p:cNvSpPr txBox="1"/>
          <p:nvPr/>
        </p:nvSpPr>
        <p:spPr>
          <a:xfrm>
            <a:off x="17892487" y="7517049"/>
            <a:ext cx="1295400" cy="553998"/>
          </a:xfrm>
          <a:prstGeom prst="rect">
            <a:avLst/>
          </a:prstGeom>
          <a:noFill/>
        </p:spPr>
        <p:txBody>
          <a:bodyPr wrap="square" rtlCol="0">
            <a:spAutoFit/>
          </a:bodyPr>
          <a:lstStyle/>
          <a:p>
            <a:pPr algn="ctr"/>
            <a:r>
              <a:rPr lang="en-US" sz="3000" b="1" dirty="0"/>
              <a:t>vs</a:t>
            </a:r>
          </a:p>
        </p:txBody>
      </p:sp>
      <p:pic>
        <p:nvPicPr>
          <p:cNvPr id="14" name="Picture 13">
            <a:extLst>
              <a:ext uri="{FF2B5EF4-FFF2-40B4-BE49-F238E27FC236}">
                <a16:creationId xmlns:a16="http://schemas.microsoft.com/office/drawing/2014/main" id="{1F52701E-0C78-1CCA-77FF-BB8F3225F48B}"/>
              </a:ext>
            </a:extLst>
          </p:cNvPr>
          <p:cNvPicPr>
            <a:picLocks noChangeAspect="1"/>
          </p:cNvPicPr>
          <p:nvPr/>
        </p:nvPicPr>
        <p:blipFill>
          <a:blip r:embed="rId2"/>
          <a:stretch>
            <a:fillRect/>
          </a:stretch>
        </p:blipFill>
        <p:spPr>
          <a:xfrm>
            <a:off x="1577512" y="4631748"/>
            <a:ext cx="11374840" cy="6324600"/>
          </a:xfrm>
          <a:prstGeom prst="rect">
            <a:avLst/>
          </a:prstGeom>
        </p:spPr>
      </p:pic>
      <p:sp>
        <p:nvSpPr>
          <p:cNvPr id="15" name="docshape108">
            <a:extLst>
              <a:ext uri="{FF2B5EF4-FFF2-40B4-BE49-F238E27FC236}">
                <a16:creationId xmlns:a16="http://schemas.microsoft.com/office/drawing/2014/main" id="{4D31C368-C517-24BC-17A4-14C010CA971A}"/>
              </a:ext>
            </a:extLst>
          </p:cNvPr>
          <p:cNvSpPr txBox="1">
            <a:spLocks noChangeArrowheads="1"/>
          </p:cNvSpPr>
          <p:nvPr/>
        </p:nvSpPr>
        <p:spPr bwMode="auto">
          <a:xfrm>
            <a:off x="13258800" y="3707049"/>
            <a:ext cx="4633687" cy="7620000"/>
          </a:xfrm>
          <a:prstGeom prst="rect">
            <a:avLst/>
          </a:prstGeom>
          <a:noFill/>
          <a:ln w="9525">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gn="ctr">
              <a:spcBef>
                <a:spcPts val="355"/>
              </a:spcBef>
            </a:pPr>
            <a:r>
              <a:rPr lang="en-US" sz="2800" b="1" dirty="0">
                <a:solidFill>
                  <a:srgbClr val="00B0F0"/>
                </a:solidFill>
                <a:effectLst/>
                <a:latin typeface="Calibri" panose="020F0502020204030204" pitchFamily="34" charset="0"/>
                <a:ea typeface="Calibri" panose="020F0502020204030204" pitchFamily="34" charset="0"/>
              </a:rPr>
              <a:t>Percentage</a:t>
            </a:r>
            <a:r>
              <a:rPr lang="en-US" sz="2800" b="1" spc="-50" dirty="0">
                <a:solidFill>
                  <a:srgbClr val="00B0F0"/>
                </a:solidFill>
                <a:effectLst/>
                <a:latin typeface="Calibri" panose="020F0502020204030204" pitchFamily="34" charset="0"/>
                <a:ea typeface="Calibri" panose="020F0502020204030204" pitchFamily="34" charset="0"/>
              </a:rPr>
              <a:t> </a:t>
            </a:r>
            <a:r>
              <a:rPr lang="en-US" sz="2800" b="1" spc="-10" dirty="0">
                <a:solidFill>
                  <a:srgbClr val="00B0F0"/>
                </a:solidFill>
                <a:effectLst/>
                <a:latin typeface="Calibri" panose="020F0502020204030204" pitchFamily="34" charset="0"/>
                <a:ea typeface="Calibri" panose="020F0502020204030204" pitchFamily="34" charset="0"/>
              </a:rPr>
              <a:t>Points Change</a:t>
            </a:r>
            <a:endParaRPr lang="en-US" sz="2800" b="1" dirty="0">
              <a:effectLst/>
              <a:latin typeface="Calibri" panose="020F0502020204030204" pitchFamily="34" charset="0"/>
              <a:ea typeface="Calibri" panose="020F0502020204030204" pitchFamily="34" charset="0"/>
            </a:endParaRPr>
          </a:p>
          <a:p>
            <a:pPr marL="91440" marR="73025">
              <a:lnSpc>
                <a:spcPct val="107000"/>
              </a:lnSpc>
              <a:spcBef>
                <a:spcPts val="905"/>
              </a:spcBef>
              <a:spcAft>
                <a:spcPts val="0"/>
              </a:spcAft>
            </a:pPr>
            <a:endParaRPr lang="en-US" sz="2000" dirty="0">
              <a:solidFill>
                <a:srgbClr val="00B0F0"/>
              </a:solidFill>
              <a:effectLst/>
              <a:latin typeface="Calibri" panose="020F0502020204030204" pitchFamily="34" charset="0"/>
              <a:ea typeface="Calibri" panose="020F0502020204030204" pitchFamily="34" charset="0"/>
            </a:endParaRPr>
          </a:p>
          <a:p>
            <a:pPr marL="91440" marR="73025" algn="just">
              <a:lnSpc>
                <a:spcPct val="107000"/>
              </a:lnSpc>
              <a:spcBef>
                <a:spcPts val="905"/>
              </a:spcBef>
              <a:spcAft>
                <a:spcPts val="0"/>
              </a:spcAft>
            </a:pPr>
            <a:r>
              <a:rPr lang="en-US" sz="2600" dirty="0">
                <a:solidFill>
                  <a:schemeClr val="accent3">
                    <a:lumMod val="50000"/>
                  </a:schemeClr>
                </a:solidFill>
                <a:effectLst/>
                <a:latin typeface="Calibri" panose="020F0502020204030204" pitchFamily="34" charset="0"/>
                <a:ea typeface="Calibri" panose="020F0502020204030204" pitchFamily="34" charset="0"/>
              </a:rPr>
              <a:t>To</a:t>
            </a:r>
            <a:r>
              <a:rPr lang="en-US" sz="2600" spc="-30" dirty="0">
                <a:solidFill>
                  <a:schemeClr val="accent3">
                    <a:lumMod val="50000"/>
                  </a:schemeClr>
                </a:solidFill>
                <a:effectLst/>
                <a:latin typeface="Calibri" panose="020F0502020204030204" pitchFamily="34" charset="0"/>
                <a:ea typeface="Calibri" panose="020F0502020204030204" pitchFamily="34" charset="0"/>
              </a:rPr>
              <a:t> </a:t>
            </a:r>
            <a:r>
              <a:rPr lang="en-US" sz="2600" dirty="0">
                <a:solidFill>
                  <a:schemeClr val="accent3">
                    <a:lumMod val="50000"/>
                  </a:schemeClr>
                </a:solidFill>
                <a:effectLst/>
                <a:latin typeface="Calibri" panose="020F0502020204030204" pitchFamily="34" charset="0"/>
                <a:ea typeface="Calibri" panose="020F0502020204030204" pitchFamily="34" charset="0"/>
              </a:rPr>
              <a:t>calculate</a:t>
            </a:r>
            <a:r>
              <a:rPr lang="en-US" sz="2600" spc="-40" dirty="0">
                <a:solidFill>
                  <a:schemeClr val="accent3">
                    <a:lumMod val="50000"/>
                  </a:schemeClr>
                </a:solidFill>
                <a:effectLst/>
                <a:latin typeface="Calibri" panose="020F0502020204030204" pitchFamily="34" charset="0"/>
                <a:ea typeface="Calibri" panose="020F0502020204030204" pitchFamily="34" charset="0"/>
              </a:rPr>
              <a:t> </a:t>
            </a:r>
            <a:r>
              <a:rPr lang="en-US" sz="2600" dirty="0">
                <a:solidFill>
                  <a:schemeClr val="accent3">
                    <a:lumMod val="50000"/>
                  </a:schemeClr>
                </a:solidFill>
                <a:effectLst/>
                <a:latin typeface="Calibri" panose="020F0502020204030204" pitchFamily="34" charset="0"/>
                <a:ea typeface="Calibri" panose="020F0502020204030204" pitchFamily="34" charset="0"/>
              </a:rPr>
              <a:t>the</a:t>
            </a:r>
            <a:r>
              <a:rPr lang="en-US" sz="2600" spc="-40" dirty="0">
                <a:solidFill>
                  <a:schemeClr val="accent3">
                    <a:lumMod val="50000"/>
                  </a:schemeClr>
                </a:solidFill>
                <a:effectLst/>
                <a:latin typeface="Calibri" panose="020F0502020204030204" pitchFamily="34" charset="0"/>
                <a:ea typeface="Calibri" panose="020F0502020204030204" pitchFamily="34" charset="0"/>
              </a:rPr>
              <a:t> </a:t>
            </a:r>
            <a:r>
              <a:rPr lang="en-US" sz="2600" dirty="0">
                <a:solidFill>
                  <a:schemeClr val="accent3">
                    <a:lumMod val="50000"/>
                  </a:schemeClr>
                </a:solidFill>
                <a:effectLst/>
                <a:latin typeface="Calibri" panose="020F0502020204030204" pitchFamily="34" charset="0"/>
                <a:ea typeface="Calibri" panose="020F0502020204030204" pitchFamily="34" charset="0"/>
              </a:rPr>
              <a:t>change</a:t>
            </a:r>
            <a:r>
              <a:rPr lang="en-US" sz="2600" spc="-30" dirty="0">
                <a:solidFill>
                  <a:schemeClr val="accent3">
                    <a:lumMod val="50000"/>
                  </a:schemeClr>
                </a:solidFill>
                <a:effectLst/>
                <a:latin typeface="Calibri" panose="020F0502020204030204" pitchFamily="34" charset="0"/>
                <a:ea typeface="Calibri" panose="020F0502020204030204" pitchFamily="34" charset="0"/>
              </a:rPr>
              <a:t> </a:t>
            </a:r>
            <a:r>
              <a:rPr lang="en-US" sz="2600" dirty="0">
                <a:solidFill>
                  <a:schemeClr val="accent3">
                    <a:lumMod val="50000"/>
                  </a:schemeClr>
                </a:solidFill>
                <a:effectLst/>
                <a:latin typeface="Calibri" panose="020F0502020204030204" pitchFamily="34" charset="0"/>
                <a:ea typeface="Calibri" panose="020F0502020204030204" pitchFamily="34" charset="0"/>
              </a:rPr>
              <a:t>in</a:t>
            </a:r>
            <a:r>
              <a:rPr lang="en-US" sz="2600" spc="-45" dirty="0">
                <a:solidFill>
                  <a:schemeClr val="accent3">
                    <a:lumMod val="50000"/>
                  </a:schemeClr>
                </a:solidFill>
                <a:effectLst/>
                <a:latin typeface="Calibri" panose="020F0502020204030204" pitchFamily="34" charset="0"/>
                <a:ea typeface="Calibri" panose="020F0502020204030204" pitchFamily="34" charset="0"/>
              </a:rPr>
              <a:t> </a:t>
            </a:r>
            <a:r>
              <a:rPr lang="en-US" sz="2600" dirty="0">
                <a:solidFill>
                  <a:schemeClr val="accent3">
                    <a:lumMod val="50000"/>
                  </a:schemeClr>
                </a:solidFill>
                <a:effectLst/>
                <a:latin typeface="Calibri" panose="020F0502020204030204" pitchFamily="34" charset="0"/>
                <a:ea typeface="Calibri" panose="020F0502020204030204" pitchFamily="34" charset="0"/>
              </a:rPr>
              <a:t>percentage points, simply subtract the value for the later year from the value of the former year. In this case, this will be:</a:t>
            </a:r>
          </a:p>
          <a:p>
            <a:pPr algn="just"/>
            <a:r>
              <a:rPr lang="en-US" sz="2600" dirty="0">
                <a:solidFill>
                  <a:schemeClr val="accent3">
                    <a:lumMod val="50000"/>
                  </a:schemeClr>
                </a:solidFill>
                <a:effectLst/>
                <a:latin typeface="Calibri" panose="020F0502020204030204" pitchFamily="34" charset="0"/>
                <a:ea typeface="Calibri" panose="020F0502020204030204" pitchFamily="34" charset="0"/>
              </a:rPr>
              <a:t> </a:t>
            </a:r>
          </a:p>
          <a:p>
            <a:pPr algn="just"/>
            <a:r>
              <a:rPr lang="en-US" sz="2600" dirty="0">
                <a:solidFill>
                  <a:schemeClr val="accent3">
                    <a:lumMod val="50000"/>
                  </a:schemeClr>
                </a:solidFill>
                <a:effectLst/>
                <a:latin typeface="Calibri" panose="020F0502020204030204" pitchFamily="34" charset="0"/>
                <a:ea typeface="Calibri" panose="020F0502020204030204" pitchFamily="34" charset="0"/>
              </a:rPr>
              <a:t> </a:t>
            </a:r>
          </a:p>
          <a:p>
            <a:pPr marL="620395" algn="just"/>
            <a:r>
              <a:rPr lang="en-US" sz="2600" dirty="0">
                <a:solidFill>
                  <a:schemeClr val="accent3">
                    <a:lumMod val="50000"/>
                  </a:schemeClr>
                </a:solidFill>
                <a:effectLst/>
                <a:latin typeface="Cambria Math" panose="02040503050406030204" pitchFamily="18" charset="0"/>
                <a:ea typeface="Calibri" panose="020F0502020204030204" pitchFamily="34" charset="0"/>
              </a:rPr>
              <a:t>32.5− 21.5</a:t>
            </a:r>
            <a:r>
              <a:rPr lang="en-US" sz="2600" spc="45" dirty="0">
                <a:solidFill>
                  <a:schemeClr val="accent3">
                    <a:lumMod val="50000"/>
                  </a:schemeClr>
                </a:solidFill>
                <a:effectLst/>
                <a:latin typeface="Cambria Math" panose="02040503050406030204" pitchFamily="18" charset="0"/>
                <a:ea typeface="Calibri" panose="020F0502020204030204" pitchFamily="34" charset="0"/>
              </a:rPr>
              <a:t> </a:t>
            </a:r>
            <a:r>
              <a:rPr lang="en-US" sz="2600" dirty="0">
                <a:solidFill>
                  <a:schemeClr val="accent3">
                    <a:lumMod val="50000"/>
                  </a:schemeClr>
                </a:solidFill>
                <a:effectLst/>
                <a:latin typeface="Cambria Math" panose="02040503050406030204" pitchFamily="18" charset="0"/>
                <a:ea typeface="Calibri" panose="020F0502020204030204" pitchFamily="34" charset="0"/>
              </a:rPr>
              <a:t>=</a:t>
            </a:r>
            <a:r>
              <a:rPr lang="en-US" sz="2600" spc="60" dirty="0">
                <a:solidFill>
                  <a:schemeClr val="accent3">
                    <a:lumMod val="50000"/>
                  </a:schemeClr>
                </a:solidFill>
                <a:effectLst/>
                <a:latin typeface="Cambria Math" panose="02040503050406030204" pitchFamily="18" charset="0"/>
                <a:ea typeface="Calibri" panose="020F0502020204030204" pitchFamily="34" charset="0"/>
              </a:rPr>
              <a:t> </a:t>
            </a:r>
            <a:r>
              <a:rPr lang="en-US" sz="2600" spc="-25" dirty="0">
                <a:solidFill>
                  <a:schemeClr val="accent3">
                    <a:lumMod val="50000"/>
                  </a:schemeClr>
                </a:solidFill>
                <a:effectLst/>
                <a:latin typeface="Cambria Math" panose="02040503050406030204" pitchFamily="18" charset="0"/>
                <a:ea typeface="Calibri" panose="020F0502020204030204" pitchFamily="34" charset="0"/>
              </a:rPr>
              <a:t>+11</a:t>
            </a:r>
            <a:endParaRPr lang="en-US" sz="2600" dirty="0">
              <a:solidFill>
                <a:schemeClr val="accent3">
                  <a:lumMod val="50000"/>
                </a:schemeClr>
              </a:solidFill>
              <a:effectLst/>
              <a:latin typeface="Calibri" panose="020F0502020204030204" pitchFamily="34" charset="0"/>
              <a:ea typeface="Calibri" panose="020F0502020204030204" pitchFamily="34" charset="0"/>
            </a:endParaRPr>
          </a:p>
          <a:p>
            <a:pPr algn="just"/>
            <a:r>
              <a:rPr lang="en-US" sz="2600" dirty="0">
                <a:solidFill>
                  <a:schemeClr val="accent3">
                    <a:lumMod val="50000"/>
                  </a:schemeClr>
                </a:solidFill>
                <a:effectLst/>
                <a:latin typeface="Cambria Math" panose="02040503050406030204" pitchFamily="18" charset="0"/>
                <a:ea typeface="Calibri" panose="020F0502020204030204" pitchFamily="34" charset="0"/>
              </a:rPr>
              <a:t> </a:t>
            </a:r>
            <a:endParaRPr lang="en-US" sz="2600" dirty="0">
              <a:solidFill>
                <a:schemeClr val="accent3">
                  <a:lumMod val="50000"/>
                </a:schemeClr>
              </a:solidFill>
              <a:effectLst/>
              <a:latin typeface="Calibri" panose="020F0502020204030204" pitchFamily="34" charset="0"/>
              <a:ea typeface="Calibri" panose="020F0502020204030204" pitchFamily="34" charset="0"/>
            </a:endParaRPr>
          </a:p>
          <a:p>
            <a:pPr algn="just">
              <a:spcBef>
                <a:spcPts val="30"/>
              </a:spcBef>
            </a:pPr>
            <a:r>
              <a:rPr lang="en-US" sz="2600" dirty="0">
                <a:solidFill>
                  <a:schemeClr val="accent3">
                    <a:lumMod val="50000"/>
                  </a:schemeClr>
                </a:solidFill>
                <a:effectLst/>
                <a:latin typeface="Cambria Math" panose="02040503050406030204" pitchFamily="18" charset="0"/>
                <a:ea typeface="Calibri" panose="020F0502020204030204" pitchFamily="34" charset="0"/>
              </a:rPr>
              <a:t> </a:t>
            </a:r>
            <a:endParaRPr lang="en-US" sz="2600" dirty="0">
              <a:solidFill>
                <a:schemeClr val="accent3">
                  <a:lumMod val="50000"/>
                </a:schemeClr>
              </a:solidFill>
              <a:effectLst/>
              <a:latin typeface="Calibri" panose="020F0502020204030204" pitchFamily="34" charset="0"/>
              <a:ea typeface="Calibri" panose="020F0502020204030204" pitchFamily="34" charset="0"/>
            </a:endParaRPr>
          </a:p>
          <a:p>
            <a:pPr marL="91440" marR="73025" algn="just">
              <a:lnSpc>
                <a:spcPct val="107000"/>
              </a:lnSpc>
              <a:spcAft>
                <a:spcPts val="0"/>
              </a:spcAft>
            </a:pPr>
            <a:r>
              <a:rPr lang="en-US" sz="2600" dirty="0">
                <a:solidFill>
                  <a:schemeClr val="accent3">
                    <a:lumMod val="50000"/>
                  </a:schemeClr>
                </a:solidFill>
                <a:effectLst/>
                <a:latin typeface="Calibri" panose="020F0502020204030204" pitchFamily="34" charset="0"/>
                <a:ea typeface="Calibri" panose="020F0502020204030204" pitchFamily="34" charset="0"/>
              </a:rPr>
              <a:t>Here,</a:t>
            </a:r>
            <a:r>
              <a:rPr lang="en-US" sz="2600" spc="-30" dirty="0">
                <a:solidFill>
                  <a:schemeClr val="accent3">
                    <a:lumMod val="50000"/>
                  </a:schemeClr>
                </a:solidFill>
                <a:effectLst/>
                <a:latin typeface="Calibri" panose="020F0502020204030204" pitchFamily="34" charset="0"/>
                <a:ea typeface="Calibri" panose="020F0502020204030204" pitchFamily="34" charset="0"/>
              </a:rPr>
              <a:t> </a:t>
            </a:r>
            <a:r>
              <a:rPr lang="en-US" sz="2600" dirty="0">
                <a:solidFill>
                  <a:schemeClr val="accent3">
                    <a:lumMod val="50000"/>
                  </a:schemeClr>
                </a:solidFill>
                <a:effectLst/>
                <a:latin typeface="Calibri" panose="020F0502020204030204" pitchFamily="34" charset="0"/>
                <a:ea typeface="Calibri" panose="020F0502020204030204" pitchFamily="34" charset="0"/>
              </a:rPr>
              <a:t>+11</a:t>
            </a:r>
            <a:r>
              <a:rPr lang="en-US" sz="2600" spc="-25" dirty="0">
                <a:solidFill>
                  <a:schemeClr val="accent3">
                    <a:lumMod val="50000"/>
                  </a:schemeClr>
                </a:solidFill>
                <a:effectLst/>
                <a:latin typeface="Calibri" panose="020F0502020204030204" pitchFamily="34" charset="0"/>
                <a:ea typeface="Calibri" panose="020F0502020204030204" pitchFamily="34" charset="0"/>
              </a:rPr>
              <a:t> </a:t>
            </a:r>
            <a:r>
              <a:rPr lang="en-US" sz="2600" dirty="0">
                <a:solidFill>
                  <a:schemeClr val="accent3">
                    <a:lumMod val="50000"/>
                  </a:schemeClr>
                </a:solidFill>
                <a:effectLst/>
                <a:latin typeface="Calibri" panose="020F0502020204030204" pitchFamily="34" charset="0"/>
                <a:ea typeface="Calibri" panose="020F0502020204030204" pitchFamily="34" charset="0"/>
              </a:rPr>
              <a:t>simply</a:t>
            </a:r>
            <a:r>
              <a:rPr lang="en-US" sz="2600" spc="-35" dirty="0">
                <a:solidFill>
                  <a:schemeClr val="accent3">
                    <a:lumMod val="50000"/>
                  </a:schemeClr>
                </a:solidFill>
                <a:effectLst/>
                <a:latin typeface="Calibri" panose="020F0502020204030204" pitchFamily="34" charset="0"/>
                <a:ea typeface="Calibri" panose="020F0502020204030204" pitchFamily="34" charset="0"/>
              </a:rPr>
              <a:t> </a:t>
            </a:r>
            <a:r>
              <a:rPr lang="en-US" sz="2600" dirty="0">
                <a:solidFill>
                  <a:schemeClr val="accent3">
                    <a:lumMod val="50000"/>
                  </a:schemeClr>
                </a:solidFill>
                <a:effectLst/>
                <a:latin typeface="Calibri" panose="020F0502020204030204" pitchFamily="34" charset="0"/>
                <a:ea typeface="Calibri" panose="020F0502020204030204" pitchFamily="34" charset="0"/>
              </a:rPr>
              <a:t>means</a:t>
            </a:r>
            <a:r>
              <a:rPr lang="en-US" sz="2600" spc="-30" dirty="0">
                <a:solidFill>
                  <a:schemeClr val="accent3">
                    <a:lumMod val="50000"/>
                  </a:schemeClr>
                </a:solidFill>
                <a:effectLst/>
                <a:latin typeface="Calibri" panose="020F0502020204030204" pitchFamily="34" charset="0"/>
                <a:ea typeface="Calibri" panose="020F0502020204030204" pitchFamily="34" charset="0"/>
              </a:rPr>
              <a:t> </a:t>
            </a:r>
            <a:r>
              <a:rPr lang="en-US" sz="2600" dirty="0">
                <a:solidFill>
                  <a:schemeClr val="accent3">
                    <a:lumMod val="50000"/>
                  </a:schemeClr>
                </a:solidFill>
                <a:effectLst/>
                <a:latin typeface="Calibri" panose="020F0502020204030204" pitchFamily="34" charset="0"/>
                <a:ea typeface="Calibri" panose="020F0502020204030204" pitchFamily="34" charset="0"/>
              </a:rPr>
              <a:t>that</a:t>
            </a:r>
            <a:r>
              <a:rPr lang="en-US" sz="2600" spc="-45" dirty="0">
                <a:solidFill>
                  <a:schemeClr val="accent3">
                    <a:lumMod val="50000"/>
                  </a:schemeClr>
                </a:solidFill>
                <a:effectLst/>
                <a:latin typeface="Calibri" panose="020F0502020204030204" pitchFamily="34" charset="0"/>
                <a:ea typeface="Calibri" panose="020F0502020204030204" pitchFamily="34" charset="0"/>
              </a:rPr>
              <a:t> </a:t>
            </a:r>
            <a:r>
              <a:rPr lang="en-US" sz="2600" dirty="0">
                <a:solidFill>
                  <a:schemeClr val="accent3">
                    <a:lumMod val="50000"/>
                  </a:schemeClr>
                </a:solidFill>
                <a:effectLst/>
                <a:latin typeface="Calibri" panose="020F0502020204030204" pitchFamily="34" charset="0"/>
                <a:ea typeface="Calibri" panose="020F0502020204030204" pitchFamily="34" charset="0"/>
              </a:rPr>
              <a:t>there</a:t>
            </a:r>
            <a:r>
              <a:rPr lang="en-US" sz="2600" spc="-25" dirty="0">
                <a:solidFill>
                  <a:schemeClr val="accent3">
                    <a:lumMod val="50000"/>
                  </a:schemeClr>
                </a:solidFill>
                <a:effectLst/>
                <a:latin typeface="Calibri" panose="020F0502020204030204" pitchFamily="34" charset="0"/>
                <a:ea typeface="Calibri" panose="020F0502020204030204" pitchFamily="34" charset="0"/>
              </a:rPr>
              <a:t> </a:t>
            </a:r>
            <a:r>
              <a:rPr lang="en-US" sz="2600" dirty="0">
                <a:solidFill>
                  <a:schemeClr val="accent3">
                    <a:lumMod val="50000"/>
                  </a:schemeClr>
                </a:solidFill>
                <a:effectLst/>
                <a:latin typeface="Calibri" panose="020F0502020204030204" pitchFamily="34" charset="0"/>
                <a:ea typeface="Calibri" panose="020F0502020204030204" pitchFamily="34" charset="0"/>
              </a:rPr>
              <a:t>has been an increase. If it was -11, it would mean a drop.</a:t>
            </a:r>
          </a:p>
        </p:txBody>
      </p:sp>
      <p:sp>
        <p:nvSpPr>
          <p:cNvPr id="24" name="docshape108">
            <a:extLst>
              <a:ext uri="{FF2B5EF4-FFF2-40B4-BE49-F238E27FC236}">
                <a16:creationId xmlns:a16="http://schemas.microsoft.com/office/drawing/2014/main" id="{354070DE-3282-1908-1265-587CFECAECF0}"/>
              </a:ext>
            </a:extLst>
          </p:cNvPr>
          <p:cNvSpPr txBox="1">
            <a:spLocks noChangeArrowheads="1"/>
          </p:cNvSpPr>
          <p:nvPr/>
        </p:nvSpPr>
        <p:spPr bwMode="auto">
          <a:xfrm>
            <a:off x="19163568" y="3662607"/>
            <a:ext cx="4633687" cy="7620000"/>
          </a:xfrm>
          <a:prstGeom prst="rect">
            <a:avLst/>
          </a:prstGeom>
          <a:noFill/>
          <a:ln w="9525">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gn="ctr">
              <a:spcBef>
                <a:spcPts val="355"/>
              </a:spcBef>
            </a:pPr>
            <a:r>
              <a:rPr lang="en-US" sz="2800" b="1" dirty="0">
                <a:solidFill>
                  <a:srgbClr val="00B0F0"/>
                </a:solidFill>
                <a:effectLst/>
                <a:latin typeface="Calibri" panose="020F0502020204030204" pitchFamily="34" charset="0"/>
                <a:ea typeface="Calibri" panose="020F0502020204030204" pitchFamily="34" charset="0"/>
              </a:rPr>
              <a:t>Percentage</a:t>
            </a:r>
            <a:r>
              <a:rPr lang="en-US" sz="2800" b="1" spc="-50" dirty="0">
                <a:solidFill>
                  <a:srgbClr val="00B0F0"/>
                </a:solidFill>
                <a:effectLst/>
                <a:latin typeface="Calibri" panose="020F0502020204030204" pitchFamily="34" charset="0"/>
                <a:ea typeface="Calibri" panose="020F0502020204030204" pitchFamily="34" charset="0"/>
              </a:rPr>
              <a:t> </a:t>
            </a:r>
            <a:r>
              <a:rPr lang="en-US" sz="2800" b="1" spc="-10" dirty="0">
                <a:solidFill>
                  <a:srgbClr val="00B0F0"/>
                </a:solidFill>
                <a:effectLst/>
                <a:latin typeface="Calibri" panose="020F0502020204030204" pitchFamily="34" charset="0"/>
                <a:ea typeface="Calibri" panose="020F0502020204030204" pitchFamily="34" charset="0"/>
              </a:rPr>
              <a:t>Change</a:t>
            </a:r>
            <a:endParaRPr lang="en-US" sz="2800" b="1" dirty="0">
              <a:effectLst/>
              <a:latin typeface="Calibri" panose="020F0502020204030204" pitchFamily="34" charset="0"/>
              <a:ea typeface="Calibri" panose="020F0502020204030204" pitchFamily="34" charset="0"/>
            </a:endParaRPr>
          </a:p>
          <a:p>
            <a:pPr marL="91440" marR="73025">
              <a:lnSpc>
                <a:spcPct val="107000"/>
              </a:lnSpc>
              <a:spcBef>
                <a:spcPts val="905"/>
              </a:spcBef>
              <a:spcAft>
                <a:spcPts val="0"/>
              </a:spcAft>
            </a:pPr>
            <a:endParaRPr lang="en-US" sz="2000" dirty="0">
              <a:solidFill>
                <a:srgbClr val="00B0F0"/>
              </a:solidFill>
              <a:effectLst/>
              <a:latin typeface="Calibri" panose="020F0502020204030204" pitchFamily="34" charset="0"/>
              <a:ea typeface="Calibri" panose="020F0502020204030204" pitchFamily="34" charset="0"/>
            </a:endParaRPr>
          </a:p>
          <a:p>
            <a:pPr marL="91440" marR="73025" algn="just">
              <a:lnSpc>
                <a:spcPct val="107000"/>
              </a:lnSpc>
              <a:spcBef>
                <a:spcPts val="905"/>
              </a:spcBef>
              <a:spcAft>
                <a:spcPts val="0"/>
              </a:spcAft>
            </a:pPr>
            <a:r>
              <a:rPr lang="en-US" sz="2600" dirty="0">
                <a:solidFill>
                  <a:schemeClr val="accent3">
                    <a:lumMod val="50000"/>
                  </a:schemeClr>
                </a:solidFill>
                <a:effectLst/>
                <a:latin typeface="Calibri" panose="020F0502020204030204" pitchFamily="34" charset="0"/>
                <a:ea typeface="Calibri" panose="020F0502020204030204" pitchFamily="34" charset="0"/>
              </a:rPr>
              <a:t>To  calculate  change  in percentage, divide the difference in percentage points by the initial value. This is to see how much change has taken place with respect to the starting point. In this case, since the starting point was 2015, the denominator will be 21.5 and the complete formula will be:</a:t>
            </a:r>
          </a:p>
          <a:p>
            <a:r>
              <a:rPr lang="en-US" sz="2600" dirty="0">
                <a:solidFill>
                  <a:schemeClr val="accent3">
                    <a:lumMod val="50000"/>
                  </a:schemeClr>
                </a:solidFill>
                <a:effectLst/>
                <a:latin typeface="Calibri" panose="020F0502020204030204" pitchFamily="34" charset="0"/>
                <a:ea typeface="Calibri" panose="020F0502020204030204" pitchFamily="34" charset="0"/>
              </a:rPr>
              <a:t> </a:t>
            </a:r>
          </a:p>
          <a:p>
            <a:r>
              <a:rPr lang="en-US" sz="2600" dirty="0">
                <a:solidFill>
                  <a:schemeClr val="accent3">
                    <a:lumMod val="50000"/>
                  </a:schemeClr>
                </a:solidFill>
                <a:effectLst/>
                <a:latin typeface="Calibri" panose="020F0502020204030204" pitchFamily="34" charset="0"/>
                <a:ea typeface="Calibri" panose="020F0502020204030204" pitchFamily="34" charset="0"/>
              </a:rPr>
              <a:t> </a:t>
            </a:r>
          </a:p>
          <a:p>
            <a:r>
              <a:rPr lang="en-US" sz="2600" dirty="0">
                <a:solidFill>
                  <a:schemeClr val="accent3">
                    <a:lumMod val="50000"/>
                  </a:schemeClr>
                </a:solidFill>
                <a:effectLst/>
                <a:latin typeface="Cambria Math" panose="02040503050406030204" pitchFamily="18" charset="0"/>
                <a:ea typeface="Calibri" panose="020F0502020204030204" pitchFamily="34" charset="0"/>
              </a:rPr>
              <a:t> </a:t>
            </a:r>
            <a:endParaRPr lang="en-US" sz="2600" dirty="0">
              <a:solidFill>
                <a:schemeClr val="accent3">
                  <a:lumMod val="50000"/>
                </a:schemeClr>
              </a:solidFill>
              <a:effectLst/>
              <a:latin typeface="Calibri" panose="020F0502020204030204" pitchFamily="34" charset="0"/>
              <a:ea typeface="Calibri" panose="020F0502020204030204" pitchFamily="34" charset="0"/>
            </a:endParaRPr>
          </a:p>
          <a:p>
            <a:pPr>
              <a:spcBef>
                <a:spcPts val="30"/>
              </a:spcBef>
            </a:pPr>
            <a:r>
              <a:rPr lang="en-US" sz="2600" dirty="0">
                <a:solidFill>
                  <a:schemeClr val="accent3">
                    <a:lumMod val="50000"/>
                  </a:schemeClr>
                </a:solidFill>
                <a:effectLst/>
                <a:latin typeface="Cambria Math" panose="02040503050406030204" pitchFamily="18" charset="0"/>
                <a:ea typeface="Calibri" panose="020F0502020204030204" pitchFamily="34" charset="0"/>
              </a:rPr>
              <a:t> </a:t>
            </a:r>
            <a:endParaRPr lang="en-US" sz="2600" dirty="0">
              <a:solidFill>
                <a:schemeClr val="accent3">
                  <a:lumMod val="50000"/>
                </a:schemeClr>
              </a:solidFill>
              <a:effectLst/>
              <a:latin typeface="Calibri" panose="020F0502020204030204" pitchFamily="34" charset="0"/>
              <a:ea typeface="Calibri" panose="020F0502020204030204" pitchFamily="34" charset="0"/>
            </a:endParaRPr>
          </a:p>
        </p:txBody>
      </p:sp>
      <p:pic>
        <p:nvPicPr>
          <p:cNvPr id="26" name="Picture 25">
            <a:extLst>
              <a:ext uri="{FF2B5EF4-FFF2-40B4-BE49-F238E27FC236}">
                <a16:creationId xmlns:a16="http://schemas.microsoft.com/office/drawing/2014/main" id="{CBFD2796-4B04-FAB5-8B17-48335BE47F04}"/>
              </a:ext>
            </a:extLst>
          </p:cNvPr>
          <p:cNvPicPr>
            <a:picLocks noChangeAspect="1"/>
          </p:cNvPicPr>
          <p:nvPr/>
        </p:nvPicPr>
        <p:blipFill>
          <a:blip r:embed="rId3"/>
          <a:stretch>
            <a:fillRect/>
          </a:stretch>
        </p:blipFill>
        <p:spPr>
          <a:xfrm>
            <a:off x="19434213" y="9369073"/>
            <a:ext cx="4141033" cy="990600"/>
          </a:xfrm>
          <a:prstGeom prst="rect">
            <a:avLst/>
          </a:prstGeom>
        </p:spPr>
      </p:pic>
    </p:spTree>
    <p:extLst>
      <p:ext uri="{BB962C8B-B14F-4D97-AF65-F5344CB8AC3E}">
        <p14:creationId xmlns:p14="http://schemas.microsoft.com/office/powerpoint/2010/main" val="3549392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42DB20-E933-464A-A41B-2E6CAAAE9A6B}"/>
              </a:ext>
            </a:extLst>
          </p:cNvPr>
          <p:cNvSpPr>
            <a:spLocks noGrp="1"/>
          </p:cNvSpPr>
          <p:nvPr>
            <p:ph type="body" sz="quarter" idx="11"/>
          </p:nvPr>
        </p:nvSpPr>
        <p:spPr>
          <a:xfrm>
            <a:off x="3481550" y="5949384"/>
            <a:ext cx="17702050" cy="1585724"/>
          </a:xfrm>
        </p:spPr>
        <p:txBody>
          <a:bodyPr/>
          <a:lstStyle/>
          <a:p>
            <a:r>
              <a:rPr lang="en-US" dirty="0"/>
              <a:t>Difference between Mean, Median, Average and Total</a:t>
            </a:r>
          </a:p>
        </p:txBody>
      </p:sp>
      <p:sp>
        <p:nvSpPr>
          <p:cNvPr id="3" name="Text Placeholder 2">
            <a:extLst>
              <a:ext uri="{FF2B5EF4-FFF2-40B4-BE49-F238E27FC236}">
                <a16:creationId xmlns:a16="http://schemas.microsoft.com/office/drawing/2014/main" id="{707088A1-E94B-43C0-B4FE-01F40535059E}"/>
              </a:ext>
            </a:extLst>
          </p:cNvPr>
          <p:cNvSpPr>
            <a:spLocks noGrp="1"/>
          </p:cNvSpPr>
          <p:nvPr>
            <p:ph type="body" sz="quarter" idx="15"/>
          </p:nvPr>
        </p:nvSpPr>
        <p:spPr>
          <a:xfrm>
            <a:off x="24773" y="6180891"/>
            <a:ext cx="2337428" cy="1354217"/>
          </a:xfrm>
        </p:spPr>
        <p:txBody>
          <a:bodyPr/>
          <a:lstStyle/>
          <a:p>
            <a:r>
              <a:rPr lang="en-US" dirty="0"/>
              <a:t>3.2</a:t>
            </a:r>
          </a:p>
        </p:txBody>
      </p:sp>
    </p:spTree>
    <p:extLst>
      <p:ext uri="{BB962C8B-B14F-4D97-AF65-F5344CB8AC3E}">
        <p14:creationId xmlns:p14="http://schemas.microsoft.com/office/powerpoint/2010/main" val="1481560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9E2754-8A36-4017-A5B3-32E8E562A372}"/>
              </a:ext>
            </a:extLst>
          </p:cNvPr>
          <p:cNvSpPr>
            <a:spLocks noGrp="1"/>
          </p:cNvSpPr>
          <p:nvPr>
            <p:ph type="body" sz="quarter" idx="10"/>
          </p:nvPr>
        </p:nvSpPr>
        <p:spPr/>
        <p:txBody>
          <a:bodyPr/>
          <a:lstStyle/>
          <a:p>
            <a:r>
              <a:rPr lang="en-US" dirty="0"/>
              <a:t>Mean</a:t>
            </a:r>
          </a:p>
        </p:txBody>
      </p:sp>
      <p:sp>
        <p:nvSpPr>
          <p:cNvPr id="5" name="Text Placeholder 4">
            <a:extLst>
              <a:ext uri="{FF2B5EF4-FFF2-40B4-BE49-F238E27FC236}">
                <a16:creationId xmlns:a16="http://schemas.microsoft.com/office/drawing/2014/main" id="{2493C660-B16A-4619-9631-7D3CD875D917}"/>
              </a:ext>
            </a:extLst>
          </p:cNvPr>
          <p:cNvSpPr>
            <a:spLocks noGrp="1"/>
          </p:cNvSpPr>
          <p:nvPr>
            <p:ph type="body" sz="quarter" idx="11"/>
          </p:nvPr>
        </p:nvSpPr>
        <p:spPr>
          <a:xfrm>
            <a:off x="1586578" y="3161380"/>
            <a:ext cx="21233951" cy="2585323"/>
          </a:xfrm>
        </p:spPr>
        <p:txBody>
          <a:bodyPr/>
          <a:lstStyle/>
          <a:p>
            <a:pPr marL="457200" indent="-457200">
              <a:buFontTx/>
              <a:buChar char="-"/>
            </a:pPr>
            <a:r>
              <a:rPr lang="en-US" dirty="0">
                <a:solidFill>
                  <a:schemeClr val="accent3">
                    <a:lumMod val="50000"/>
                  </a:schemeClr>
                </a:solidFill>
              </a:rPr>
              <a:t>Mean is the sum of all the values in a data set, divided by the total number of values</a:t>
            </a:r>
          </a:p>
          <a:p>
            <a:pPr marL="457200" indent="-457200">
              <a:buFontTx/>
              <a:buChar char="-"/>
            </a:pPr>
            <a:r>
              <a:rPr lang="en-US" dirty="0">
                <a:solidFill>
                  <a:schemeClr val="accent3">
                    <a:lumMod val="50000"/>
                  </a:schemeClr>
                </a:solidFill>
              </a:rPr>
              <a:t>It is the most commonly used measure of central tendency</a:t>
            </a:r>
          </a:p>
          <a:p>
            <a:pPr marL="457200" indent="-457200">
              <a:buFontTx/>
              <a:buChar char="-"/>
            </a:pPr>
            <a:r>
              <a:rPr lang="en-US" dirty="0">
                <a:solidFill>
                  <a:schemeClr val="accent3">
                    <a:lumMod val="50000"/>
                  </a:schemeClr>
                </a:solidFill>
              </a:rPr>
              <a:t>It measures the prominent behavior of data when data is a normal distribution</a:t>
            </a:r>
          </a:p>
          <a:p>
            <a:pPr marL="457200" indent="-457200">
              <a:buFontTx/>
              <a:buChar char="-"/>
            </a:pPr>
            <a:r>
              <a:rPr lang="en-US" dirty="0">
                <a:solidFill>
                  <a:schemeClr val="accent3">
                    <a:lumMod val="50000"/>
                  </a:schemeClr>
                </a:solidFill>
              </a:rPr>
              <a:t>For example: </a:t>
            </a:r>
          </a:p>
          <a:p>
            <a:pPr marL="457200" indent="-457200">
              <a:buFontTx/>
              <a:buChar char="-"/>
            </a:pPr>
            <a:endParaRPr lang="en-US" dirty="0">
              <a:solidFill>
                <a:schemeClr val="accent3">
                  <a:lumMod val="50000"/>
                </a:schemeClr>
              </a:solidFill>
            </a:endParaRPr>
          </a:p>
          <a:p>
            <a:pPr marL="457200" indent="-457200">
              <a:buFontTx/>
              <a:buChar char="-"/>
            </a:pPr>
            <a:endParaRPr lang="en-US" dirty="0">
              <a:solidFill>
                <a:schemeClr val="accent3">
                  <a:lumMod val="50000"/>
                </a:schemeClr>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B02B14D-6355-4888-AD42-8FC7EEE86A4A}"/>
                  </a:ext>
                </a:extLst>
              </p:cNvPr>
              <p:cNvSpPr txBox="1"/>
              <p:nvPr/>
            </p:nvSpPr>
            <p:spPr>
              <a:xfrm>
                <a:off x="9296400" y="5500481"/>
                <a:ext cx="3492236" cy="53860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500" b="0" i="1" smtClean="0">
                          <a:latin typeface="Cambria Math" panose="02040503050406030204" pitchFamily="18" charset="0"/>
                        </a:rPr>
                        <m:t>2,3,5,6,20</m:t>
                      </m:r>
                    </m:oMath>
                  </m:oMathPara>
                </a14:m>
                <a:endParaRPr lang="en-US" sz="35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FB02B14D-6355-4888-AD42-8FC7EEE86A4A}"/>
                  </a:ext>
                </a:extLst>
              </p:cNvPr>
              <p:cNvSpPr txBox="1">
                <a:spLocks noRot="1" noChangeAspect="1" noMove="1" noResize="1" noEditPoints="1" noAdjustHandles="1" noChangeArrowheads="1" noChangeShapeType="1" noTextEdit="1"/>
              </p:cNvSpPr>
              <p:nvPr/>
            </p:nvSpPr>
            <p:spPr>
              <a:xfrm>
                <a:off x="9296400" y="5500481"/>
                <a:ext cx="3492236" cy="538609"/>
              </a:xfrm>
              <a:prstGeom prst="rect">
                <a:avLst/>
              </a:prstGeom>
              <a:blipFill>
                <a:blip r:embed="rId2"/>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F31B185B-AED0-405E-B9D4-174CA5789074}"/>
              </a:ext>
            </a:extLst>
          </p:cNvPr>
          <p:cNvSpPr/>
          <p:nvPr/>
        </p:nvSpPr>
        <p:spPr>
          <a:xfrm>
            <a:off x="1586578" y="6283998"/>
            <a:ext cx="17920622" cy="519886"/>
          </a:xfrm>
          <a:prstGeom prst="rect">
            <a:avLst/>
          </a:prstGeom>
        </p:spPr>
        <p:txBody>
          <a:bodyPr wrap="square">
            <a:spAutoFit/>
          </a:bodyPr>
          <a:lstStyle/>
          <a:p>
            <a:pPr>
              <a:lnSpc>
                <a:spcPct val="107000"/>
              </a:lnSpc>
              <a:spcAft>
                <a:spcPts val="800"/>
              </a:spcAft>
            </a:pPr>
            <a:r>
              <a:rPr lang="en-US" sz="28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Mean is calculated by adding all the values and dividing by the total number of values, as shown below: </a:t>
            </a:r>
            <a:endParaRPr lang="en-US" sz="28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68F2AED-44B2-421C-908E-3F0070C1D51F}"/>
                  </a:ext>
                </a:extLst>
              </p:cNvPr>
              <p:cNvSpPr/>
              <p:nvPr/>
            </p:nvSpPr>
            <p:spPr>
              <a:xfrm>
                <a:off x="4918511" y="7458845"/>
                <a:ext cx="7767704" cy="11162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3500" smtClean="0">
                          <a:latin typeface="Cambria Math" panose="02040503050406030204" pitchFamily="18" charset="0"/>
                        </a:rPr>
                        <m:t>M</m:t>
                      </m:r>
                      <m:r>
                        <m:rPr>
                          <m:sty m:val="p"/>
                        </m:rPr>
                        <a:rPr lang="en-US" sz="3500" i="0">
                          <a:latin typeface="Cambria Math" panose="02040503050406030204" pitchFamily="18" charset="0"/>
                        </a:rPr>
                        <m:t>ean</m:t>
                      </m:r>
                      <m:r>
                        <a:rPr lang="en-US" sz="3500" i="0">
                          <a:latin typeface="Cambria Math" panose="02040503050406030204" pitchFamily="18" charset="0"/>
                        </a:rPr>
                        <m:t>= </m:t>
                      </m:r>
                      <m:f>
                        <m:fPr>
                          <m:ctrlPr>
                            <a:rPr lang="en-US" sz="3500" i="1">
                              <a:latin typeface="Cambria Math" panose="02040503050406030204" pitchFamily="18" charset="0"/>
                            </a:rPr>
                          </m:ctrlPr>
                        </m:fPr>
                        <m:num>
                          <m:r>
                            <m:rPr>
                              <m:sty m:val="p"/>
                            </m:rPr>
                            <a:rPr lang="en-US" sz="3500" i="0">
                              <a:latin typeface="Cambria Math" panose="02040503050406030204" pitchFamily="18" charset="0"/>
                            </a:rPr>
                            <m:t>Sum</m:t>
                          </m:r>
                          <m:r>
                            <a:rPr lang="en-US" sz="3500" i="0">
                              <a:latin typeface="Cambria Math" panose="02040503050406030204" pitchFamily="18" charset="0"/>
                            </a:rPr>
                            <m:t> </m:t>
                          </m:r>
                          <m:r>
                            <m:rPr>
                              <m:sty m:val="p"/>
                            </m:rPr>
                            <a:rPr lang="en-US" sz="3500" i="0">
                              <a:latin typeface="Cambria Math" panose="02040503050406030204" pitchFamily="18" charset="0"/>
                            </a:rPr>
                            <m:t>of</m:t>
                          </m:r>
                          <m:r>
                            <a:rPr lang="en-US" sz="3500" i="0">
                              <a:latin typeface="Cambria Math" panose="02040503050406030204" pitchFamily="18" charset="0"/>
                            </a:rPr>
                            <m:t> </m:t>
                          </m:r>
                          <m:r>
                            <m:rPr>
                              <m:sty m:val="p"/>
                            </m:rPr>
                            <a:rPr lang="en-US" sz="3500" i="0">
                              <a:latin typeface="Cambria Math" panose="02040503050406030204" pitchFamily="18" charset="0"/>
                            </a:rPr>
                            <m:t>all</m:t>
                          </m:r>
                          <m:r>
                            <a:rPr lang="en-US" sz="3500" i="0">
                              <a:latin typeface="Cambria Math" panose="02040503050406030204" pitchFamily="18" charset="0"/>
                            </a:rPr>
                            <m:t> </m:t>
                          </m:r>
                          <m:r>
                            <m:rPr>
                              <m:sty m:val="p"/>
                            </m:rPr>
                            <a:rPr lang="en-US" sz="3500" i="0">
                              <a:latin typeface="Cambria Math" panose="02040503050406030204" pitchFamily="18" charset="0"/>
                            </a:rPr>
                            <m:t>observations</m:t>
                          </m:r>
                        </m:num>
                        <m:den>
                          <m:r>
                            <m:rPr>
                              <m:sty m:val="p"/>
                            </m:rPr>
                            <a:rPr lang="en-US" sz="3500" i="0">
                              <a:latin typeface="Cambria Math" panose="02040503050406030204" pitchFamily="18" charset="0"/>
                            </a:rPr>
                            <m:t>Total</m:t>
                          </m:r>
                          <m:r>
                            <a:rPr lang="en-US" sz="3500" b="0" i="0" smtClean="0">
                              <a:latin typeface="Cambria Math" panose="02040503050406030204" pitchFamily="18" charset="0"/>
                            </a:rPr>
                            <m:t> </m:t>
                          </m:r>
                          <m:r>
                            <m:rPr>
                              <m:sty m:val="p"/>
                            </m:rPr>
                            <a:rPr lang="en-US" sz="3500" b="0" i="0" smtClean="0">
                              <a:latin typeface="Cambria Math" panose="02040503050406030204" pitchFamily="18" charset="0"/>
                            </a:rPr>
                            <m:t>number</m:t>
                          </m:r>
                          <m:r>
                            <a:rPr lang="en-US" sz="3500" b="0" i="0" smtClean="0">
                              <a:latin typeface="Cambria Math" panose="02040503050406030204" pitchFamily="18" charset="0"/>
                            </a:rPr>
                            <m:t> </m:t>
                          </m:r>
                          <m:r>
                            <m:rPr>
                              <m:sty m:val="p"/>
                            </m:rPr>
                            <a:rPr lang="en-US" sz="3500" b="0" i="0" smtClean="0">
                              <a:latin typeface="Cambria Math" panose="02040503050406030204" pitchFamily="18" charset="0"/>
                            </a:rPr>
                            <m:t>of</m:t>
                          </m:r>
                          <m:r>
                            <a:rPr lang="en-US" sz="3500" b="0" i="0" smtClean="0">
                              <a:latin typeface="Cambria Math" panose="02040503050406030204" pitchFamily="18" charset="0"/>
                            </a:rPr>
                            <m:t>  </m:t>
                          </m:r>
                          <m:r>
                            <m:rPr>
                              <m:sty m:val="p"/>
                            </m:rPr>
                            <a:rPr lang="en-US" sz="3500" i="0">
                              <a:latin typeface="Cambria Math" panose="02040503050406030204" pitchFamily="18" charset="0"/>
                            </a:rPr>
                            <m:t>observations</m:t>
                          </m:r>
                        </m:den>
                      </m:f>
                    </m:oMath>
                  </m:oMathPara>
                </a14:m>
                <a:endParaRPr lang="en-US" sz="3500" dirty="0"/>
              </a:p>
            </p:txBody>
          </p:sp>
        </mc:Choice>
        <mc:Fallback xmlns="">
          <p:sp>
            <p:nvSpPr>
              <p:cNvPr id="10" name="Rectangle 9">
                <a:extLst>
                  <a:ext uri="{FF2B5EF4-FFF2-40B4-BE49-F238E27FC236}">
                    <a16:creationId xmlns:a16="http://schemas.microsoft.com/office/drawing/2014/main" id="{368F2AED-44B2-421C-908E-3F0070C1D51F}"/>
                  </a:ext>
                </a:extLst>
              </p:cNvPr>
              <p:cNvSpPr>
                <a:spLocks noRot="1" noChangeAspect="1" noMove="1" noResize="1" noEditPoints="1" noAdjustHandles="1" noChangeArrowheads="1" noChangeShapeType="1" noTextEdit="1"/>
              </p:cNvSpPr>
              <p:nvPr/>
            </p:nvSpPr>
            <p:spPr>
              <a:xfrm>
                <a:off x="4918511" y="7458845"/>
                <a:ext cx="7767704" cy="111626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E4D8AE6-D098-426B-93DD-09BFE2768588}"/>
                  </a:ext>
                </a:extLst>
              </p:cNvPr>
              <p:cNvSpPr/>
              <p:nvPr/>
            </p:nvSpPr>
            <p:spPr>
              <a:xfrm>
                <a:off x="13182600" y="7459936"/>
                <a:ext cx="6825843" cy="1115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3500">
                          <a:latin typeface="Cambria Math" panose="02040503050406030204" pitchFamily="18" charset="0"/>
                        </a:rPr>
                        <m:t>M</m:t>
                      </m:r>
                      <m:r>
                        <m:rPr>
                          <m:sty m:val="p"/>
                        </m:rPr>
                        <a:rPr lang="en-US" sz="3500" i="0">
                          <a:latin typeface="Cambria Math" panose="02040503050406030204" pitchFamily="18" charset="0"/>
                        </a:rPr>
                        <m:t>ean</m:t>
                      </m:r>
                      <m:r>
                        <a:rPr lang="en-US" sz="3500" i="0">
                          <a:latin typeface="Cambria Math" panose="02040503050406030204" pitchFamily="18" charset="0"/>
                        </a:rPr>
                        <m:t>= </m:t>
                      </m:r>
                      <m:f>
                        <m:fPr>
                          <m:ctrlPr>
                            <a:rPr lang="en-US" sz="3500" i="1">
                              <a:latin typeface="Cambria Math" panose="02040503050406030204" pitchFamily="18" charset="0"/>
                            </a:rPr>
                          </m:ctrlPr>
                        </m:fPr>
                        <m:num>
                          <m:r>
                            <a:rPr lang="en-US" sz="3500" i="0">
                              <a:latin typeface="Cambria Math" panose="02040503050406030204" pitchFamily="18" charset="0"/>
                            </a:rPr>
                            <m:t>2+3+5+6+20</m:t>
                          </m:r>
                        </m:num>
                        <m:den>
                          <m:r>
                            <a:rPr lang="en-US" sz="3500" i="0">
                              <a:latin typeface="Cambria Math" panose="02040503050406030204" pitchFamily="18" charset="0"/>
                            </a:rPr>
                            <m:t>5</m:t>
                          </m:r>
                        </m:den>
                      </m:f>
                      <m:r>
                        <a:rPr lang="en-US" sz="3500" i="0">
                          <a:latin typeface="Cambria Math" panose="02040503050406030204" pitchFamily="18" charset="0"/>
                        </a:rPr>
                        <m:t>=7.2</m:t>
                      </m:r>
                    </m:oMath>
                  </m:oMathPara>
                </a14:m>
                <a:endParaRPr lang="en-US" sz="3500" dirty="0"/>
              </a:p>
            </p:txBody>
          </p:sp>
        </mc:Choice>
        <mc:Fallback xmlns="">
          <p:sp>
            <p:nvSpPr>
              <p:cNvPr id="11" name="Rectangle 10">
                <a:extLst>
                  <a:ext uri="{FF2B5EF4-FFF2-40B4-BE49-F238E27FC236}">
                    <a16:creationId xmlns:a16="http://schemas.microsoft.com/office/drawing/2014/main" id="{2E4D8AE6-D098-426B-93DD-09BFE2768588}"/>
                  </a:ext>
                </a:extLst>
              </p:cNvPr>
              <p:cNvSpPr>
                <a:spLocks noRot="1" noChangeAspect="1" noMove="1" noResize="1" noEditPoints="1" noAdjustHandles="1" noChangeArrowheads="1" noChangeShapeType="1" noTextEdit="1"/>
              </p:cNvSpPr>
              <p:nvPr/>
            </p:nvSpPr>
            <p:spPr>
              <a:xfrm>
                <a:off x="13182600" y="7459936"/>
                <a:ext cx="6825843" cy="1115177"/>
              </a:xfrm>
              <a:prstGeom prst="rect">
                <a:avLst/>
              </a:prstGeom>
              <a:blipFill>
                <a:blip r:embed="rId4"/>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AE58AAB6-A5C4-44D3-AEF4-482EA205C02C}"/>
              </a:ext>
            </a:extLst>
          </p:cNvPr>
          <p:cNvSpPr/>
          <p:nvPr/>
        </p:nvSpPr>
        <p:spPr>
          <a:xfrm>
            <a:off x="1586578" y="8879639"/>
            <a:ext cx="16992600" cy="2005549"/>
          </a:xfrm>
          <a:prstGeom prst="rect">
            <a:avLst/>
          </a:prstGeom>
        </p:spPr>
        <p:txBody>
          <a:bodyPr wrap="square">
            <a:spAutoFit/>
          </a:bodyPr>
          <a:lstStyle/>
          <a:p>
            <a:pPr marL="457200" indent="-457200">
              <a:lnSpc>
                <a:spcPct val="107000"/>
              </a:lnSpc>
              <a:spcAft>
                <a:spcPts val="800"/>
              </a:spcAft>
              <a:buFontTx/>
              <a:buChar char="-"/>
            </a:pPr>
            <a:r>
              <a:rPr lang="en-US" sz="28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The mean is a good measure for normal distributions, but it is not a robust measure, meaning it is influenced by outliers. </a:t>
            </a:r>
          </a:p>
          <a:p>
            <a:pPr marL="1011692" lvl="1" indent="-457200">
              <a:lnSpc>
                <a:spcPct val="107000"/>
              </a:lnSpc>
              <a:spcAft>
                <a:spcPts val="800"/>
              </a:spcAft>
              <a:buFontTx/>
              <a:buChar char="-"/>
            </a:pPr>
            <a:r>
              <a:rPr lang="en-US" sz="28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For instance, in a distribution such as [1,1,1,1,1,1,1,1,1,1,1,1,1000] The mean is 77.8 - although the majority of the values are actually 1.</a:t>
            </a:r>
            <a:endParaRPr lang="en-US" sz="28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54029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9E2754-8A36-4017-A5B3-32E8E562A372}"/>
              </a:ext>
            </a:extLst>
          </p:cNvPr>
          <p:cNvSpPr>
            <a:spLocks noGrp="1"/>
          </p:cNvSpPr>
          <p:nvPr>
            <p:ph type="body" sz="quarter" idx="10"/>
          </p:nvPr>
        </p:nvSpPr>
        <p:spPr/>
        <p:txBody>
          <a:bodyPr/>
          <a:lstStyle/>
          <a:p>
            <a:r>
              <a:rPr lang="en-US" dirty="0"/>
              <a:t>Median</a:t>
            </a:r>
          </a:p>
        </p:txBody>
      </p:sp>
      <p:sp>
        <p:nvSpPr>
          <p:cNvPr id="5" name="Text Placeholder 4">
            <a:extLst>
              <a:ext uri="{FF2B5EF4-FFF2-40B4-BE49-F238E27FC236}">
                <a16:creationId xmlns:a16="http://schemas.microsoft.com/office/drawing/2014/main" id="{2493C660-B16A-4619-9631-7D3CD875D917}"/>
              </a:ext>
            </a:extLst>
          </p:cNvPr>
          <p:cNvSpPr>
            <a:spLocks noGrp="1"/>
          </p:cNvSpPr>
          <p:nvPr>
            <p:ph type="body" sz="quarter" idx="11"/>
          </p:nvPr>
        </p:nvSpPr>
        <p:spPr>
          <a:xfrm>
            <a:off x="1586578" y="3161380"/>
            <a:ext cx="21233951" cy="1723549"/>
          </a:xfrm>
        </p:spPr>
        <p:txBody>
          <a:bodyPr/>
          <a:lstStyle/>
          <a:p>
            <a:pPr marL="457200" indent="-457200">
              <a:buFontTx/>
              <a:buChar char="-"/>
            </a:pPr>
            <a:r>
              <a:rPr lang="en-US" dirty="0">
                <a:solidFill>
                  <a:schemeClr val="accent3">
                    <a:lumMod val="50000"/>
                  </a:schemeClr>
                </a:solidFill>
              </a:rPr>
              <a:t>Median is the numeric value separating the higher half of a sample, a population, or a probability distribution, from the lower half</a:t>
            </a:r>
          </a:p>
          <a:p>
            <a:pPr marL="457200" indent="-457200">
              <a:buFontTx/>
              <a:buChar char="-"/>
            </a:pPr>
            <a:r>
              <a:rPr lang="en-US" dirty="0">
                <a:solidFill>
                  <a:schemeClr val="accent3">
                    <a:lumMod val="50000"/>
                  </a:schemeClr>
                </a:solidFill>
              </a:rPr>
              <a:t>In practice, it is computed by arranging the numbers in ascending order and locating the middle number in the </a:t>
            </a:r>
            <a:r>
              <a:rPr lang="en-US" dirty="0" err="1">
                <a:solidFill>
                  <a:schemeClr val="accent3">
                    <a:lumMod val="50000"/>
                  </a:schemeClr>
                </a:solidFill>
              </a:rPr>
              <a:t>centre</a:t>
            </a:r>
            <a:r>
              <a:rPr lang="en-US" dirty="0">
                <a:solidFill>
                  <a:schemeClr val="accent3">
                    <a:lumMod val="50000"/>
                  </a:schemeClr>
                </a:solidFill>
              </a:rPr>
              <a:t> of that distribution</a:t>
            </a:r>
          </a:p>
          <a:p>
            <a:pPr marL="457200" indent="-457200">
              <a:buFontTx/>
              <a:buChar char="-"/>
            </a:pPr>
            <a:r>
              <a:rPr lang="en-IN" dirty="0">
                <a:solidFill>
                  <a:schemeClr val="accent3">
                    <a:lumMod val="50000"/>
                  </a:schemeClr>
                </a:solidFill>
              </a:rPr>
              <a:t>It is also a measure of central tendency and is not influenced by outliers</a:t>
            </a:r>
            <a:endParaRPr lang="en-US" dirty="0">
              <a:solidFill>
                <a:schemeClr val="accent3">
                  <a:lumMod val="50000"/>
                </a:schemeClr>
              </a:solidFill>
            </a:endParaRPr>
          </a:p>
        </p:txBody>
      </p:sp>
      <p:sp>
        <p:nvSpPr>
          <p:cNvPr id="9" name="Content Placeholder 2">
            <a:extLst>
              <a:ext uri="{FF2B5EF4-FFF2-40B4-BE49-F238E27FC236}">
                <a16:creationId xmlns:a16="http://schemas.microsoft.com/office/drawing/2014/main" id="{8E7C47B1-C8B5-44BE-BFC5-40A5B908487D}"/>
              </a:ext>
            </a:extLst>
          </p:cNvPr>
          <p:cNvSpPr>
            <a:spLocks noGrp="1"/>
          </p:cNvSpPr>
          <p:nvPr/>
        </p:nvSpPr>
        <p:spPr>
          <a:xfrm>
            <a:off x="7467600" y="6868461"/>
            <a:ext cx="7924800" cy="3925220"/>
          </a:xfrm>
          <a:prstGeom prst="rect">
            <a:avLst/>
          </a:prstGeom>
          <a:ln>
            <a:solidFill>
              <a:srgbClr val="009DDC"/>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Autofit/>
          </a:bodyPr>
          <a:lstStyle/>
          <a:p>
            <a:pPr marL="0" marR="0">
              <a:lnSpc>
                <a:spcPct val="90000"/>
              </a:lnSpc>
              <a:spcBef>
                <a:spcPts val="1000"/>
              </a:spcBef>
              <a:spcAft>
                <a:spcPts val="800"/>
              </a:spcAft>
            </a:pPr>
            <a:r>
              <a:rPr lang="en-US" sz="2800" kern="12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HOW TO CHOOSE THE MEDIAN?</a:t>
            </a:r>
            <a:endParaRPr lang="en-US" sz="28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90000"/>
              </a:lnSpc>
              <a:spcBef>
                <a:spcPts val="1000"/>
              </a:spcBef>
              <a:spcAft>
                <a:spcPts val="800"/>
              </a:spcAft>
            </a:pPr>
            <a:r>
              <a:rPr lang="en-US" sz="2800" kern="12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If your distribution has an even number of observations, the mean would be the sum of the two middle numbers, divided by 2</a:t>
            </a:r>
            <a:endParaRPr lang="en-US" sz="28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90000"/>
              </a:lnSpc>
              <a:spcBef>
                <a:spcPts val="1000"/>
              </a:spcBef>
              <a:spcAft>
                <a:spcPts val="800"/>
              </a:spcAft>
            </a:pPr>
            <a:r>
              <a:rPr lang="en-US" sz="2800" kern="12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If your distribution has an odd number of observations, choose the number that falls in the middle </a:t>
            </a:r>
            <a:endParaRPr lang="en-US" sz="28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90000"/>
              </a:lnSpc>
              <a:spcBef>
                <a:spcPts val="1000"/>
              </a:spcBef>
              <a:spcAft>
                <a:spcPts val="800"/>
              </a:spcAft>
            </a:pPr>
            <a:r>
              <a:rPr lang="en-US" sz="28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17ECE6B-D761-4F9E-A171-7CC3AC9B0407}"/>
                  </a:ext>
                </a:extLst>
              </p:cNvPr>
              <p:cNvSpPr txBox="1"/>
              <p:nvPr/>
            </p:nvSpPr>
            <p:spPr>
              <a:xfrm>
                <a:off x="8763000" y="5541721"/>
                <a:ext cx="4648200" cy="53860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500" b="0" i="1" smtClean="0">
                          <a:latin typeface="Cambria Math" panose="02040503050406030204" pitchFamily="18" charset="0"/>
                        </a:rPr>
                        <m:t>2,3, 5, 6, 20</m:t>
                      </m:r>
                    </m:oMath>
                  </m:oMathPara>
                </a14:m>
                <a:endParaRPr lang="en-US" sz="3500" dirty="0">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317ECE6B-D761-4F9E-A171-7CC3AC9B0407}"/>
                  </a:ext>
                </a:extLst>
              </p:cNvPr>
              <p:cNvSpPr txBox="1">
                <a:spLocks noRot="1" noChangeAspect="1" noMove="1" noResize="1" noEditPoints="1" noAdjustHandles="1" noChangeArrowheads="1" noChangeShapeType="1" noTextEdit="1"/>
              </p:cNvSpPr>
              <p:nvPr/>
            </p:nvSpPr>
            <p:spPr>
              <a:xfrm>
                <a:off x="8763000" y="5541721"/>
                <a:ext cx="4648200" cy="538609"/>
              </a:xfrm>
              <a:prstGeom prst="rect">
                <a:avLst/>
              </a:prstGeom>
              <a:blipFill>
                <a:blip r:embed="rId2"/>
                <a:stretch>
                  <a:fillRect/>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D8DED2DF-ABF6-4CB2-9FCE-0838157C0708}"/>
              </a:ext>
            </a:extLst>
          </p:cNvPr>
          <p:cNvSpPr/>
          <p:nvPr/>
        </p:nvSpPr>
        <p:spPr>
          <a:xfrm>
            <a:off x="10697308" y="5595581"/>
            <a:ext cx="389792" cy="430887"/>
          </a:xfrm>
          <a:prstGeom prst="ellipse">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5502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9E2754-8A36-4017-A5B3-32E8E562A372}"/>
              </a:ext>
            </a:extLst>
          </p:cNvPr>
          <p:cNvSpPr>
            <a:spLocks noGrp="1"/>
          </p:cNvSpPr>
          <p:nvPr>
            <p:ph type="body" sz="quarter" idx="10"/>
          </p:nvPr>
        </p:nvSpPr>
        <p:spPr/>
        <p:txBody>
          <a:bodyPr/>
          <a:lstStyle/>
          <a:p>
            <a:r>
              <a:rPr lang="en-US" dirty="0"/>
              <a:t>Average and Total</a:t>
            </a:r>
          </a:p>
        </p:txBody>
      </p:sp>
      <p:sp>
        <p:nvSpPr>
          <p:cNvPr id="5" name="Text Placeholder 4">
            <a:extLst>
              <a:ext uri="{FF2B5EF4-FFF2-40B4-BE49-F238E27FC236}">
                <a16:creationId xmlns:a16="http://schemas.microsoft.com/office/drawing/2014/main" id="{2493C660-B16A-4619-9631-7D3CD875D917}"/>
              </a:ext>
            </a:extLst>
          </p:cNvPr>
          <p:cNvSpPr>
            <a:spLocks noGrp="1"/>
          </p:cNvSpPr>
          <p:nvPr>
            <p:ph type="body" sz="quarter" idx="11"/>
          </p:nvPr>
        </p:nvSpPr>
        <p:spPr>
          <a:xfrm>
            <a:off x="1617058" y="3352800"/>
            <a:ext cx="21233951" cy="5601533"/>
          </a:xfrm>
        </p:spPr>
        <p:txBody>
          <a:bodyPr/>
          <a:lstStyle/>
          <a:p>
            <a:r>
              <a:rPr lang="en-US" dirty="0">
                <a:solidFill>
                  <a:schemeClr val="tx2"/>
                </a:solidFill>
              </a:rPr>
              <a:t>Average: </a:t>
            </a:r>
          </a:p>
          <a:p>
            <a:endParaRPr lang="en-US" dirty="0"/>
          </a:p>
          <a:p>
            <a:pPr marL="457200" indent="-457200">
              <a:buFontTx/>
              <a:buChar char="-"/>
            </a:pPr>
            <a:r>
              <a:rPr lang="en-US" dirty="0">
                <a:solidFill>
                  <a:schemeClr val="accent3">
                    <a:lumMod val="50000"/>
                  </a:schemeClr>
                </a:solidFill>
              </a:rPr>
              <a:t>Statisticians don’t really use the word average</a:t>
            </a:r>
          </a:p>
          <a:p>
            <a:pPr marL="457200" indent="-457200">
              <a:buFontTx/>
              <a:buChar char="-"/>
            </a:pPr>
            <a:r>
              <a:rPr lang="en-US" dirty="0">
                <a:solidFill>
                  <a:schemeClr val="accent3">
                    <a:lumMod val="50000"/>
                  </a:schemeClr>
                </a:solidFill>
              </a:rPr>
              <a:t>The more precise terms are mean or median</a:t>
            </a:r>
          </a:p>
          <a:p>
            <a:pPr marL="457200" indent="-457200">
              <a:buFontTx/>
              <a:buChar char="-"/>
            </a:pPr>
            <a:endParaRPr lang="en-US" dirty="0"/>
          </a:p>
          <a:p>
            <a:endParaRPr lang="en-US" dirty="0"/>
          </a:p>
          <a:p>
            <a:r>
              <a:rPr lang="en-US" dirty="0">
                <a:solidFill>
                  <a:schemeClr val="tx2"/>
                </a:solidFill>
              </a:rPr>
              <a:t>Total: </a:t>
            </a:r>
          </a:p>
          <a:p>
            <a:endParaRPr lang="en-US" dirty="0"/>
          </a:p>
          <a:p>
            <a:pPr marL="457200" indent="-457200">
              <a:buFontTx/>
              <a:buChar char="-"/>
            </a:pPr>
            <a:r>
              <a:rPr lang="en-US" dirty="0">
                <a:solidFill>
                  <a:schemeClr val="accent3">
                    <a:lumMod val="50000"/>
                  </a:schemeClr>
                </a:solidFill>
              </a:rPr>
              <a:t>The total value is a whole number or amount</a:t>
            </a:r>
          </a:p>
          <a:p>
            <a:pPr marL="457200" indent="-457200">
              <a:buFontTx/>
              <a:buChar char="-"/>
            </a:pPr>
            <a:r>
              <a:rPr lang="en-US" dirty="0">
                <a:solidFill>
                  <a:schemeClr val="accent3">
                    <a:lumMod val="50000"/>
                  </a:schemeClr>
                </a:solidFill>
              </a:rPr>
              <a:t>For instance, 730 million people lived below the poverty line in 2015. </a:t>
            </a:r>
          </a:p>
          <a:p>
            <a:pPr marL="457200" indent="-457200">
              <a:buFontTx/>
              <a:buChar char="-"/>
            </a:pPr>
            <a:r>
              <a:rPr lang="en-US" dirty="0">
                <a:solidFill>
                  <a:schemeClr val="accent3">
                    <a:lumMod val="50000"/>
                  </a:schemeClr>
                </a:solidFill>
              </a:rPr>
              <a:t>Maintain caution when using Total values for comparison</a:t>
            </a:r>
          </a:p>
          <a:p>
            <a:pPr marL="1011747" lvl="1" indent="-457200">
              <a:buFontTx/>
              <a:buChar char="-"/>
            </a:pPr>
            <a:r>
              <a:rPr lang="en-US" dirty="0">
                <a:solidFill>
                  <a:schemeClr val="accent3">
                    <a:lumMod val="50000"/>
                  </a:schemeClr>
                </a:solidFill>
              </a:rPr>
              <a:t>If we only say “200,000 more people are now living in poverty”, it appears as a negative development</a:t>
            </a:r>
          </a:p>
          <a:p>
            <a:pPr marL="1011747" lvl="1" indent="-457200">
              <a:buFontTx/>
              <a:buChar char="-"/>
            </a:pPr>
            <a:r>
              <a:rPr lang="en-US" dirty="0">
                <a:solidFill>
                  <a:schemeClr val="accent3">
                    <a:lumMod val="50000"/>
                  </a:schemeClr>
                </a:solidFill>
              </a:rPr>
              <a:t>Due to overall population increase, it is possible that the actual poverty rates have dropped over time</a:t>
            </a:r>
          </a:p>
        </p:txBody>
      </p:sp>
    </p:spTree>
    <p:extLst>
      <p:ext uri="{BB962C8B-B14F-4D97-AF65-F5344CB8AC3E}">
        <p14:creationId xmlns:p14="http://schemas.microsoft.com/office/powerpoint/2010/main" val="462330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9E2754-8A36-4017-A5B3-32E8E562A372}"/>
              </a:ext>
            </a:extLst>
          </p:cNvPr>
          <p:cNvSpPr>
            <a:spLocks noGrp="1"/>
          </p:cNvSpPr>
          <p:nvPr>
            <p:ph type="body" sz="quarter" idx="10"/>
          </p:nvPr>
        </p:nvSpPr>
        <p:spPr/>
        <p:txBody>
          <a:bodyPr/>
          <a:lstStyle/>
          <a:p>
            <a:r>
              <a:rPr lang="en-US" dirty="0"/>
              <a:t>Minimum, Maximum and Range</a:t>
            </a:r>
          </a:p>
        </p:txBody>
      </p:sp>
      <p:sp>
        <p:nvSpPr>
          <p:cNvPr id="5" name="Text Placeholder 4">
            <a:extLst>
              <a:ext uri="{FF2B5EF4-FFF2-40B4-BE49-F238E27FC236}">
                <a16:creationId xmlns:a16="http://schemas.microsoft.com/office/drawing/2014/main" id="{2493C660-B16A-4619-9631-7D3CD875D917}"/>
              </a:ext>
            </a:extLst>
          </p:cNvPr>
          <p:cNvSpPr>
            <a:spLocks noGrp="1"/>
          </p:cNvSpPr>
          <p:nvPr>
            <p:ph type="body" sz="quarter" idx="11"/>
          </p:nvPr>
        </p:nvSpPr>
        <p:spPr>
          <a:xfrm>
            <a:off x="1905000" y="2438400"/>
            <a:ext cx="19202400" cy="7755969"/>
          </a:xfrm>
        </p:spPr>
        <p:txBody>
          <a:bodyPr/>
          <a:lstStyle/>
          <a:p>
            <a:pPr marL="457200" indent="-457200">
              <a:buFont typeface="Arial" panose="020B0604020202020204" pitchFamily="34" charset="0"/>
              <a:buChar char="•"/>
            </a:pPr>
            <a:r>
              <a:rPr lang="en-US" b="1" dirty="0">
                <a:solidFill>
                  <a:srgbClr val="00B0F0"/>
                </a:solidFill>
              </a:rPr>
              <a:t>Minimum</a:t>
            </a:r>
            <a:r>
              <a:rPr lang="en-US" dirty="0"/>
              <a:t>: </a:t>
            </a:r>
            <a:r>
              <a:rPr lang="en-US" dirty="0">
                <a:solidFill>
                  <a:schemeClr val="accent3">
                    <a:lumMod val="50000"/>
                  </a:schemeClr>
                </a:solidFill>
              </a:rPr>
              <a:t>lowest value in the dataset </a:t>
            </a:r>
          </a:p>
          <a:p>
            <a:pPr marL="457200" indent="-457200">
              <a:buFont typeface="Arial" panose="020B0604020202020204" pitchFamily="34" charset="0"/>
              <a:buChar char="•"/>
            </a:pPr>
            <a:r>
              <a:rPr lang="en-US" b="1" dirty="0">
                <a:solidFill>
                  <a:srgbClr val="00B0F0"/>
                </a:solidFill>
              </a:rPr>
              <a:t>Maximum</a:t>
            </a:r>
            <a:r>
              <a:rPr lang="en-US" dirty="0"/>
              <a:t>: </a:t>
            </a:r>
            <a:r>
              <a:rPr lang="en-US" dirty="0">
                <a:solidFill>
                  <a:schemeClr val="accent3">
                    <a:lumMod val="50000"/>
                  </a:schemeClr>
                </a:solidFill>
              </a:rPr>
              <a:t>largest value in the dataset</a:t>
            </a:r>
          </a:p>
          <a:p>
            <a:pPr marL="457200" indent="-457200">
              <a:buFont typeface="Arial" panose="020B0604020202020204" pitchFamily="34" charset="0"/>
              <a:buChar char="•"/>
            </a:pPr>
            <a:r>
              <a:rPr lang="en-US" b="1" dirty="0">
                <a:solidFill>
                  <a:srgbClr val="00B0F0"/>
                </a:solidFill>
              </a:rPr>
              <a:t>Range</a:t>
            </a:r>
            <a:r>
              <a:rPr lang="en-US" dirty="0"/>
              <a:t>: </a:t>
            </a:r>
            <a:r>
              <a:rPr lang="en-US" dirty="0">
                <a:solidFill>
                  <a:schemeClr val="accent3">
                    <a:lumMod val="50000"/>
                  </a:schemeClr>
                </a:solidFill>
              </a:rPr>
              <a:t>the difference between the maximum and minimum (Maximum value – Minimum value)</a:t>
            </a:r>
          </a:p>
          <a:p>
            <a:pPr marL="1011747" lvl="1" indent="-457200">
              <a:buFont typeface="Arial" panose="020B0604020202020204" pitchFamily="34" charset="0"/>
              <a:buChar char="•"/>
            </a:pPr>
            <a:r>
              <a:rPr lang="en-US" dirty="0">
                <a:solidFill>
                  <a:schemeClr val="accent3">
                    <a:lumMod val="50000"/>
                  </a:schemeClr>
                </a:solidFill>
              </a:rPr>
              <a:t>Range can be misleading when we have outliners in the dataset</a:t>
            </a:r>
          </a:p>
          <a:p>
            <a:pPr marL="1011747" lvl="1" indent="-457200">
              <a:buFont typeface="Arial" panose="020B0604020202020204" pitchFamily="34" charset="0"/>
              <a:buChar char="•"/>
            </a:pPr>
            <a:r>
              <a:rPr lang="en-US" dirty="0">
                <a:solidFill>
                  <a:schemeClr val="accent3">
                    <a:lumMod val="50000"/>
                  </a:schemeClr>
                </a:solidFill>
              </a:rPr>
              <a:t>Do not interpret range if there is only a single set of data </a:t>
            </a:r>
          </a:p>
          <a:p>
            <a:pPr marL="1011747" lvl="1"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solidFill>
                  <a:schemeClr val="accent3">
                    <a:lumMod val="50000"/>
                  </a:schemeClr>
                </a:solidFill>
              </a:rPr>
              <a:t>Example:</a:t>
            </a:r>
          </a:p>
          <a:p>
            <a:pPr marL="1011747" lvl="1" indent="-457200">
              <a:buFont typeface="Arial" panose="020B0604020202020204" pitchFamily="34" charset="0"/>
              <a:buChar char="•"/>
            </a:pPr>
            <a:r>
              <a:rPr lang="en-US" dirty="0">
                <a:solidFill>
                  <a:schemeClr val="accent3">
                    <a:lumMod val="50000"/>
                  </a:schemeClr>
                </a:solidFill>
              </a:rPr>
              <a:t>Lowest monthly household income = $5000</a:t>
            </a:r>
          </a:p>
          <a:p>
            <a:pPr marL="1011747" lvl="1" indent="-457200">
              <a:buFont typeface="Arial" panose="020B0604020202020204" pitchFamily="34" charset="0"/>
              <a:buChar char="•"/>
            </a:pPr>
            <a:r>
              <a:rPr lang="en-US" dirty="0">
                <a:solidFill>
                  <a:schemeClr val="accent3">
                    <a:lumMod val="50000"/>
                  </a:schemeClr>
                </a:solidFill>
              </a:rPr>
              <a:t>Highest monthly household income = $15000</a:t>
            </a:r>
          </a:p>
          <a:p>
            <a:pPr marL="1011747" lvl="1" indent="-457200">
              <a:buFont typeface="Arial" panose="020B0604020202020204" pitchFamily="34" charset="0"/>
              <a:buChar char="•"/>
            </a:pPr>
            <a:r>
              <a:rPr lang="en-US" dirty="0">
                <a:solidFill>
                  <a:schemeClr val="accent3">
                    <a:lumMod val="50000"/>
                  </a:schemeClr>
                </a:solidFill>
              </a:rPr>
              <a:t>Range= $15000 - $5000 = $10000 </a:t>
            </a:r>
          </a:p>
          <a:p>
            <a:pPr marL="1566295" lvl="2" indent="-457200">
              <a:buFont typeface="Arial" panose="020B0604020202020204" pitchFamily="34" charset="0"/>
              <a:buChar char="•"/>
            </a:pPr>
            <a:r>
              <a:rPr lang="en-US" i="1" dirty="0">
                <a:solidFill>
                  <a:schemeClr val="accent3">
                    <a:lumMod val="50000"/>
                  </a:schemeClr>
                </a:solidFill>
              </a:rPr>
              <a:t>(* Since we only have one set of observations, thus, we simply say: the monthly income range of households is from $5000 to $15000)</a:t>
            </a:r>
          </a:p>
          <a:p>
            <a:pPr marL="1011747" lvl="1" indent="-457200">
              <a:buFont typeface="Arial" panose="020B0604020202020204" pitchFamily="34" charset="0"/>
              <a:buChar char="•"/>
            </a:pPr>
            <a:endParaRPr lang="en-US" dirty="0"/>
          </a:p>
          <a:p>
            <a:pPr marL="457200" indent="-457200">
              <a:buFontTx/>
              <a:buChar char="-"/>
            </a:pPr>
            <a:endParaRPr lang="en-US" dirty="0"/>
          </a:p>
          <a:p>
            <a:endParaRPr lang="en-US" dirty="0">
              <a:solidFill>
                <a:schemeClr val="tx2"/>
              </a:solidFill>
            </a:endParaRPr>
          </a:p>
          <a:p>
            <a:endParaRPr lang="en-US" dirty="0"/>
          </a:p>
          <a:p>
            <a:pPr marL="457200" indent="-457200">
              <a:buFontTx/>
              <a:buChar char="-"/>
            </a:pPr>
            <a:endParaRPr lang="en-US" dirty="0"/>
          </a:p>
          <a:p>
            <a:endParaRPr lang="en-US" dirty="0"/>
          </a:p>
        </p:txBody>
      </p:sp>
    </p:spTree>
    <p:extLst>
      <p:ext uri="{BB962C8B-B14F-4D97-AF65-F5344CB8AC3E}">
        <p14:creationId xmlns:p14="http://schemas.microsoft.com/office/powerpoint/2010/main" val="2526227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42DB20-E933-464A-A41B-2E6CAAAE9A6B}"/>
              </a:ext>
            </a:extLst>
          </p:cNvPr>
          <p:cNvSpPr>
            <a:spLocks noGrp="1"/>
          </p:cNvSpPr>
          <p:nvPr>
            <p:ph type="body" sz="quarter" idx="11"/>
          </p:nvPr>
        </p:nvSpPr>
        <p:spPr>
          <a:xfrm>
            <a:off x="3481550" y="5949384"/>
            <a:ext cx="9243851" cy="1846916"/>
          </a:xfrm>
        </p:spPr>
        <p:txBody>
          <a:bodyPr/>
          <a:lstStyle/>
          <a:p>
            <a:r>
              <a:rPr lang="en-US" dirty="0"/>
              <a:t>Misinterpretation issues specific to gender data </a:t>
            </a:r>
          </a:p>
        </p:txBody>
      </p:sp>
      <p:sp>
        <p:nvSpPr>
          <p:cNvPr id="3" name="Text Placeholder 2">
            <a:extLst>
              <a:ext uri="{FF2B5EF4-FFF2-40B4-BE49-F238E27FC236}">
                <a16:creationId xmlns:a16="http://schemas.microsoft.com/office/drawing/2014/main" id="{707088A1-E94B-43C0-B4FE-01F40535059E}"/>
              </a:ext>
            </a:extLst>
          </p:cNvPr>
          <p:cNvSpPr>
            <a:spLocks noGrp="1"/>
          </p:cNvSpPr>
          <p:nvPr>
            <p:ph type="body" sz="quarter" idx="15"/>
          </p:nvPr>
        </p:nvSpPr>
        <p:spPr>
          <a:xfrm>
            <a:off x="24773" y="6180891"/>
            <a:ext cx="2337428" cy="1354217"/>
          </a:xfrm>
        </p:spPr>
        <p:txBody>
          <a:bodyPr/>
          <a:lstStyle/>
          <a:p>
            <a:r>
              <a:rPr lang="en-US" dirty="0"/>
              <a:t>3.3</a:t>
            </a:r>
          </a:p>
        </p:txBody>
      </p:sp>
    </p:spTree>
    <p:extLst>
      <p:ext uri="{BB962C8B-B14F-4D97-AF65-F5344CB8AC3E}">
        <p14:creationId xmlns:p14="http://schemas.microsoft.com/office/powerpoint/2010/main" val="3653077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B77ED3-DD6D-4DCC-98CA-8A5B5614BBB2}"/>
              </a:ext>
            </a:extLst>
          </p:cNvPr>
          <p:cNvSpPr>
            <a:spLocks noGrp="1"/>
          </p:cNvSpPr>
          <p:nvPr>
            <p:ph type="body" sz="quarter" idx="10"/>
          </p:nvPr>
        </p:nvSpPr>
        <p:spPr/>
        <p:txBody>
          <a:bodyPr/>
          <a:lstStyle/>
          <a:p>
            <a:r>
              <a:rPr lang="en-US" dirty="0"/>
              <a:t>Interviewing only the household head to obtain data</a:t>
            </a:r>
          </a:p>
        </p:txBody>
      </p:sp>
      <p:sp>
        <p:nvSpPr>
          <p:cNvPr id="5" name="Text Placeholder 4">
            <a:extLst>
              <a:ext uri="{FF2B5EF4-FFF2-40B4-BE49-F238E27FC236}">
                <a16:creationId xmlns:a16="http://schemas.microsoft.com/office/drawing/2014/main" id="{FC0C9B03-37D7-4937-86B2-C26EFD2BFDE7}"/>
              </a:ext>
            </a:extLst>
          </p:cNvPr>
          <p:cNvSpPr>
            <a:spLocks noGrp="1"/>
          </p:cNvSpPr>
          <p:nvPr>
            <p:ph type="body" sz="quarter" idx="11"/>
          </p:nvPr>
        </p:nvSpPr>
        <p:spPr>
          <a:xfrm>
            <a:off x="1586579" y="3161380"/>
            <a:ext cx="14263022" cy="4739759"/>
          </a:xfrm>
        </p:spPr>
        <p:txBody>
          <a:bodyPr/>
          <a:lstStyle/>
          <a:p>
            <a:pPr marL="457200" indent="-457200">
              <a:buFontTx/>
              <a:buChar char="-"/>
            </a:pPr>
            <a:r>
              <a:rPr lang="en-US" dirty="0">
                <a:solidFill>
                  <a:schemeClr val="accent3">
                    <a:lumMod val="50000"/>
                  </a:schemeClr>
                </a:solidFill>
              </a:rPr>
              <a:t>Data disaggregation by sex of household head </a:t>
            </a:r>
            <a:r>
              <a:rPr lang="en-US" u="sng" dirty="0">
                <a:solidFill>
                  <a:schemeClr val="accent3">
                    <a:lumMod val="50000"/>
                  </a:schemeClr>
                </a:solidFill>
              </a:rPr>
              <a:t>can never replace sex-disaggregated data</a:t>
            </a:r>
          </a:p>
          <a:p>
            <a:pPr marL="457200" indent="-457200">
              <a:buFontTx/>
              <a:buChar char="-"/>
            </a:pPr>
            <a:endParaRPr lang="en-US" u="sng" dirty="0">
              <a:solidFill>
                <a:schemeClr val="accent3">
                  <a:lumMod val="50000"/>
                </a:schemeClr>
              </a:solidFill>
            </a:endParaRPr>
          </a:p>
          <a:p>
            <a:pPr marL="457200" indent="-457200">
              <a:buFontTx/>
              <a:buChar char="-"/>
            </a:pPr>
            <a:r>
              <a:rPr lang="en-US" dirty="0">
                <a:solidFill>
                  <a:schemeClr val="accent3">
                    <a:lumMod val="50000"/>
                  </a:schemeClr>
                </a:solidFill>
              </a:rPr>
              <a:t>Why? </a:t>
            </a:r>
          </a:p>
          <a:p>
            <a:pPr marL="1011747" lvl="1" indent="-457200">
              <a:buFont typeface="Courier New" panose="02070309020205020404" pitchFamily="49" charset="0"/>
              <a:buChar char="o"/>
            </a:pPr>
            <a:r>
              <a:rPr lang="en-US" dirty="0">
                <a:solidFill>
                  <a:schemeClr val="accent3">
                    <a:lumMod val="50000"/>
                  </a:schemeClr>
                </a:solidFill>
              </a:rPr>
              <a:t>Males might not have accurate information about women</a:t>
            </a:r>
          </a:p>
          <a:p>
            <a:pPr marL="1011747" lvl="1" indent="-457200">
              <a:buFont typeface="Courier New" panose="02070309020205020404" pitchFamily="49" charset="0"/>
              <a:buChar char="o"/>
            </a:pPr>
            <a:r>
              <a:rPr lang="en-US" dirty="0">
                <a:solidFill>
                  <a:schemeClr val="accent3">
                    <a:lumMod val="50000"/>
                  </a:schemeClr>
                </a:solidFill>
              </a:rPr>
              <a:t>Biased information about violence against women, control issues, etc. </a:t>
            </a:r>
          </a:p>
          <a:p>
            <a:pPr marL="1011747" lvl="1" indent="-457200">
              <a:buFont typeface="Courier New" panose="02070309020205020404" pitchFamily="49" charset="0"/>
              <a:buChar char="o"/>
            </a:pPr>
            <a:r>
              <a:rPr lang="en-US" dirty="0">
                <a:solidFill>
                  <a:schemeClr val="accent3">
                    <a:lumMod val="50000"/>
                  </a:schemeClr>
                </a:solidFill>
              </a:rPr>
              <a:t>Fails to capture intra-household inequalities</a:t>
            </a:r>
          </a:p>
          <a:p>
            <a:pPr marL="1011747" lvl="1" indent="-457200">
              <a:buFont typeface="Courier New" panose="02070309020205020404" pitchFamily="49" charset="0"/>
              <a:buChar char="o"/>
            </a:pPr>
            <a:r>
              <a:rPr lang="en-US" dirty="0">
                <a:solidFill>
                  <a:schemeClr val="accent3">
                    <a:lumMod val="50000"/>
                  </a:schemeClr>
                </a:solidFill>
              </a:rPr>
              <a:t>Bias regarding household composition (e.g. most women-headed households are single adult households; most male-headed households are not)</a:t>
            </a:r>
          </a:p>
          <a:p>
            <a:pPr marL="1011747" lvl="1" indent="-457200">
              <a:buFont typeface="Courier New" panose="02070309020205020404" pitchFamily="49" charset="0"/>
              <a:buChar char="o"/>
            </a:pPr>
            <a:endParaRPr lang="en-US" dirty="0">
              <a:solidFill>
                <a:schemeClr val="accent3">
                  <a:lumMod val="50000"/>
                </a:schemeClr>
              </a:solidFill>
            </a:endParaRPr>
          </a:p>
          <a:p>
            <a:pPr marL="457200" indent="-457200">
              <a:buFont typeface="Courier New" panose="02070309020205020404" pitchFamily="49" charset="0"/>
              <a:buChar char="o"/>
            </a:pPr>
            <a:r>
              <a:rPr lang="en-US" dirty="0">
                <a:solidFill>
                  <a:schemeClr val="accent3">
                    <a:lumMod val="50000"/>
                  </a:schemeClr>
                </a:solidFill>
              </a:rPr>
              <a:t>Questions about women must be asked to women</a:t>
            </a:r>
          </a:p>
        </p:txBody>
      </p:sp>
      <p:pic>
        <p:nvPicPr>
          <p:cNvPr id="1026" name="Picture 2" descr="Image result for household head icon">
            <a:extLst>
              <a:ext uri="{FF2B5EF4-FFF2-40B4-BE49-F238E27FC236}">
                <a16:creationId xmlns:a16="http://schemas.microsoft.com/office/drawing/2014/main" id="{0897360F-B9A7-4B96-A18B-90E83A6C9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7400" y="3657600"/>
            <a:ext cx="5029200"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6DF43CE-8CB0-4DB5-AAC1-8C339B98BA63}"/>
              </a:ext>
            </a:extLst>
          </p:cNvPr>
          <p:cNvSpPr/>
          <p:nvPr/>
        </p:nvSpPr>
        <p:spPr>
          <a:xfrm>
            <a:off x="17526000" y="9144000"/>
            <a:ext cx="3676199" cy="428259"/>
          </a:xfrm>
          <a:prstGeom prst="rect">
            <a:avLst/>
          </a:prstGeom>
        </p:spPr>
        <p:txBody>
          <a:bodyPr wrap="none">
            <a:spAutoFit/>
          </a:bodyPr>
          <a:lstStyle/>
          <a:p>
            <a:r>
              <a:rPr lang="en-US" dirty="0"/>
              <a:t>Graphic credit: </a:t>
            </a:r>
            <a:r>
              <a:rPr lang="en-US" dirty="0" err="1"/>
              <a:t>Delwar</a:t>
            </a:r>
            <a:r>
              <a:rPr lang="en-US" dirty="0"/>
              <a:t> Hossain</a:t>
            </a:r>
          </a:p>
        </p:txBody>
      </p:sp>
    </p:spTree>
    <p:extLst>
      <p:ext uri="{BB962C8B-B14F-4D97-AF65-F5344CB8AC3E}">
        <p14:creationId xmlns:p14="http://schemas.microsoft.com/office/powerpoint/2010/main" val="4015880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B77ED3-DD6D-4DCC-98CA-8A5B5614BBB2}"/>
              </a:ext>
            </a:extLst>
          </p:cNvPr>
          <p:cNvSpPr>
            <a:spLocks noGrp="1"/>
          </p:cNvSpPr>
          <p:nvPr>
            <p:ph type="body" sz="quarter" idx="10"/>
          </p:nvPr>
        </p:nvSpPr>
        <p:spPr/>
        <p:txBody>
          <a:bodyPr/>
          <a:lstStyle/>
          <a:p>
            <a:r>
              <a:rPr lang="en-US" dirty="0"/>
              <a:t>Measuring gender gaps</a:t>
            </a:r>
          </a:p>
        </p:txBody>
      </p:sp>
      <p:sp>
        <p:nvSpPr>
          <p:cNvPr id="5" name="Text Placeholder 4">
            <a:extLst>
              <a:ext uri="{FF2B5EF4-FFF2-40B4-BE49-F238E27FC236}">
                <a16:creationId xmlns:a16="http://schemas.microsoft.com/office/drawing/2014/main" id="{FC0C9B03-37D7-4937-86B2-C26EFD2BFDE7}"/>
              </a:ext>
            </a:extLst>
          </p:cNvPr>
          <p:cNvSpPr>
            <a:spLocks noGrp="1"/>
          </p:cNvSpPr>
          <p:nvPr>
            <p:ph type="body" sz="quarter" idx="11"/>
          </p:nvPr>
        </p:nvSpPr>
        <p:spPr>
          <a:xfrm>
            <a:off x="1613124" y="2384213"/>
            <a:ext cx="21233951" cy="1723549"/>
          </a:xfrm>
        </p:spPr>
        <p:txBody>
          <a:bodyPr/>
          <a:lstStyle/>
          <a:p>
            <a:pPr marL="457200" indent="-457200">
              <a:buFontTx/>
              <a:buChar char="-"/>
            </a:pPr>
            <a:r>
              <a:rPr lang="en-US" dirty="0">
                <a:solidFill>
                  <a:schemeClr val="accent3">
                    <a:lumMod val="50000"/>
                  </a:schemeClr>
                </a:solidFill>
              </a:rPr>
              <a:t>Measuring gaps is important to provide a picture of equality</a:t>
            </a:r>
          </a:p>
          <a:p>
            <a:pPr marL="457200" indent="-457200">
              <a:buFontTx/>
              <a:buChar char="-"/>
            </a:pPr>
            <a:r>
              <a:rPr lang="en-US" dirty="0">
                <a:solidFill>
                  <a:schemeClr val="accent3">
                    <a:lumMod val="50000"/>
                  </a:schemeClr>
                </a:solidFill>
              </a:rPr>
              <a:t>The trend of gaps may differ from the overall trend of an indicator</a:t>
            </a:r>
          </a:p>
          <a:p>
            <a:pPr marL="457200" indent="-457200">
              <a:buFontTx/>
              <a:buChar char="-"/>
            </a:pPr>
            <a:r>
              <a:rPr lang="en-US" dirty="0">
                <a:solidFill>
                  <a:schemeClr val="accent3">
                    <a:lumMod val="50000"/>
                  </a:schemeClr>
                </a:solidFill>
              </a:rPr>
              <a:t>For example, observe the data for women and men in the Oceania</a:t>
            </a:r>
          </a:p>
          <a:p>
            <a:endParaRPr lang="en-US" dirty="0">
              <a:solidFill>
                <a:schemeClr val="accent3">
                  <a:lumMod val="50000"/>
                </a:schemeClr>
              </a:solidFill>
            </a:endParaRPr>
          </a:p>
        </p:txBody>
      </p:sp>
      <p:sp>
        <p:nvSpPr>
          <p:cNvPr id="2" name="Rectangle 1">
            <a:extLst>
              <a:ext uri="{FF2B5EF4-FFF2-40B4-BE49-F238E27FC236}">
                <a16:creationId xmlns:a16="http://schemas.microsoft.com/office/drawing/2014/main" id="{6A4BFB3F-73E8-4645-823D-B03585ADE0B9}"/>
              </a:ext>
            </a:extLst>
          </p:cNvPr>
          <p:cNvSpPr/>
          <p:nvPr/>
        </p:nvSpPr>
        <p:spPr>
          <a:xfrm>
            <a:off x="1586578" y="10972801"/>
            <a:ext cx="17082422" cy="519886"/>
          </a:xfrm>
          <a:prstGeom prst="rect">
            <a:avLst/>
          </a:prstGeom>
        </p:spPr>
        <p:txBody>
          <a:bodyPr wrap="square">
            <a:spAutoFit/>
          </a:bodyPr>
          <a:lstStyle/>
          <a:p>
            <a:pPr algn="just">
              <a:lnSpc>
                <a:spcPct val="107000"/>
              </a:lnSpc>
              <a:spcAft>
                <a:spcPts val="800"/>
              </a:spcAft>
            </a:pPr>
            <a:r>
              <a:rPr lang="en-IN" sz="2800" dirty="0">
                <a:solidFill>
                  <a:schemeClr val="accent3">
                    <a:lumMod val="50000"/>
                  </a:schemeClr>
                </a:solidFill>
                <a:latin typeface="Arial" panose="020B0604020202020204" pitchFamily="34" charset="0"/>
                <a:ea typeface="Times New Roman" panose="02020603050405020304" pitchFamily="18" charset="0"/>
                <a:cs typeface="Arial" panose="020B0604020202020204" pitchFamily="34" charset="0"/>
              </a:rPr>
              <a:t>-  Hence, there is a need to look at individual indicator values for women and men, and not just the gap</a:t>
            </a:r>
            <a:endParaRPr lang="en-US" sz="28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31321F07-8FED-4F96-89E2-8ABE3F288DFA}"/>
              </a:ext>
            </a:extLst>
          </p:cNvPr>
          <p:cNvGrpSpPr/>
          <p:nvPr/>
        </p:nvGrpSpPr>
        <p:grpSpPr>
          <a:xfrm>
            <a:off x="5715000" y="4107762"/>
            <a:ext cx="11277600" cy="6636438"/>
            <a:chOff x="-168215" y="0"/>
            <a:chExt cx="6280030" cy="3395151"/>
          </a:xfrm>
        </p:grpSpPr>
        <p:pic>
          <p:nvPicPr>
            <p:cNvPr id="7" name="Picture 6">
              <a:extLst>
                <a:ext uri="{FF2B5EF4-FFF2-40B4-BE49-F238E27FC236}">
                  <a16:creationId xmlns:a16="http://schemas.microsoft.com/office/drawing/2014/main" id="{A0F2CD06-F4AA-4315-AFEC-5C63839A0F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15" y="398718"/>
              <a:ext cx="6280030" cy="2996433"/>
            </a:xfrm>
            <a:prstGeom prst="rect">
              <a:avLst/>
            </a:prstGeom>
          </p:spPr>
        </p:pic>
        <p:sp>
          <p:nvSpPr>
            <p:cNvPr id="8" name="Text Box 52">
              <a:extLst>
                <a:ext uri="{FF2B5EF4-FFF2-40B4-BE49-F238E27FC236}">
                  <a16:creationId xmlns:a16="http://schemas.microsoft.com/office/drawing/2014/main" id="{95FB0272-5004-4F18-8219-62F16076011D}"/>
                </a:ext>
              </a:extLst>
            </p:cNvPr>
            <p:cNvSpPr txBox="1"/>
            <p:nvPr/>
          </p:nvSpPr>
          <p:spPr>
            <a:xfrm>
              <a:off x="0" y="0"/>
              <a:ext cx="5943600" cy="45720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07000"/>
                </a:lnSpc>
                <a:spcBef>
                  <a:spcPts val="0"/>
                </a:spcBef>
                <a:spcAft>
                  <a:spcPts val="1000"/>
                </a:spcAft>
              </a:pPr>
              <a:r>
                <a:rPr lang="en-US" sz="1800" i="0" dirty="0" err="1">
                  <a:solidFill>
                    <a:srgbClr val="009DDC"/>
                  </a:solidFill>
                  <a:effectLst/>
                  <a:latin typeface="Arial" panose="020B0604020202020204" pitchFamily="34" charset="0"/>
                  <a:ea typeface="Calibri" panose="020F0502020204030204" pitchFamily="34" charset="0"/>
                  <a:cs typeface="Arial" panose="020B0604020202020204" pitchFamily="34" charset="0"/>
                </a:rPr>
                <a:t>Labour</a:t>
              </a:r>
              <a:r>
                <a:rPr lang="en-US" sz="1800" i="0" dirty="0">
                  <a:solidFill>
                    <a:srgbClr val="009DDC"/>
                  </a:solidFill>
                  <a:effectLst/>
                  <a:latin typeface="Arial" panose="020B0604020202020204" pitchFamily="34" charset="0"/>
                  <a:ea typeface="Calibri" panose="020F0502020204030204" pitchFamily="34" charset="0"/>
                  <a:cs typeface="Arial" panose="020B0604020202020204" pitchFamily="34" charset="0"/>
                </a:rPr>
                <a:t> force participation rate among population aged 25-54 by sex and region, 1997-2017</a:t>
              </a:r>
              <a:endParaRPr lang="en-US" sz="1800"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739428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6D4186-195C-9B40-AB85-54364954813C}"/>
              </a:ext>
            </a:extLst>
          </p:cNvPr>
          <p:cNvSpPr>
            <a:spLocks noGrp="1"/>
          </p:cNvSpPr>
          <p:nvPr>
            <p:ph type="body" sz="quarter" idx="11"/>
          </p:nvPr>
        </p:nvSpPr>
        <p:spPr>
          <a:xfrm>
            <a:off x="3481550" y="5487654"/>
            <a:ext cx="16178050" cy="3046745"/>
          </a:xfrm>
        </p:spPr>
        <p:txBody>
          <a:bodyPr/>
          <a:lstStyle/>
          <a:p>
            <a:r>
              <a:rPr lang="en-US" dirty="0"/>
              <a:t>Understanding definitions and key concepts in the area of gender statistics </a:t>
            </a:r>
          </a:p>
        </p:txBody>
      </p:sp>
      <p:sp>
        <p:nvSpPr>
          <p:cNvPr id="3" name="Text Placeholder 2">
            <a:extLst>
              <a:ext uri="{FF2B5EF4-FFF2-40B4-BE49-F238E27FC236}">
                <a16:creationId xmlns:a16="http://schemas.microsoft.com/office/drawing/2014/main" id="{30894094-8BE9-DA4B-B87A-F198E0E77AE3}"/>
              </a:ext>
            </a:extLst>
          </p:cNvPr>
          <p:cNvSpPr>
            <a:spLocks noGrp="1"/>
          </p:cNvSpPr>
          <p:nvPr>
            <p:ph type="body" sz="quarter" idx="15"/>
          </p:nvPr>
        </p:nvSpPr>
        <p:spPr>
          <a:xfrm>
            <a:off x="24773" y="6180891"/>
            <a:ext cx="2337428" cy="1354217"/>
          </a:xfrm>
        </p:spPr>
        <p:txBody>
          <a:bodyPr/>
          <a:lstStyle/>
          <a:p>
            <a:r>
              <a:rPr lang="en-US" dirty="0"/>
              <a:t>2</a:t>
            </a:r>
          </a:p>
        </p:txBody>
      </p:sp>
    </p:spTree>
    <p:extLst>
      <p:ext uri="{BB962C8B-B14F-4D97-AF65-F5344CB8AC3E}">
        <p14:creationId xmlns:p14="http://schemas.microsoft.com/office/powerpoint/2010/main" val="3662447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B77ED3-DD6D-4DCC-98CA-8A5B5614BBB2}"/>
              </a:ext>
            </a:extLst>
          </p:cNvPr>
          <p:cNvSpPr>
            <a:spLocks noGrp="1"/>
          </p:cNvSpPr>
          <p:nvPr>
            <p:ph type="body" sz="quarter" idx="10"/>
          </p:nvPr>
        </p:nvSpPr>
        <p:spPr/>
        <p:txBody>
          <a:bodyPr/>
          <a:lstStyle/>
          <a:p>
            <a:r>
              <a:rPr lang="en-US" dirty="0"/>
              <a:t>Violence and crime data </a:t>
            </a:r>
          </a:p>
        </p:txBody>
      </p:sp>
      <p:sp>
        <p:nvSpPr>
          <p:cNvPr id="5" name="Text Placeholder 4">
            <a:extLst>
              <a:ext uri="{FF2B5EF4-FFF2-40B4-BE49-F238E27FC236}">
                <a16:creationId xmlns:a16="http://schemas.microsoft.com/office/drawing/2014/main" id="{FC0C9B03-37D7-4937-86B2-C26EFD2BFDE7}"/>
              </a:ext>
            </a:extLst>
          </p:cNvPr>
          <p:cNvSpPr>
            <a:spLocks noGrp="1"/>
          </p:cNvSpPr>
          <p:nvPr>
            <p:ph type="body" sz="quarter" idx="11"/>
          </p:nvPr>
        </p:nvSpPr>
        <p:spPr>
          <a:xfrm>
            <a:off x="1586578" y="3161380"/>
            <a:ext cx="21233951" cy="7325082"/>
          </a:xfrm>
        </p:spPr>
        <p:txBody>
          <a:bodyPr/>
          <a:lstStyle/>
          <a:p>
            <a:pPr marL="457200" indent="-457200">
              <a:buFontTx/>
              <a:buChar char="-"/>
            </a:pPr>
            <a:r>
              <a:rPr lang="en-IN" dirty="0">
                <a:solidFill>
                  <a:schemeClr val="accent3">
                    <a:lumMod val="50000"/>
                  </a:schemeClr>
                </a:solidFill>
              </a:rPr>
              <a:t>Violence and crime estimates are ALWAYS UNDERREPORTED</a:t>
            </a:r>
          </a:p>
          <a:p>
            <a:pPr marL="457200" indent="-457200">
              <a:buFontTx/>
              <a:buChar char="-"/>
            </a:pPr>
            <a:endParaRPr lang="en-IN" dirty="0">
              <a:solidFill>
                <a:schemeClr val="accent3">
                  <a:lumMod val="50000"/>
                </a:schemeClr>
              </a:solidFill>
            </a:endParaRPr>
          </a:p>
          <a:p>
            <a:pPr marL="457200" indent="-457200">
              <a:buFontTx/>
              <a:buChar char="-"/>
            </a:pPr>
            <a:r>
              <a:rPr lang="en-IN" dirty="0">
                <a:solidFill>
                  <a:schemeClr val="accent3">
                    <a:lumMod val="50000"/>
                  </a:schemeClr>
                </a:solidFill>
              </a:rPr>
              <a:t>Most victims do not report instances to the police because: </a:t>
            </a:r>
          </a:p>
          <a:p>
            <a:pPr marL="1011747" lvl="1" indent="-457200">
              <a:buFont typeface="Courier New" panose="02070309020205020404" pitchFamily="49" charset="0"/>
              <a:buChar char="o"/>
            </a:pPr>
            <a:r>
              <a:rPr lang="en-IN" dirty="0">
                <a:solidFill>
                  <a:schemeClr val="accent3">
                    <a:lumMod val="50000"/>
                  </a:schemeClr>
                </a:solidFill>
              </a:rPr>
              <a:t>Victims fear for their own safety</a:t>
            </a:r>
            <a:endParaRPr lang="en-US" dirty="0">
              <a:solidFill>
                <a:schemeClr val="accent3">
                  <a:lumMod val="50000"/>
                </a:schemeClr>
              </a:solidFill>
            </a:endParaRPr>
          </a:p>
          <a:p>
            <a:pPr marL="1011747" lvl="1" indent="-457200">
              <a:buFont typeface="Courier New" panose="02070309020205020404" pitchFamily="49" charset="0"/>
              <a:buChar char="o"/>
            </a:pPr>
            <a:r>
              <a:rPr lang="en-IN" dirty="0">
                <a:solidFill>
                  <a:schemeClr val="accent3">
                    <a:lumMod val="50000"/>
                  </a:schemeClr>
                </a:solidFill>
              </a:rPr>
              <a:t>Victims believe reporting won’t lead to results</a:t>
            </a:r>
            <a:endParaRPr lang="en-US" dirty="0">
              <a:solidFill>
                <a:schemeClr val="accent3">
                  <a:lumMod val="50000"/>
                </a:schemeClr>
              </a:solidFill>
            </a:endParaRPr>
          </a:p>
          <a:p>
            <a:pPr marL="1011747" lvl="1" indent="-457200">
              <a:buFont typeface="Courier New" panose="02070309020205020404" pitchFamily="49" charset="0"/>
              <a:buChar char="o"/>
            </a:pPr>
            <a:r>
              <a:rPr lang="en-IN" dirty="0">
                <a:solidFill>
                  <a:schemeClr val="accent3">
                    <a:lumMod val="50000"/>
                  </a:schemeClr>
                </a:solidFill>
              </a:rPr>
              <a:t>Stigma associated with violence</a:t>
            </a:r>
          </a:p>
          <a:p>
            <a:pPr marL="457200" lvl="0" indent="-457200">
              <a:buFont typeface="Courier New" panose="02070309020205020404" pitchFamily="49" charset="0"/>
              <a:buChar char="o"/>
            </a:pPr>
            <a:endParaRPr lang="en-IN" dirty="0">
              <a:solidFill>
                <a:schemeClr val="accent3">
                  <a:lumMod val="50000"/>
                </a:schemeClr>
              </a:solidFill>
            </a:endParaRPr>
          </a:p>
          <a:p>
            <a:pPr marL="457200" indent="-457200">
              <a:buFontTx/>
              <a:buChar char="-"/>
            </a:pPr>
            <a:r>
              <a:rPr lang="en-IN" dirty="0">
                <a:solidFill>
                  <a:schemeClr val="accent3">
                    <a:lumMod val="50000"/>
                  </a:schemeClr>
                </a:solidFill>
              </a:rPr>
              <a:t>Surveys are a better instrument to capture this data because: </a:t>
            </a:r>
          </a:p>
          <a:p>
            <a:pPr marL="1011747" lvl="1" indent="-457200">
              <a:buFont typeface="Courier New" panose="02070309020205020404" pitchFamily="49" charset="0"/>
              <a:buChar char="o"/>
            </a:pPr>
            <a:r>
              <a:rPr lang="en-IN" dirty="0">
                <a:solidFill>
                  <a:schemeClr val="accent3">
                    <a:lumMod val="50000"/>
                  </a:schemeClr>
                </a:solidFill>
              </a:rPr>
              <a:t>Victims are more likely to disclose incidents when asked (as opposed to going to the police)</a:t>
            </a:r>
          </a:p>
          <a:p>
            <a:pPr marL="1011747" lvl="1" indent="-457200">
              <a:buFont typeface="Courier New" panose="02070309020205020404" pitchFamily="49" charset="0"/>
              <a:buChar char="o"/>
            </a:pPr>
            <a:r>
              <a:rPr lang="en-IN" dirty="0">
                <a:solidFill>
                  <a:schemeClr val="accent3">
                    <a:lumMod val="50000"/>
                  </a:schemeClr>
                </a:solidFill>
              </a:rPr>
              <a:t>Enumerators are specifically trained to build rapport with victims</a:t>
            </a:r>
            <a:endParaRPr lang="en-US" dirty="0">
              <a:solidFill>
                <a:schemeClr val="accent3">
                  <a:lumMod val="50000"/>
                </a:schemeClr>
              </a:solidFill>
            </a:endParaRPr>
          </a:p>
          <a:p>
            <a:pPr marL="1011747" lvl="1" indent="-457200">
              <a:buFont typeface="Courier New" panose="02070309020205020404" pitchFamily="49" charset="0"/>
              <a:buChar char="o"/>
            </a:pPr>
            <a:r>
              <a:rPr lang="en-IN" dirty="0">
                <a:solidFill>
                  <a:schemeClr val="accent3">
                    <a:lumMod val="50000"/>
                  </a:schemeClr>
                </a:solidFill>
              </a:rPr>
              <a:t>Trained enumerators are more sensitive to confidentiality issues</a:t>
            </a:r>
          </a:p>
          <a:p>
            <a:pPr marL="1011747" lvl="1" indent="-457200">
              <a:buFont typeface="Courier New" panose="02070309020205020404" pitchFamily="49" charset="0"/>
              <a:buChar char="o"/>
            </a:pPr>
            <a:r>
              <a:rPr lang="en-IN" dirty="0">
                <a:solidFill>
                  <a:schemeClr val="accent3">
                    <a:lumMod val="50000"/>
                  </a:schemeClr>
                </a:solidFill>
              </a:rPr>
              <a:t>Enumerators are aware of the psychological harm while recalling violent instances</a:t>
            </a:r>
            <a:endParaRPr lang="en-US" dirty="0">
              <a:solidFill>
                <a:schemeClr val="accent3">
                  <a:lumMod val="50000"/>
                </a:schemeClr>
              </a:solidFill>
            </a:endParaRPr>
          </a:p>
          <a:p>
            <a:pPr marL="1011747" lvl="1" indent="-457200">
              <a:buFont typeface="Courier New" panose="02070309020205020404" pitchFamily="49" charset="0"/>
              <a:buChar char="o"/>
            </a:pPr>
            <a:r>
              <a:rPr lang="en-IN" dirty="0">
                <a:solidFill>
                  <a:schemeClr val="accent3">
                    <a:lumMod val="50000"/>
                  </a:schemeClr>
                </a:solidFill>
              </a:rPr>
              <a:t>Women are interviewed separately</a:t>
            </a:r>
          </a:p>
          <a:p>
            <a:pPr marL="1011747" lvl="1" indent="-457200">
              <a:buFont typeface="Courier New" panose="02070309020205020404" pitchFamily="49" charset="0"/>
              <a:buChar char="o"/>
            </a:pPr>
            <a:r>
              <a:rPr lang="en-IN" dirty="0">
                <a:solidFill>
                  <a:schemeClr val="accent3">
                    <a:lumMod val="50000"/>
                  </a:schemeClr>
                </a:solidFill>
              </a:rPr>
              <a:t>Question order and wording are carefully crafted in specialized surveys</a:t>
            </a:r>
            <a:endParaRPr lang="en-US" dirty="0">
              <a:solidFill>
                <a:schemeClr val="accent3">
                  <a:lumMod val="50000"/>
                </a:schemeClr>
              </a:solidFill>
            </a:endParaRPr>
          </a:p>
          <a:p>
            <a:pPr marL="457200" lvl="0" indent="-457200">
              <a:buFont typeface="Courier New" panose="02070309020205020404" pitchFamily="49" charset="0"/>
              <a:buChar char="o"/>
            </a:pPr>
            <a:endParaRPr lang="en-IN" dirty="0">
              <a:solidFill>
                <a:schemeClr val="accent3">
                  <a:lumMod val="50000"/>
                </a:schemeClr>
              </a:solidFill>
            </a:endParaRPr>
          </a:p>
          <a:p>
            <a:pPr marL="457200" lvl="0" indent="-457200">
              <a:buFontTx/>
              <a:buChar char="-"/>
            </a:pPr>
            <a:endParaRPr lang="en-US" dirty="0">
              <a:solidFill>
                <a:schemeClr val="accent3">
                  <a:lumMod val="50000"/>
                </a:schemeClr>
              </a:solidFill>
            </a:endParaRPr>
          </a:p>
          <a:p>
            <a:endParaRPr lang="en-US" dirty="0">
              <a:solidFill>
                <a:schemeClr val="accent3">
                  <a:lumMod val="50000"/>
                </a:schemeClr>
              </a:solidFill>
            </a:endParaRPr>
          </a:p>
        </p:txBody>
      </p:sp>
      <p:pic>
        <p:nvPicPr>
          <p:cNvPr id="2050" name="Picture 2" descr="Image result for sexual violence icon">
            <a:extLst>
              <a:ext uri="{FF2B5EF4-FFF2-40B4-BE49-F238E27FC236}">
                <a16:creationId xmlns:a16="http://schemas.microsoft.com/office/drawing/2014/main" id="{EBC79C75-3EB6-4232-93DF-0F2036390A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0" y="4038600"/>
            <a:ext cx="487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1DF4453-16C7-4246-9257-462DBB03A4A0}"/>
              </a:ext>
            </a:extLst>
          </p:cNvPr>
          <p:cNvSpPr/>
          <p:nvPr/>
        </p:nvSpPr>
        <p:spPr>
          <a:xfrm>
            <a:off x="17221200" y="9077592"/>
            <a:ext cx="2854949" cy="428259"/>
          </a:xfrm>
          <a:prstGeom prst="rect">
            <a:avLst/>
          </a:prstGeom>
        </p:spPr>
        <p:txBody>
          <a:bodyPr wrap="none">
            <a:spAutoFit/>
          </a:bodyPr>
          <a:lstStyle/>
          <a:p>
            <a:r>
              <a:rPr lang="en-IN" dirty="0"/>
              <a:t>Graphic credit: </a:t>
            </a:r>
            <a:r>
              <a:rPr lang="en-IN" dirty="0" err="1"/>
              <a:t>Siwat</a:t>
            </a:r>
            <a:r>
              <a:rPr lang="en-IN" dirty="0"/>
              <a:t> V.</a:t>
            </a:r>
            <a:endParaRPr lang="en-US" dirty="0"/>
          </a:p>
        </p:txBody>
      </p:sp>
    </p:spTree>
    <p:extLst>
      <p:ext uri="{BB962C8B-B14F-4D97-AF65-F5344CB8AC3E}">
        <p14:creationId xmlns:p14="http://schemas.microsoft.com/office/powerpoint/2010/main" val="2298024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B77ED3-DD6D-4DCC-98CA-8A5B5614BBB2}"/>
              </a:ext>
            </a:extLst>
          </p:cNvPr>
          <p:cNvSpPr>
            <a:spLocks noGrp="1"/>
          </p:cNvSpPr>
          <p:nvPr>
            <p:ph type="body" sz="quarter" idx="10"/>
          </p:nvPr>
        </p:nvSpPr>
        <p:spPr/>
        <p:txBody>
          <a:bodyPr/>
          <a:lstStyle/>
          <a:p>
            <a:r>
              <a:rPr lang="en-US" dirty="0"/>
              <a:t>Time Use Data</a:t>
            </a:r>
          </a:p>
        </p:txBody>
      </p:sp>
      <p:sp>
        <p:nvSpPr>
          <p:cNvPr id="5" name="Text Placeholder 4">
            <a:extLst>
              <a:ext uri="{FF2B5EF4-FFF2-40B4-BE49-F238E27FC236}">
                <a16:creationId xmlns:a16="http://schemas.microsoft.com/office/drawing/2014/main" id="{FC0C9B03-37D7-4937-86B2-C26EFD2BFDE7}"/>
              </a:ext>
            </a:extLst>
          </p:cNvPr>
          <p:cNvSpPr>
            <a:spLocks noGrp="1"/>
          </p:cNvSpPr>
          <p:nvPr>
            <p:ph type="body" sz="quarter" idx="11"/>
          </p:nvPr>
        </p:nvSpPr>
        <p:spPr>
          <a:xfrm>
            <a:off x="1151270" y="2362200"/>
            <a:ext cx="7916530" cy="7755969"/>
          </a:xfrm>
        </p:spPr>
        <p:txBody>
          <a:bodyPr/>
          <a:lstStyle/>
          <a:p>
            <a:pPr marL="457200" indent="-457200">
              <a:buFontTx/>
              <a:buChar char="-"/>
            </a:pPr>
            <a:r>
              <a:rPr lang="en-IN" dirty="0">
                <a:solidFill>
                  <a:schemeClr val="accent3">
                    <a:lumMod val="50000"/>
                  </a:schemeClr>
                </a:solidFill>
              </a:rPr>
              <a:t>Quantitative summaries of how individuals “spend” their time (over 24h or 7 days)</a:t>
            </a:r>
          </a:p>
          <a:p>
            <a:pPr marL="457200" indent="-457200">
              <a:buFontTx/>
              <a:buChar char="-"/>
            </a:pPr>
            <a:r>
              <a:rPr lang="en-US" dirty="0">
                <a:solidFill>
                  <a:schemeClr val="accent3">
                    <a:lumMod val="50000"/>
                  </a:schemeClr>
                </a:solidFill>
              </a:rPr>
              <a:t>Key issues when interpreting time-use data are:</a:t>
            </a:r>
          </a:p>
          <a:p>
            <a:pPr marL="1011747" lvl="1" indent="-457200">
              <a:buFont typeface="Courier New" panose="02070309020205020404" pitchFamily="49" charset="0"/>
              <a:buChar char="o"/>
            </a:pPr>
            <a:r>
              <a:rPr lang="en-US" dirty="0">
                <a:solidFill>
                  <a:schemeClr val="accent3">
                    <a:lumMod val="50000"/>
                  </a:schemeClr>
                </a:solidFill>
              </a:rPr>
              <a:t>Information collected over different days (weekdays vs. weekends) and over different seasons</a:t>
            </a:r>
          </a:p>
          <a:p>
            <a:pPr marL="1011747" lvl="1" indent="-457200">
              <a:buFont typeface="Courier New" panose="02070309020205020404" pitchFamily="49" charset="0"/>
              <a:buChar char="o"/>
            </a:pPr>
            <a:r>
              <a:rPr lang="en-US" dirty="0">
                <a:solidFill>
                  <a:schemeClr val="accent3">
                    <a:lumMod val="50000"/>
                  </a:schemeClr>
                </a:solidFill>
              </a:rPr>
              <a:t>Refer to ICATUS to understand classification of activities</a:t>
            </a:r>
          </a:p>
          <a:p>
            <a:pPr marL="1011747" lvl="1" indent="-457200">
              <a:buFont typeface="Courier New" panose="02070309020205020404" pitchFamily="49" charset="0"/>
              <a:buChar char="o"/>
            </a:pPr>
            <a:r>
              <a:rPr lang="en-US" dirty="0">
                <a:solidFill>
                  <a:schemeClr val="accent3">
                    <a:lumMod val="50000"/>
                  </a:schemeClr>
                </a:solidFill>
              </a:rPr>
              <a:t>Unpaid care and domestic work only includes work for own-use and in the form of services</a:t>
            </a:r>
          </a:p>
          <a:p>
            <a:endParaRPr lang="en-US" dirty="0">
              <a:solidFill>
                <a:schemeClr val="accent3">
                  <a:lumMod val="50000"/>
                </a:schemeClr>
              </a:solidFill>
            </a:endParaRPr>
          </a:p>
          <a:p>
            <a:pPr marL="457200" indent="-457200">
              <a:buFontTx/>
              <a:buChar char="-"/>
            </a:pPr>
            <a:r>
              <a:rPr lang="en-US" dirty="0">
                <a:solidFill>
                  <a:schemeClr val="accent3">
                    <a:lumMod val="50000"/>
                  </a:schemeClr>
                </a:solidFill>
              </a:rPr>
              <a:t>Time-use information is best measured using diaries:</a:t>
            </a:r>
          </a:p>
          <a:p>
            <a:pPr marL="1011747" lvl="1" indent="-457200">
              <a:buFont typeface="Courier New" panose="02070309020205020404" pitchFamily="49" charset="0"/>
              <a:buChar char="o"/>
            </a:pPr>
            <a:r>
              <a:rPr lang="en-US" dirty="0">
                <a:solidFill>
                  <a:schemeClr val="accent3">
                    <a:lumMod val="50000"/>
                  </a:schemeClr>
                </a:solidFill>
              </a:rPr>
              <a:t>Capture simultaneous activities </a:t>
            </a:r>
          </a:p>
          <a:p>
            <a:endParaRPr lang="en-US" dirty="0">
              <a:solidFill>
                <a:schemeClr val="accent3">
                  <a:lumMod val="50000"/>
                </a:schemeClr>
              </a:solidFill>
            </a:endParaRPr>
          </a:p>
          <a:p>
            <a:endParaRPr lang="en-US" dirty="0">
              <a:solidFill>
                <a:schemeClr val="accent3">
                  <a:lumMod val="50000"/>
                </a:schemeClr>
              </a:solidFill>
            </a:endParaRPr>
          </a:p>
        </p:txBody>
      </p:sp>
      <p:graphicFrame>
        <p:nvGraphicFramePr>
          <p:cNvPr id="8" name="Table 7">
            <a:extLst>
              <a:ext uri="{FF2B5EF4-FFF2-40B4-BE49-F238E27FC236}">
                <a16:creationId xmlns:a16="http://schemas.microsoft.com/office/drawing/2014/main" id="{9713AC56-60D6-4F69-AF49-68FCCFB4512C}"/>
              </a:ext>
            </a:extLst>
          </p:cNvPr>
          <p:cNvGraphicFramePr>
            <a:graphicFrameLocks noGrp="1"/>
          </p:cNvGraphicFramePr>
          <p:nvPr>
            <p:extLst>
              <p:ext uri="{D42A27DB-BD31-4B8C-83A1-F6EECF244321}">
                <p14:modId xmlns:p14="http://schemas.microsoft.com/office/powerpoint/2010/main" val="5050729"/>
              </p:ext>
            </p:extLst>
          </p:nvPr>
        </p:nvGraphicFramePr>
        <p:xfrm>
          <a:off x="10058400" y="2935390"/>
          <a:ext cx="13715998" cy="8408885"/>
        </p:xfrm>
        <a:graphic>
          <a:graphicData uri="http://schemas.openxmlformats.org/drawingml/2006/table">
            <a:tbl>
              <a:tblPr firstRow="1" firstCol="1" bandRow="1"/>
              <a:tblGrid>
                <a:gridCol w="2034510">
                  <a:extLst>
                    <a:ext uri="{9D8B030D-6E8A-4147-A177-3AD203B41FA5}">
                      <a16:colId xmlns:a16="http://schemas.microsoft.com/office/drawing/2014/main" val="3255643970"/>
                    </a:ext>
                  </a:extLst>
                </a:gridCol>
                <a:gridCol w="730093">
                  <a:extLst>
                    <a:ext uri="{9D8B030D-6E8A-4147-A177-3AD203B41FA5}">
                      <a16:colId xmlns:a16="http://schemas.microsoft.com/office/drawing/2014/main" val="1134257102"/>
                    </a:ext>
                  </a:extLst>
                </a:gridCol>
                <a:gridCol w="730093">
                  <a:extLst>
                    <a:ext uri="{9D8B030D-6E8A-4147-A177-3AD203B41FA5}">
                      <a16:colId xmlns:a16="http://schemas.microsoft.com/office/drawing/2014/main" val="4274980047"/>
                    </a:ext>
                  </a:extLst>
                </a:gridCol>
                <a:gridCol w="730093">
                  <a:extLst>
                    <a:ext uri="{9D8B030D-6E8A-4147-A177-3AD203B41FA5}">
                      <a16:colId xmlns:a16="http://schemas.microsoft.com/office/drawing/2014/main" val="1499280936"/>
                    </a:ext>
                  </a:extLst>
                </a:gridCol>
                <a:gridCol w="730093">
                  <a:extLst>
                    <a:ext uri="{9D8B030D-6E8A-4147-A177-3AD203B41FA5}">
                      <a16:colId xmlns:a16="http://schemas.microsoft.com/office/drawing/2014/main" val="2753599763"/>
                    </a:ext>
                  </a:extLst>
                </a:gridCol>
                <a:gridCol w="730093">
                  <a:extLst>
                    <a:ext uri="{9D8B030D-6E8A-4147-A177-3AD203B41FA5}">
                      <a16:colId xmlns:a16="http://schemas.microsoft.com/office/drawing/2014/main" val="3640083268"/>
                    </a:ext>
                  </a:extLst>
                </a:gridCol>
                <a:gridCol w="730093">
                  <a:extLst>
                    <a:ext uri="{9D8B030D-6E8A-4147-A177-3AD203B41FA5}">
                      <a16:colId xmlns:a16="http://schemas.microsoft.com/office/drawing/2014/main" val="632092695"/>
                    </a:ext>
                  </a:extLst>
                </a:gridCol>
                <a:gridCol w="730093">
                  <a:extLst>
                    <a:ext uri="{9D8B030D-6E8A-4147-A177-3AD203B41FA5}">
                      <a16:colId xmlns:a16="http://schemas.microsoft.com/office/drawing/2014/main" val="919272022"/>
                    </a:ext>
                  </a:extLst>
                </a:gridCol>
                <a:gridCol w="730093">
                  <a:extLst>
                    <a:ext uri="{9D8B030D-6E8A-4147-A177-3AD203B41FA5}">
                      <a16:colId xmlns:a16="http://schemas.microsoft.com/office/drawing/2014/main" val="917983682"/>
                    </a:ext>
                  </a:extLst>
                </a:gridCol>
                <a:gridCol w="730093">
                  <a:extLst>
                    <a:ext uri="{9D8B030D-6E8A-4147-A177-3AD203B41FA5}">
                      <a16:colId xmlns:a16="http://schemas.microsoft.com/office/drawing/2014/main" val="1942996373"/>
                    </a:ext>
                  </a:extLst>
                </a:gridCol>
                <a:gridCol w="730093">
                  <a:extLst>
                    <a:ext uri="{9D8B030D-6E8A-4147-A177-3AD203B41FA5}">
                      <a16:colId xmlns:a16="http://schemas.microsoft.com/office/drawing/2014/main" val="112772599"/>
                    </a:ext>
                  </a:extLst>
                </a:gridCol>
                <a:gridCol w="730093">
                  <a:extLst>
                    <a:ext uri="{9D8B030D-6E8A-4147-A177-3AD203B41FA5}">
                      <a16:colId xmlns:a16="http://schemas.microsoft.com/office/drawing/2014/main" val="2833432946"/>
                    </a:ext>
                  </a:extLst>
                </a:gridCol>
                <a:gridCol w="730093">
                  <a:extLst>
                    <a:ext uri="{9D8B030D-6E8A-4147-A177-3AD203B41FA5}">
                      <a16:colId xmlns:a16="http://schemas.microsoft.com/office/drawing/2014/main" val="2999642368"/>
                    </a:ext>
                  </a:extLst>
                </a:gridCol>
                <a:gridCol w="730093">
                  <a:extLst>
                    <a:ext uri="{9D8B030D-6E8A-4147-A177-3AD203B41FA5}">
                      <a16:colId xmlns:a16="http://schemas.microsoft.com/office/drawing/2014/main" val="3278541214"/>
                    </a:ext>
                  </a:extLst>
                </a:gridCol>
                <a:gridCol w="730093">
                  <a:extLst>
                    <a:ext uri="{9D8B030D-6E8A-4147-A177-3AD203B41FA5}">
                      <a16:colId xmlns:a16="http://schemas.microsoft.com/office/drawing/2014/main" val="1087161810"/>
                    </a:ext>
                  </a:extLst>
                </a:gridCol>
                <a:gridCol w="730093">
                  <a:extLst>
                    <a:ext uri="{9D8B030D-6E8A-4147-A177-3AD203B41FA5}">
                      <a16:colId xmlns:a16="http://schemas.microsoft.com/office/drawing/2014/main" val="121713971"/>
                    </a:ext>
                  </a:extLst>
                </a:gridCol>
                <a:gridCol w="730093">
                  <a:extLst>
                    <a:ext uri="{9D8B030D-6E8A-4147-A177-3AD203B41FA5}">
                      <a16:colId xmlns:a16="http://schemas.microsoft.com/office/drawing/2014/main" val="2324623851"/>
                    </a:ext>
                  </a:extLst>
                </a:gridCol>
              </a:tblGrid>
              <a:tr h="342216">
                <a:tc>
                  <a:txBody>
                    <a:bodyPr/>
                    <a:lstStyle/>
                    <a:p>
                      <a:pPr marL="0" marR="0" algn="l">
                        <a:lnSpc>
                          <a:spcPct val="107000"/>
                        </a:lnSpc>
                        <a:spcBef>
                          <a:spcPts val="0"/>
                        </a:spcBef>
                        <a:spcAft>
                          <a:spcPts val="0"/>
                        </a:spcAft>
                      </a:pPr>
                      <a:r>
                        <a:rPr lang="en-US" sz="2500" kern="1200" dirty="0">
                          <a:effectLst/>
                          <a:latin typeface="Calibri" panose="020F0502020204030204" pitchFamily="34" charset="0"/>
                          <a:ea typeface="Calibri" panose="020F0502020204030204" pitchFamily="34" charset="0"/>
                          <a:cs typeface="Times New Roman" panose="02020603050405020304" pitchFamily="18" charset="0"/>
                        </a:rPr>
                        <a:t>Activity categories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l">
                        <a:lnSpc>
                          <a:spcPct val="107000"/>
                        </a:lnSpc>
                        <a:spcBef>
                          <a:spcPts val="0"/>
                        </a:spcBef>
                        <a:spcAft>
                          <a:spcPts val="0"/>
                        </a:spcAft>
                      </a:pPr>
                      <a:r>
                        <a:rPr lang="en-US" sz="2500" kern="1200">
                          <a:effectLst/>
                          <a:latin typeface="Calibri" panose="020F0502020204030204" pitchFamily="34" charset="0"/>
                          <a:ea typeface="Calibri" panose="020F0502020204030204" pitchFamily="34" charset="0"/>
                          <a:cs typeface="Times New Roman" panose="02020603050405020304" pitchFamily="18" charset="0"/>
                        </a:rPr>
                        <a:t>04:00-05:00</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l">
                        <a:lnSpc>
                          <a:spcPct val="107000"/>
                        </a:lnSpc>
                        <a:spcBef>
                          <a:spcPts val="0"/>
                        </a:spcBef>
                        <a:spcAft>
                          <a:spcPts val="0"/>
                        </a:spcAft>
                      </a:pPr>
                      <a:r>
                        <a:rPr lang="en-US" sz="2500" kern="1200">
                          <a:effectLst/>
                          <a:latin typeface="Calibri" panose="020F0502020204030204" pitchFamily="34" charset="0"/>
                          <a:ea typeface="Calibri" panose="020F0502020204030204" pitchFamily="34" charset="0"/>
                          <a:cs typeface="Times New Roman" panose="02020603050405020304" pitchFamily="18" charset="0"/>
                        </a:rPr>
                        <a:t>05:00-06:00</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l">
                        <a:lnSpc>
                          <a:spcPct val="107000"/>
                        </a:lnSpc>
                        <a:spcBef>
                          <a:spcPts val="0"/>
                        </a:spcBef>
                        <a:spcAft>
                          <a:spcPts val="0"/>
                        </a:spcAft>
                      </a:pPr>
                      <a:r>
                        <a:rPr lang="en-US" sz="2500" kern="1200">
                          <a:effectLst/>
                          <a:latin typeface="Calibri" panose="020F0502020204030204" pitchFamily="34" charset="0"/>
                          <a:ea typeface="Calibri" panose="020F0502020204030204" pitchFamily="34" charset="0"/>
                          <a:cs typeface="Times New Roman" panose="02020603050405020304" pitchFamily="18" charset="0"/>
                        </a:rPr>
                        <a:t>06:00-07:00</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l">
                        <a:lnSpc>
                          <a:spcPct val="107000"/>
                        </a:lnSpc>
                        <a:spcBef>
                          <a:spcPts val="0"/>
                        </a:spcBef>
                        <a:spcAft>
                          <a:spcPts val="0"/>
                        </a:spcAft>
                      </a:pPr>
                      <a:r>
                        <a:rPr lang="en-US" sz="2500" kern="1200">
                          <a:effectLst/>
                          <a:latin typeface="Calibri" panose="020F0502020204030204" pitchFamily="34" charset="0"/>
                          <a:ea typeface="Calibri" panose="020F0502020204030204" pitchFamily="34" charset="0"/>
                          <a:cs typeface="Times New Roman" panose="02020603050405020304" pitchFamily="18" charset="0"/>
                        </a:rPr>
                        <a:t>07:00-08:00</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7552565"/>
                  </a:ext>
                </a:extLst>
              </a:tr>
              <a:tr h="337573">
                <a:tc>
                  <a:txBody>
                    <a:bodyPr/>
                    <a:lstStyle/>
                    <a:p>
                      <a:pPr marL="0" marR="0" algn="l">
                        <a:lnSpc>
                          <a:spcPct val="107000"/>
                        </a:lnSpc>
                        <a:spcBef>
                          <a:spcPts val="0"/>
                        </a:spcBef>
                        <a:spcAft>
                          <a:spcPts val="0"/>
                        </a:spcAft>
                      </a:pPr>
                      <a:r>
                        <a:rPr lang="en-US" sz="2500" kern="1200" dirty="0">
                          <a:effectLst/>
                          <a:latin typeface="Calibri" panose="020F0502020204030204" pitchFamily="34" charset="0"/>
                          <a:ea typeface="Calibri" panose="020F0502020204030204" pitchFamily="34" charset="0"/>
                          <a:cs typeface="Times New Roman" panose="02020603050405020304" pitchFamily="18" charset="0"/>
                        </a:rPr>
                        <a:t>Sleeping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l">
                        <a:lnSpc>
                          <a:spcPct val="107000"/>
                        </a:lnSpc>
                        <a:spcBef>
                          <a:spcPts val="0"/>
                        </a:spcBef>
                        <a:spcAft>
                          <a:spcPts val="0"/>
                        </a:spcAft>
                      </a:pPr>
                      <a:r>
                        <a:rPr lang="en-US" sz="25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l">
                        <a:lnSpc>
                          <a:spcPct val="107000"/>
                        </a:lnSpc>
                        <a:spcBef>
                          <a:spcPts val="0"/>
                        </a:spcBef>
                        <a:spcAft>
                          <a:spcPts val="0"/>
                        </a:spcAft>
                      </a:pPr>
                      <a:r>
                        <a:rPr lang="en-US" sz="25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l">
                        <a:lnSpc>
                          <a:spcPct val="107000"/>
                        </a:lnSpc>
                        <a:spcBef>
                          <a:spcPts val="0"/>
                        </a:spcBef>
                        <a:spcAft>
                          <a:spcPts val="0"/>
                        </a:spcAft>
                      </a:pPr>
                      <a:r>
                        <a:rPr lang="en-US" sz="25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9579695"/>
                  </a:ext>
                </a:extLst>
              </a:tr>
              <a:tr h="342216">
                <a:tc>
                  <a:txBody>
                    <a:bodyPr/>
                    <a:lstStyle/>
                    <a:p>
                      <a:pPr marL="0" marR="0" algn="l">
                        <a:lnSpc>
                          <a:spcPct val="107000"/>
                        </a:lnSpc>
                        <a:spcBef>
                          <a:spcPts val="0"/>
                        </a:spcBef>
                        <a:spcAft>
                          <a:spcPts val="0"/>
                        </a:spcAft>
                      </a:pPr>
                      <a:r>
                        <a:rPr lang="en-US" sz="2500" kern="1200">
                          <a:effectLst/>
                          <a:latin typeface="Calibri" panose="020F0502020204030204" pitchFamily="34" charset="0"/>
                          <a:ea typeface="Calibri" panose="020F0502020204030204" pitchFamily="34" charset="0"/>
                          <a:cs typeface="Times New Roman" panose="02020603050405020304" pitchFamily="18" charset="0"/>
                        </a:rPr>
                        <a:t>Eating</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066825"/>
                  </a:ext>
                </a:extLst>
              </a:tr>
              <a:tr h="342216">
                <a:tc>
                  <a:txBody>
                    <a:bodyPr/>
                    <a:lstStyle/>
                    <a:p>
                      <a:pPr marL="0" marR="0" algn="l">
                        <a:lnSpc>
                          <a:spcPct val="107000"/>
                        </a:lnSpc>
                        <a:spcBef>
                          <a:spcPts val="0"/>
                        </a:spcBef>
                        <a:spcAft>
                          <a:spcPts val="0"/>
                        </a:spcAft>
                      </a:pPr>
                      <a:r>
                        <a:rPr lang="en-US" sz="2500" kern="1200">
                          <a:effectLst/>
                          <a:latin typeface="Calibri" panose="020F0502020204030204" pitchFamily="34" charset="0"/>
                          <a:ea typeface="Calibri" panose="020F0502020204030204" pitchFamily="34" charset="0"/>
                          <a:cs typeface="Times New Roman" panose="02020603050405020304" pitchFamily="18" charset="0"/>
                        </a:rPr>
                        <a:t>Personal care</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613445"/>
                  </a:ext>
                </a:extLst>
              </a:tr>
              <a:tr h="439764">
                <a:tc>
                  <a:txBody>
                    <a:bodyPr/>
                    <a:lstStyle/>
                    <a:p>
                      <a:pPr marL="0" marR="0" algn="l">
                        <a:lnSpc>
                          <a:spcPct val="107000"/>
                        </a:lnSpc>
                        <a:spcBef>
                          <a:spcPts val="0"/>
                        </a:spcBef>
                        <a:spcAft>
                          <a:spcPts val="0"/>
                        </a:spcAft>
                      </a:pPr>
                      <a:r>
                        <a:rPr lang="en-US" sz="2500" kern="1200" dirty="0">
                          <a:effectLst/>
                          <a:latin typeface="Calibri" panose="020F0502020204030204" pitchFamily="34" charset="0"/>
                          <a:ea typeface="Calibri" panose="020F0502020204030204" pitchFamily="34" charset="0"/>
                          <a:cs typeface="Times New Roman" panose="02020603050405020304" pitchFamily="18" charset="0"/>
                        </a:rPr>
                        <a:t>School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740041"/>
                  </a:ext>
                </a:extLst>
              </a:tr>
              <a:tr h="461646">
                <a:tc>
                  <a:txBody>
                    <a:bodyPr/>
                    <a:lstStyle/>
                    <a:p>
                      <a:pPr marL="0" marR="0" algn="l">
                        <a:lnSpc>
                          <a:spcPct val="107000"/>
                        </a:lnSpc>
                        <a:spcBef>
                          <a:spcPts val="0"/>
                        </a:spcBef>
                        <a:spcAft>
                          <a:spcPts val="0"/>
                        </a:spcAft>
                      </a:pPr>
                      <a:r>
                        <a:rPr lang="en-US" sz="2500" kern="1200">
                          <a:effectLst/>
                          <a:latin typeface="Calibri" panose="020F0502020204030204" pitchFamily="34" charset="0"/>
                          <a:ea typeface="Calibri" panose="020F0502020204030204" pitchFamily="34" charset="0"/>
                          <a:cs typeface="Times New Roman" panose="02020603050405020304" pitchFamily="18" charset="0"/>
                        </a:rPr>
                        <a:t>Work as employed</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3020178"/>
                  </a:ext>
                </a:extLst>
              </a:tr>
              <a:tr h="418906">
                <a:tc>
                  <a:txBody>
                    <a:bodyPr/>
                    <a:lstStyle/>
                    <a:p>
                      <a:pPr marL="0" marR="0" algn="l">
                        <a:lnSpc>
                          <a:spcPct val="107000"/>
                        </a:lnSpc>
                        <a:spcBef>
                          <a:spcPts val="0"/>
                        </a:spcBef>
                        <a:spcAft>
                          <a:spcPts val="0"/>
                        </a:spcAft>
                      </a:pPr>
                      <a:r>
                        <a:rPr lang="en-US" sz="2500" kern="1200">
                          <a:effectLst/>
                          <a:latin typeface="Calibri" panose="020F0502020204030204" pitchFamily="34" charset="0"/>
                          <a:ea typeface="Calibri" panose="020F0502020204030204" pitchFamily="34" charset="0"/>
                          <a:cs typeface="Times New Roman" panose="02020603050405020304" pitchFamily="18" charset="0"/>
                        </a:rPr>
                        <a:t>Own business work</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977923"/>
                  </a:ext>
                </a:extLst>
              </a:tr>
              <a:tr h="342216">
                <a:tc>
                  <a:txBody>
                    <a:bodyPr/>
                    <a:lstStyle/>
                    <a:p>
                      <a:pPr marL="0" marR="0" algn="l">
                        <a:lnSpc>
                          <a:spcPct val="107000"/>
                        </a:lnSpc>
                        <a:spcBef>
                          <a:spcPts val="0"/>
                        </a:spcBef>
                        <a:spcAft>
                          <a:spcPts val="0"/>
                        </a:spcAft>
                      </a:pPr>
                      <a:r>
                        <a:rPr lang="en-US" sz="2500" kern="1200" dirty="0">
                          <a:effectLst/>
                          <a:latin typeface="Calibri" panose="020F0502020204030204" pitchFamily="34" charset="0"/>
                          <a:ea typeface="Calibri" panose="020F0502020204030204" pitchFamily="34" charset="0"/>
                          <a:cs typeface="Times New Roman" panose="02020603050405020304" pitchFamily="18" charset="0"/>
                        </a:rPr>
                        <a:t>Framing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130117"/>
                  </a:ext>
                </a:extLst>
              </a:tr>
              <a:tr h="342216">
                <a:tc>
                  <a:txBody>
                    <a:bodyPr/>
                    <a:lstStyle/>
                    <a:p>
                      <a:pPr marL="0" marR="0" algn="l">
                        <a:lnSpc>
                          <a:spcPct val="107000"/>
                        </a:lnSpc>
                        <a:spcBef>
                          <a:spcPts val="0"/>
                        </a:spcBef>
                        <a:spcAft>
                          <a:spcPts val="0"/>
                        </a:spcAft>
                      </a:pPr>
                      <a:r>
                        <a:rPr lang="en-US" sz="2500" kern="1200" dirty="0">
                          <a:effectLst/>
                          <a:latin typeface="Calibri" panose="020F0502020204030204" pitchFamily="34" charset="0"/>
                          <a:ea typeface="Calibri" panose="020F0502020204030204" pitchFamily="34" charset="0"/>
                          <a:cs typeface="Times New Roman" panose="02020603050405020304" pitchFamily="18" charset="0"/>
                        </a:rPr>
                        <a:t>Animal-rearing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3526716"/>
                  </a:ext>
                </a:extLst>
              </a:tr>
              <a:tr h="342216">
                <a:tc>
                  <a:txBody>
                    <a:bodyPr/>
                    <a:lstStyle/>
                    <a:p>
                      <a:pPr marL="0" marR="0" algn="l">
                        <a:lnSpc>
                          <a:spcPct val="107000"/>
                        </a:lnSpc>
                        <a:spcBef>
                          <a:spcPts val="0"/>
                        </a:spcBef>
                        <a:spcAft>
                          <a:spcPts val="0"/>
                        </a:spcAft>
                      </a:pPr>
                      <a:r>
                        <a:rPr lang="en-US" sz="2500" kern="1200" dirty="0">
                          <a:effectLst/>
                          <a:latin typeface="Calibri" panose="020F0502020204030204" pitchFamily="34" charset="0"/>
                          <a:ea typeface="Calibri" panose="020F0502020204030204" pitchFamily="34" charset="0"/>
                          <a:cs typeface="Times New Roman" panose="02020603050405020304" pitchFamily="18" charset="0"/>
                        </a:rPr>
                        <a:t>Fishing</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5338589"/>
                  </a:ext>
                </a:extLst>
              </a:tr>
              <a:tr h="476749">
                <a:tc>
                  <a:txBody>
                    <a:bodyPr/>
                    <a:lstStyle/>
                    <a:p>
                      <a:pPr marL="0" marR="0" algn="l">
                        <a:lnSpc>
                          <a:spcPct val="107000"/>
                        </a:lnSpc>
                        <a:spcBef>
                          <a:spcPts val="0"/>
                        </a:spcBef>
                        <a:spcAft>
                          <a:spcPts val="0"/>
                        </a:spcAft>
                      </a:pPr>
                      <a:r>
                        <a:rPr lang="en-US" sz="2500" kern="1200" dirty="0">
                          <a:effectLst/>
                          <a:latin typeface="Calibri" panose="020F0502020204030204" pitchFamily="34" charset="0"/>
                          <a:ea typeface="Calibri" panose="020F0502020204030204" pitchFamily="34" charset="0"/>
                          <a:cs typeface="Times New Roman" panose="02020603050405020304" pitchFamily="18" charset="0"/>
                        </a:rPr>
                        <a:t>Shopping</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8092030"/>
                  </a:ext>
                </a:extLst>
              </a:tr>
              <a:tr h="352018">
                <a:tc>
                  <a:txBody>
                    <a:bodyPr/>
                    <a:lstStyle/>
                    <a:p>
                      <a:pPr marL="0" marR="0" algn="l">
                        <a:lnSpc>
                          <a:spcPct val="107000"/>
                        </a:lnSpc>
                        <a:spcBef>
                          <a:spcPts val="0"/>
                        </a:spcBef>
                        <a:spcAft>
                          <a:spcPts val="0"/>
                        </a:spcAft>
                      </a:pPr>
                      <a:r>
                        <a:rPr lang="en-US" sz="2500" kern="1200" dirty="0">
                          <a:effectLst/>
                          <a:latin typeface="Calibri" panose="020F0502020204030204" pitchFamily="34" charset="0"/>
                          <a:ea typeface="Calibri" panose="020F0502020204030204" pitchFamily="34" charset="0"/>
                          <a:cs typeface="Times New Roman" panose="02020603050405020304" pitchFamily="18" charset="0"/>
                        </a:rPr>
                        <a:t>Weaving, sewing</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3937048"/>
                  </a:ext>
                </a:extLst>
              </a:tr>
              <a:tr h="342216">
                <a:tc>
                  <a:txBody>
                    <a:bodyPr/>
                    <a:lstStyle/>
                    <a:p>
                      <a:pPr marL="0" marR="0" algn="l">
                        <a:lnSpc>
                          <a:spcPct val="107000"/>
                        </a:lnSpc>
                        <a:spcBef>
                          <a:spcPts val="0"/>
                        </a:spcBef>
                        <a:spcAft>
                          <a:spcPts val="0"/>
                        </a:spcAft>
                      </a:pPr>
                      <a:r>
                        <a:rPr lang="en-US" sz="2500" kern="1200">
                          <a:effectLst/>
                          <a:latin typeface="Calibri" panose="020F0502020204030204" pitchFamily="34" charset="0"/>
                          <a:ea typeface="Calibri" panose="020F0502020204030204" pitchFamily="34" charset="0"/>
                          <a:cs typeface="Times New Roman" panose="02020603050405020304" pitchFamily="18" charset="0"/>
                        </a:rPr>
                        <a:t>Cooking</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968992"/>
                  </a:ext>
                </a:extLst>
              </a:tr>
              <a:tr h="342216">
                <a:tc>
                  <a:txBody>
                    <a:bodyPr/>
                    <a:lstStyle/>
                    <a:p>
                      <a:pPr marL="0" marR="0" algn="l">
                        <a:lnSpc>
                          <a:spcPct val="107000"/>
                        </a:lnSpc>
                        <a:spcBef>
                          <a:spcPts val="0"/>
                        </a:spcBef>
                        <a:spcAft>
                          <a:spcPts val="0"/>
                        </a:spcAft>
                      </a:pPr>
                      <a:r>
                        <a:rPr lang="en-US" sz="2500" kern="1200">
                          <a:effectLst/>
                          <a:latin typeface="Calibri" panose="020F0502020204030204" pitchFamily="34" charset="0"/>
                          <a:ea typeface="Calibri" panose="020F0502020204030204" pitchFamily="34" charset="0"/>
                          <a:cs typeface="Times New Roman" panose="02020603050405020304" pitchFamily="18" charset="0"/>
                        </a:rPr>
                        <a:t>Domestic work</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753789"/>
                  </a:ext>
                </a:extLst>
              </a:tr>
              <a:tr h="337573">
                <a:tc>
                  <a:txBody>
                    <a:bodyPr/>
                    <a:lstStyle/>
                    <a:p>
                      <a:pPr marL="0" marR="0" algn="l">
                        <a:lnSpc>
                          <a:spcPct val="107000"/>
                        </a:lnSpc>
                        <a:spcBef>
                          <a:spcPts val="0"/>
                        </a:spcBef>
                        <a:spcAft>
                          <a:spcPts val="0"/>
                        </a:spcAft>
                      </a:pPr>
                      <a:r>
                        <a:rPr lang="en-US" sz="2500" kern="1200">
                          <a:effectLst/>
                          <a:latin typeface="Calibri" panose="020F0502020204030204" pitchFamily="34" charset="0"/>
                          <a:ea typeface="Calibri" panose="020F0502020204030204" pitchFamily="34" charset="0"/>
                          <a:cs typeface="Times New Roman" panose="02020603050405020304" pitchFamily="18" charset="0"/>
                        </a:rPr>
                        <a:t>Care for children</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extLst>
                  <a:ext uri="{0D108BD9-81ED-4DB2-BD59-A6C34878D82A}">
                    <a16:rowId xmlns:a16="http://schemas.microsoft.com/office/drawing/2014/main" val="3620343429"/>
                  </a:ext>
                </a:extLst>
              </a:tr>
              <a:tr h="342216">
                <a:tc>
                  <a:txBody>
                    <a:bodyPr/>
                    <a:lstStyle/>
                    <a:p>
                      <a:pPr marL="0" marR="0" algn="l">
                        <a:lnSpc>
                          <a:spcPct val="107000"/>
                        </a:lnSpc>
                        <a:spcBef>
                          <a:spcPts val="0"/>
                        </a:spcBef>
                        <a:spcAft>
                          <a:spcPts val="0"/>
                        </a:spcAft>
                      </a:pPr>
                      <a:r>
                        <a:rPr lang="en-US" sz="2500" kern="1200" dirty="0">
                          <a:effectLst/>
                          <a:latin typeface="Calibri" panose="020F0502020204030204" pitchFamily="34" charset="0"/>
                          <a:ea typeface="Calibri" panose="020F0502020204030204" pitchFamily="34" charset="0"/>
                          <a:cs typeface="Times New Roman" panose="02020603050405020304" pitchFamily="18" charset="0"/>
                        </a:rPr>
                        <a:t>Commuting</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500" kern="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5633" marR="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7630343"/>
                  </a:ext>
                </a:extLst>
              </a:tr>
            </a:tbl>
          </a:graphicData>
        </a:graphic>
      </p:graphicFrame>
    </p:spTree>
    <p:extLst>
      <p:ext uri="{BB962C8B-B14F-4D97-AF65-F5344CB8AC3E}">
        <p14:creationId xmlns:p14="http://schemas.microsoft.com/office/powerpoint/2010/main" val="857040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AD2931-2063-4E9F-B1A3-EEF3CAD7D6A1}"/>
              </a:ext>
            </a:extLst>
          </p:cNvPr>
          <p:cNvSpPr>
            <a:spLocks noGrp="1"/>
          </p:cNvSpPr>
          <p:nvPr>
            <p:ph type="body" sz="quarter" idx="10"/>
          </p:nvPr>
        </p:nvSpPr>
        <p:spPr/>
        <p:txBody>
          <a:bodyPr/>
          <a:lstStyle/>
          <a:p>
            <a:r>
              <a:rPr lang="en-US" dirty="0"/>
              <a:t>Sex disaggregated poverty rates </a:t>
            </a:r>
          </a:p>
        </p:txBody>
      </p:sp>
      <p:sp>
        <p:nvSpPr>
          <p:cNvPr id="3" name="Text Placeholder 2">
            <a:extLst>
              <a:ext uri="{FF2B5EF4-FFF2-40B4-BE49-F238E27FC236}">
                <a16:creationId xmlns:a16="http://schemas.microsoft.com/office/drawing/2014/main" id="{815CE557-8C25-4704-A05D-EE55D70D6D52}"/>
              </a:ext>
            </a:extLst>
          </p:cNvPr>
          <p:cNvSpPr>
            <a:spLocks noGrp="1"/>
          </p:cNvSpPr>
          <p:nvPr>
            <p:ph type="body" sz="quarter" idx="11"/>
          </p:nvPr>
        </p:nvSpPr>
        <p:spPr>
          <a:xfrm>
            <a:off x="1586579" y="3161380"/>
            <a:ext cx="8852822" cy="5170646"/>
          </a:xfrm>
        </p:spPr>
        <p:txBody>
          <a:bodyPr/>
          <a:lstStyle/>
          <a:p>
            <a:pPr marL="457200" indent="-457200">
              <a:buFontTx/>
              <a:buChar char="-"/>
            </a:pPr>
            <a:r>
              <a:rPr lang="en-IN" dirty="0">
                <a:solidFill>
                  <a:schemeClr val="accent3">
                    <a:lumMod val="50000"/>
                  </a:schemeClr>
                </a:solidFill>
              </a:rPr>
              <a:t>Poverty rates are typically calculated at the household level and:</a:t>
            </a:r>
          </a:p>
          <a:p>
            <a:pPr marL="1011747" lvl="1" indent="-457200">
              <a:buFontTx/>
              <a:buChar char="-"/>
            </a:pPr>
            <a:r>
              <a:rPr lang="en-IN" dirty="0">
                <a:solidFill>
                  <a:schemeClr val="accent3">
                    <a:lumMod val="50000"/>
                  </a:schemeClr>
                </a:solidFill>
              </a:rPr>
              <a:t>Fail to capture intra-household inequalities</a:t>
            </a:r>
          </a:p>
          <a:p>
            <a:endParaRPr lang="en-IN" dirty="0">
              <a:solidFill>
                <a:schemeClr val="accent3">
                  <a:lumMod val="50000"/>
                </a:schemeClr>
              </a:solidFill>
            </a:endParaRPr>
          </a:p>
          <a:p>
            <a:pPr marL="1011747" lvl="1" indent="-457200">
              <a:buFontTx/>
              <a:buChar char="-"/>
            </a:pPr>
            <a:r>
              <a:rPr lang="en-IN" dirty="0">
                <a:solidFill>
                  <a:schemeClr val="accent3">
                    <a:lumMod val="50000"/>
                  </a:schemeClr>
                </a:solidFill>
              </a:rPr>
              <a:t>To capture accurate measures of individual allocation of resources, separate assessments of income and/or expenditure at the individual level are necessary</a:t>
            </a:r>
          </a:p>
          <a:p>
            <a:pPr marL="1011747" lvl="1" indent="-457200">
              <a:buFontTx/>
              <a:buChar char="-"/>
            </a:pPr>
            <a:endParaRPr lang="en-IN" dirty="0">
              <a:solidFill>
                <a:schemeClr val="accent3">
                  <a:lumMod val="50000"/>
                </a:schemeClr>
              </a:solidFill>
            </a:endParaRPr>
          </a:p>
          <a:p>
            <a:pPr marL="457200" indent="-457200">
              <a:buFontTx/>
              <a:buChar char="-"/>
            </a:pPr>
            <a:r>
              <a:rPr lang="en-IN" dirty="0">
                <a:solidFill>
                  <a:schemeClr val="accent3">
                    <a:lumMod val="50000"/>
                  </a:schemeClr>
                </a:solidFill>
              </a:rPr>
              <a:t>Check indicator metadata to assess whether the data pertains to household-level or individual-level estimates</a:t>
            </a:r>
            <a:endParaRPr lang="en-US" dirty="0">
              <a:solidFill>
                <a:schemeClr val="accent3">
                  <a:lumMod val="50000"/>
                </a:schemeClr>
              </a:solidFill>
            </a:endParaRPr>
          </a:p>
        </p:txBody>
      </p:sp>
      <p:pic>
        <p:nvPicPr>
          <p:cNvPr id="3074" name="Picture 2" descr="Image result for poverty icon">
            <a:extLst>
              <a:ext uri="{FF2B5EF4-FFF2-40B4-BE49-F238E27FC236}">
                <a16:creationId xmlns:a16="http://schemas.microsoft.com/office/drawing/2014/main" id="{8C104A68-29CF-4370-9A65-6B2F75894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0" y="2764485"/>
            <a:ext cx="6781800" cy="6781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BBB1392-CE71-4C35-B64A-9798FCAE8468}"/>
              </a:ext>
            </a:extLst>
          </p:cNvPr>
          <p:cNvSpPr/>
          <p:nvPr/>
        </p:nvSpPr>
        <p:spPr>
          <a:xfrm>
            <a:off x="14458950" y="10157035"/>
            <a:ext cx="2632708" cy="428259"/>
          </a:xfrm>
          <a:prstGeom prst="rect">
            <a:avLst/>
          </a:prstGeom>
        </p:spPr>
        <p:txBody>
          <a:bodyPr wrap="none">
            <a:spAutoFit/>
          </a:bodyPr>
          <a:lstStyle/>
          <a:p>
            <a:r>
              <a:rPr lang="en-IN" dirty="0"/>
              <a:t>Image credit: </a:t>
            </a:r>
            <a:r>
              <a:rPr lang="en-IN" dirty="0" err="1"/>
              <a:t>Flaticon</a:t>
            </a:r>
            <a:endParaRPr lang="en-US" dirty="0"/>
          </a:p>
        </p:txBody>
      </p:sp>
    </p:spTree>
    <p:extLst>
      <p:ext uri="{BB962C8B-B14F-4D97-AF65-F5344CB8AC3E}">
        <p14:creationId xmlns:p14="http://schemas.microsoft.com/office/powerpoint/2010/main" val="211197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8B6CEF-F7E8-4842-9308-225F23627ECF}"/>
              </a:ext>
            </a:extLst>
          </p:cNvPr>
          <p:cNvSpPr>
            <a:spLocks noGrp="1"/>
          </p:cNvSpPr>
          <p:nvPr>
            <p:ph type="body" sz="quarter" idx="10"/>
          </p:nvPr>
        </p:nvSpPr>
        <p:spPr/>
        <p:txBody>
          <a:bodyPr/>
          <a:lstStyle/>
          <a:p>
            <a:r>
              <a:rPr lang="en-US" dirty="0"/>
              <a:t>Gender pay gap</a:t>
            </a:r>
          </a:p>
        </p:txBody>
      </p:sp>
      <p:sp>
        <p:nvSpPr>
          <p:cNvPr id="3" name="Text Placeholder 2">
            <a:extLst>
              <a:ext uri="{FF2B5EF4-FFF2-40B4-BE49-F238E27FC236}">
                <a16:creationId xmlns:a16="http://schemas.microsoft.com/office/drawing/2014/main" id="{32D48F5E-9FE7-45E5-AE2D-7ECC1F092AB2}"/>
              </a:ext>
            </a:extLst>
          </p:cNvPr>
          <p:cNvSpPr>
            <a:spLocks noGrp="1"/>
          </p:cNvSpPr>
          <p:nvPr>
            <p:ph type="body" sz="quarter" idx="11"/>
          </p:nvPr>
        </p:nvSpPr>
        <p:spPr>
          <a:xfrm>
            <a:off x="1586579" y="3161380"/>
            <a:ext cx="11215022" cy="6894195"/>
          </a:xfrm>
        </p:spPr>
        <p:txBody>
          <a:bodyPr/>
          <a:lstStyle/>
          <a:p>
            <a:pPr marL="457200" indent="-457200">
              <a:buFontTx/>
              <a:buChar char="-"/>
            </a:pPr>
            <a:r>
              <a:rPr lang="en-IN" dirty="0">
                <a:solidFill>
                  <a:schemeClr val="accent3">
                    <a:lumMod val="50000"/>
                  </a:schemeClr>
                </a:solidFill>
              </a:rPr>
              <a:t>Mean hourly earnings from paid employment by sex</a:t>
            </a:r>
          </a:p>
          <a:p>
            <a:pPr marL="457200" indent="-457200">
              <a:buFontTx/>
              <a:buChar char="-"/>
            </a:pPr>
            <a:r>
              <a:rPr lang="en-IN" dirty="0">
                <a:solidFill>
                  <a:schemeClr val="accent3">
                    <a:lumMod val="50000"/>
                  </a:schemeClr>
                </a:solidFill>
              </a:rPr>
              <a:t>Pay by occupation and level and taking into consideration total time worked</a:t>
            </a:r>
          </a:p>
          <a:p>
            <a:pPr marL="457200" indent="-457200">
              <a:buFontTx/>
              <a:buChar char="-"/>
            </a:pPr>
            <a:endParaRPr lang="en-IN" dirty="0">
              <a:solidFill>
                <a:schemeClr val="accent3">
                  <a:lumMod val="50000"/>
                </a:schemeClr>
              </a:solidFill>
            </a:endParaRPr>
          </a:p>
          <a:p>
            <a:pPr marL="457200" indent="-457200">
              <a:buFontTx/>
              <a:buChar char="-"/>
            </a:pPr>
            <a:r>
              <a:rPr lang="en-IN" dirty="0">
                <a:solidFill>
                  <a:schemeClr val="accent3">
                    <a:lumMod val="50000"/>
                  </a:schemeClr>
                </a:solidFill>
              </a:rPr>
              <a:t>Interpreting this indicator: </a:t>
            </a:r>
          </a:p>
          <a:p>
            <a:pPr marL="1011747" lvl="1" indent="-457200">
              <a:buFont typeface="Courier New" panose="02070309020205020404" pitchFamily="49" charset="0"/>
              <a:buChar char="o"/>
            </a:pPr>
            <a:r>
              <a:rPr lang="en-IN" dirty="0">
                <a:solidFill>
                  <a:schemeClr val="accent3">
                    <a:lumMod val="50000"/>
                  </a:schemeClr>
                </a:solidFill>
              </a:rPr>
              <a:t>Pay gap DOES NOT JUST reflect the average pay of women vs. the average pay of men in a certain country</a:t>
            </a:r>
          </a:p>
          <a:p>
            <a:pPr marL="1011747" lvl="1" indent="-457200">
              <a:buFont typeface="Courier New" panose="02070309020205020404" pitchFamily="49" charset="0"/>
              <a:buChar char="o"/>
            </a:pPr>
            <a:r>
              <a:rPr lang="en-IN" dirty="0">
                <a:solidFill>
                  <a:schemeClr val="accent3">
                    <a:lumMod val="50000"/>
                  </a:schemeClr>
                </a:solidFill>
              </a:rPr>
              <a:t>Compares earnings for a certain occupation and level</a:t>
            </a:r>
          </a:p>
          <a:p>
            <a:pPr marL="1011747" lvl="1" indent="-457200">
              <a:buFont typeface="Courier New" panose="02070309020205020404" pitchFamily="49" charset="0"/>
              <a:buChar char="o"/>
            </a:pPr>
            <a:r>
              <a:rPr lang="en-IN" dirty="0">
                <a:solidFill>
                  <a:schemeClr val="accent3">
                    <a:lumMod val="50000"/>
                  </a:schemeClr>
                </a:solidFill>
              </a:rPr>
              <a:t>Gross remuneration in cash or in-kind for time worked or work done, (includes remuneration for annual vacation, other type of paid leave)</a:t>
            </a:r>
          </a:p>
          <a:p>
            <a:pPr marL="1011747" lvl="1" indent="-457200">
              <a:buFont typeface="Courier New" panose="02070309020205020404" pitchFamily="49" charset="0"/>
              <a:buChar char="o"/>
            </a:pPr>
            <a:r>
              <a:rPr lang="en-IN" dirty="0">
                <a:solidFill>
                  <a:schemeClr val="accent3">
                    <a:lumMod val="50000"/>
                  </a:schemeClr>
                </a:solidFill>
              </a:rPr>
              <a:t>Excludes employers’ contributions to social security, pension and related benefits</a:t>
            </a:r>
          </a:p>
          <a:p>
            <a:pPr marL="1011747" lvl="1" indent="-457200">
              <a:buFont typeface="Courier New" panose="02070309020205020404" pitchFamily="49" charset="0"/>
              <a:buChar char="o"/>
            </a:pPr>
            <a:r>
              <a:rPr lang="en-IN" dirty="0">
                <a:solidFill>
                  <a:schemeClr val="accent3">
                    <a:lumMod val="50000"/>
                  </a:schemeClr>
                </a:solidFill>
              </a:rPr>
              <a:t>Excludes severance and termination pay.</a:t>
            </a:r>
            <a:endParaRPr lang="en-US" dirty="0">
              <a:solidFill>
                <a:schemeClr val="accent3">
                  <a:lumMod val="50000"/>
                </a:schemeClr>
              </a:solidFill>
            </a:endParaRPr>
          </a:p>
          <a:p>
            <a:pPr marL="457200" indent="-457200">
              <a:buFont typeface="Courier New" panose="02070309020205020404" pitchFamily="49" charset="0"/>
              <a:buChar char="o"/>
            </a:pPr>
            <a:endParaRPr lang="en-US" dirty="0">
              <a:solidFill>
                <a:schemeClr val="accent3">
                  <a:lumMod val="50000"/>
                </a:schemeClr>
              </a:solidFill>
            </a:endParaRPr>
          </a:p>
          <a:p>
            <a:pPr marL="457200" indent="-457200">
              <a:buFont typeface="Courier New" panose="02070309020205020404" pitchFamily="49" charset="0"/>
              <a:buChar char="o"/>
            </a:pPr>
            <a:endParaRPr lang="en-US" dirty="0">
              <a:solidFill>
                <a:schemeClr val="accent3">
                  <a:lumMod val="50000"/>
                </a:schemeClr>
              </a:solidFill>
            </a:endParaRPr>
          </a:p>
        </p:txBody>
      </p:sp>
      <p:pic>
        <p:nvPicPr>
          <p:cNvPr id="4098" name="Picture 2" descr="Image result for gender pay gap icon">
            <a:extLst>
              <a:ext uri="{FF2B5EF4-FFF2-40B4-BE49-F238E27FC236}">
                <a16:creationId xmlns:a16="http://schemas.microsoft.com/office/drawing/2014/main" id="{153EE57C-D69F-4BCB-82A8-22F427F4B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2800" y="3009900"/>
            <a:ext cx="7696200" cy="7696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AC11BC9-E510-4221-A7CB-2C53C7E754C6}"/>
              </a:ext>
            </a:extLst>
          </p:cNvPr>
          <p:cNvSpPr/>
          <p:nvPr/>
        </p:nvSpPr>
        <p:spPr>
          <a:xfrm>
            <a:off x="14678025" y="10972800"/>
            <a:ext cx="2632708" cy="428259"/>
          </a:xfrm>
          <a:prstGeom prst="rect">
            <a:avLst/>
          </a:prstGeom>
        </p:spPr>
        <p:txBody>
          <a:bodyPr wrap="none">
            <a:spAutoFit/>
          </a:bodyPr>
          <a:lstStyle/>
          <a:p>
            <a:r>
              <a:rPr lang="en-IN" dirty="0"/>
              <a:t>Image credit: </a:t>
            </a:r>
            <a:r>
              <a:rPr lang="en-IN" dirty="0" err="1"/>
              <a:t>Flaticon</a:t>
            </a:r>
            <a:endParaRPr lang="en-US" dirty="0"/>
          </a:p>
        </p:txBody>
      </p:sp>
    </p:spTree>
    <p:extLst>
      <p:ext uri="{BB962C8B-B14F-4D97-AF65-F5344CB8AC3E}">
        <p14:creationId xmlns:p14="http://schemas.microsoft.com/office/powerpoint/2010/main" val="3351467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8B6CEF-F7E8-4842-9308-225F23627ECF}"/>
              </a:ext>
            </a:extLst>
          </p:cNvPr>
          <p:cNvSpPr>
            <a:spLocks noGrp="1"/>
          </p:cNvSpPr>
          <p:nvPr>
            <p:ph type="body" sz="quarter" idx="10"/>
          </p:nvPr>
        </p:nvSpPr>
        <p:spPr/>
        <p:txBody>
          <a:bodyPr/>
          <a:lstStyle/>
          <a:p>
            <a:r>
              <a:rPr lang="en-US" dirty="0"/>
              <a:t>Gender pay gap</a:t>
            </a:r>
          </a:p>
        </p:txBody>
      </p:sp>
      <p:sp>
        <p:nvSpPr>
          <p:cNvPr id="7" name="docshape108">
            <a:extLst>
              <a:ext uri="{FF2B5EF4-FFF2-40B4-BE49-F238E27FC236}">
                <a16:creationId xmlns:a16="http://schemas.microsoft.com/office/drawing/2014/main" id="{1AD05C4E-8FD7-142B-13C0-826C4D38B85B}"/>
              </a:ext>
            </a:extLst>
          </p:cNvPr>
          <p:cNvSpPr txBox="1">
            <a:spLocks noChangeArrowheads="1"/>
          </p:cNvSpPr>
          <p:nvPr/>
        </p:nvSpPr>
        <p:spPr bwMode="auto">
          <a:xfrm>
            <a:off x="13060443" y="2819400"/>
            <a:ext cx="9753601" cy="7620000"/>
          </a:xfrm>
          <a:prstGeom prst="rect">
            <a:avLst/>
          </a:prstGeom>
          <a:noFill/>
          <a:ln w="9525">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gn="ctr">
              <a:spcBef>
                <a:spcPts val="355"/>
              </a:spcBef>
            </a:pPr>
            <a:r>
              <a:rPr lang="en-US" sz="2800" b="1" dirty="0">
                <a:solidFill>
                  <a:srgbClr val="00B0F0"/>
                </a:solidFill>
                <a:latin typeface="Calibri" panose="020F0502020204030204" pitchFamily="34" charset="0"/>
                <a:ea typeface="Calibri" panose="020F0502020204030204" pitchFamily="34" charset="0"/>
              </a:rPr>
              <a:t>A</a:t>
            </a:r>
            <a:r>
              <a:rPr lang="en-US" sz="2800" b="1" dirty="0">
                <a:solidFill>
                  <a:srgbClr val="00B0F0"/>
                </a:solidFill>
                <a:effectLst/>
                <a:latin typeface="Calibri" panose="020F0502020204030204" pitchFamily="34" charset="0"/>
                <a:ea typeface="Calibri" panose="020F0502020204030204" pitchFamily="34" charset="0"/>
              </a:rPr>
              <a:t>djusted pay gap</a:t>
            </a:r>
            <a:endParaRPr lang="en-US" sz="2800" b="1" dirty="0">
              <a:effectLst/>
              <a:latin typeface="Calibri" panose="020F0502020204030204" pitchFamily="34" charset="0"/>
              <a:ea typeface="Calibri" panose="020F0502020204030204" pitchFamily="34" charset="0"/>
            </a:endParaRPr>
          </a:p>
          <a:p>
            <a:pPr marL="91440" marR="73025">
              <a:lnSpc>
                <a:spcPct val="107000"/>
              </a:lnSpc>
              <a:spcBef>
                <a:spcPts val="905"/>
              </a:spcBef>
              <a:spcAft>
                <a:spcPts val="0"/>
              </a:spcAft>
            </a:pPr>
            <a:endParaRPr lang="en-US" sz="2400" dirty="0">
              <a:solidFill>
                <a:schemeClr val="accent3">
                  <a:lumMod val="50000"/>
                </a:schemeClr>
              </a:solidFill>
              <a:effectLst/>
              <a:latin typeface="Calibri" panose="020F0502020204030204" pitchFamily="34" charset="0"/>
              <a:ea typeface="Calibri" panose="020F0502020204030204" pitchFamily="34" charset="0"/>
            </a:endParaRPr>
          </a:p>
          <a:p>
            <a:pPr marL="548640" marR="73025" indent="-457200" algn="just">
              <a:lnSpc>
                <a:spcPct val="107000"/>
              </a:lnSpc>
              <a:spcBef>
                <a:spcPts val="905"/>
              </a:spcBef>
              <a:spcAft>
                <a:spcPts val="0"/>
              </a:spcAft>
              <a:buFont typeface="Arial" panose="020B0604020202020204" pitchFamily="34" charset="0"/>
              <a:buChar char="•"/>
            </a:pPr>
            <a:r>
              <a:rPr lang="en-US" sz="2800" dirty="0">
                <a:solidFill>
                  <a:schemeClr val="accent3">
                    <a:lumMod val="50000"/>
                  </a:schemeClr>
                </a:solidFill>
                <a:latin typeface="Calibri" panose="020F0502020204030204" pitchFamily="34" charset="0"/>
                <a:ea typeface="Calibri" panose="020F0502020204030204" pitchFamily="34" charset="0"/>
              </a:rPr>
              <a:t>Calculated using complex formula using different statistical methods, such as regression analysis</a:t>
            </a:r>
          </a:p>
          <a:p>
            <a:pPr marL="548640" marR="73025" indent="-457200" algn="just">
              <a:lnSpc>
                <a:spcPct val="107000"/>
              </a:lnSpc>
              <a:spcBef>
                <a:spcPts val="905"/>
              </a:spcBef>
              <a:spcAft>
                <a:spcPts val="0"/>
              </a:spcAft>
              <a:buFont typeface="Arial" panose="020B0604020202020204" pitchFamily="34" charset="0"/>
              <a:buChar char="•"/>
            </a:pPr>
            <a:r>
              <a:rPr lang="en-US" sz="2800" dirty="0">
                <a:solidFill>
                  <a:schemeClr val="accent3">
                    <a:lumMod val="50000"/>
                  </a:schemeClr>
                </a:solidFill>
                <a:latin typeface="Calibri" panose="020F0502020204030204" pitchFamily="34" charset="0"/>
                <a:ea typeface="Calibri" panose="020F0502020204030204" pitchFamily="34" charset="0"/>
              </a:rPr>
              <a:t>Takes into account various factors to provide a more accurate understanding of the pay disparity that can be attributed to gender discrimination</a:t>
            </a:r>
          </a:p>
          <a:p>
            <a:pPr marL="548640" marR="73025" indent="-457200" algn="just">
              <a:lnSpc>
                <a:spcPct val="107000"/>
              </a:lnSpc>
              <a:spcBef>
                <a:spcPts val="905"/>
              </a:spcBef>
              <a:spcAft>
                <a:spcPts val="0"/>
              </a:spcAft>
              <a:buFont typeface="Arial" panose="020B0604020202020204" pitchFamily="34" charset="0"/>
              <a:buChar char="•"/>
            </a:pPr>
            <a:r>
              <a:rPr lang="en-US" sz="2800" dirty="0">
                <a:solidFill>
                  <a:schemeClr val="accent3">
                    <a:lumMod val="50000"/>
                  </a:schemeClr>
                </a:solidFill>
                <a:latin typeface="Calibri" panose="020F0502020204030204" pitchFamily="34" charset="0"/>
                <a:ea typeface="Calibri" panose="020F0502020204030204" pitchFamily="34" charset="0"/>
              </a:rPr>
              <a:t>A more nuanced view and helps to identify areas where gender-based pay disparities exist even after accounting for other relevant variables</a:t>
            </a:r>
          </a:p>
        </p:txBody>
      </p:sp>
      <p:sp>
        <p:nvSpPr>
          <p:cNvPr id="9" name="docshape108">
            <a:extLst>
              <a:ext uri="{FF2B5EF4-FFF2-40B4-BE49-F238E27FC236}">
                <a16:creationId xmlns:a16="http://schemas.microsoft.com/office/drawing/2014/main" id="{0FE0787A-F8A7-8AE7-61C4-3DDE6FF31642}"/>
              </a:ext>
            </a:extLst>
          </p:cNvPr>
          <p:cNvSpPr txBox="1">
            <a:spLocks noChangeArrowheads="1"/>
          </p:cNvSpPr>
          <p:nvPr/>
        </p:nvSpPr>
        <p:spPr bwMode="auto">
          <a:xfrm>
            <a:off x="2057399" y="2819400"/>
            <a:ext cx="9753601" cy="7620000"/>
          </a:xfrm>
          <a:prstGeom prst="rect">
            <a:avLst/>
          </a:prstGeom>
          <a:noFill/>
          <a:ln w="9525">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gn="ctr">
              <a:spcBef>
                <a:spcPts val="355"/>
              </a:spcBef>
            </a:pPr>
            <a:r>
              <a:rPr lang="en-US" sz="2800" b="1" dirty="0">
                <a:solidFill>
                  <a:srgbClr val="00B0F0"/>
                </a:solidFill>
                <a:effectLst/>
                <a:latin typeface="Calibri" panose="020F0502020204030204" pitchFamily="34" charset="0"/>
                <a:ea typeface="Calibri" panose="020F0502020204030204" pitchFamily="34" charset="0"/>
              </a:rPr>
              <a:t>Unadjusted pay gap</a:t>
            </a:r>
            <a:endParaRPr lang="en-US" sz="2800" b="1" dirty="0">
              <a:effectLst/>
              <a:latin typeface="Calibri" panose="020F0502020204030204" pitchFamily="34" charset="0"/>
              <a:ea typeface="Calibri" panose="020F0502020204030204" pitchFamily="34" charset="0"/>
            </a:endParaRPr>
          </a:p>
          <a:p>
            <a:pPr marL="91440" marR="73025">
              <a:lnSpc>
                <a:spcPct val="107000"/>
              </a:lnSpc>
              <a:spcBef>
                <a:spcPts val="905"/>
              </a:spcBef>
              <a:spcAft>
                <a:spcPts val="0"/>
              </a:spcAft>
            </a:pPr>
            <a:endParaRPr lang="en-US" sz="2000" dirty="0">
              <a:solidFill>
                <a:srgbClr val="00B0F0"/>
              </a:solidFill>
              <a:effectLst/>
              <a:latin typeface="Calibri" panose="020F0502020204030204" pitchFamily="34" charset="0"/>
              <a:ea typeface="Calibri" panose="020F0502020204030204" pitchFamily="34" charset="0"/>
            </a:endParaRPr>
          </a:p>
          <a:p>
            <a:pPr marL="548640" marR="73025" indent="-457200" algn="just">
              <a:lnSpc>
                <a:spcPct val="107000"/>
              </a:lnSpc>
              <a:spcBef>
                <a:spcPts val="905"/>
              </a:spcBef>
              <a:spcAft>
                <a:spcPts val="0"/>
              </a:spcAft>
              <a:buFont typeface="Arial" panose="020B0604020202020204" pitchFamily="34" charset="0"/>
              <a:buChar char="•"/>
            </a:pPr>
            <a:r>
              <a:rPr lang="en-US" sz="2800" dirty="0">
                <a:solidFill>
                  <a:schemeClr val="accent3">
                    <a:lumMod val="50000"/>
                  </a:schemeClr>
                </a:solidFill>
                <a:latin typeface="Calibri" panose="020F0502020204030204" pitchFamily="34" charset="0"/>
                <a:ea typeface="Calibri" panose="020F0502020204030204" pitchFamily="34" charset="0"/>
              </a:rPr>
              <a:t>Measured as the difference between the average hourly earnings of women and men, divided by the mean hourly earnings of men</a:t>
            </a:r>
          </a:p>
          <a:p>
            <a:pPr marL="548640" marR="73025" indent="-457200" algn="just">
              <a:lnSpc>
                <a:spcPct val="107000"/>
              </a:lnSpc>
              <a:spcBef>
                <a:spcPts val="905"/>
              </a:spcBef>
              <a:spcAft>
                <a:spcPts val="0"/>
              </a:spcAft>
              <a:buFont typeface="Arial" panose="020B0604020202020204" pitchFamily="34" charset="0"/>
              <a:buChar char="•"/>
            </a:pPr>
            <a:r>
              <a:rPr lang="en-US" sz="2800" dirty="0">
                <a:solidFill>
                  <a:schemeClr val="accent3">
                    <a:lumMod val="50000"/>
                  </a:schemeClr>
                </a:solidFill>
                <a:latin typeface="Calibri" panose="020F0502020204030204" pitchFamily="34" charset="0"/>
                <a:ea typeface="Calibri" panose="020F0502020204030204" pitchFamily="34" charset="0"/>
              </a:rPr>
              <a:t>Does not take into account the portion of the gender pay gap attributed to discrimination and the portion resulting from various factors such as education, work experience, </a:t>
            </a:r>
            <a:r>
              <a:rPr lang="en-US" sz="2800" dirty="0" err="1">
                <a:solidFill>
                  <a:schemeClr val="accent3">
                    <a:lumMod val="50000"/>
                  </a:schemeClr>
                </a:solidFill>
                <a:latin typeface="Calibri" panose="020F0502020204030204" pitchFamily="34" charset="0"/>
                <a:ea typeface="Calibri" panose="020F0502020204030204" pitchFamily="34" charset="0"/>
              </a:rPr>
              <a:t>etc</a:t>
            </a:r>
            <a:endParaRPr lang="en-US" sz="2800" dirty="0">
              <a:solidFill>
                <a:schemeClr val="accent3">
                  <a:lumMod val="50000"/>
                </a:schemeClr>
              </a:solidFill>
              <a:latin typeface="Calibri" panose="020F0502020204030204" pitchFamily="34" charset="0"/>
              <a:ea typeface="Calibri" panose="020F0502020204030204" pitchFamily="34" charset="0"/>
            </a:endParaRPr>
          </a:p>
          <a:p>
            <a:pPr marL="548640" marR="73025" indent="-457200" algn="just">
              <a:lnSpc>
                <a:spcPct val="107000"/>
              </a:lnSpc>
              <a:spcBef>
                <a:spcPts val="905"/>
              </a:spcBef>
              <a:spcAft>
                <a:spcPts val="0"/>
              </a:spcAft>
              <a:buFont typeface="Arial" panose="020B0604020202020204" pitchFamily="34" charset="0"/>
              <a:buChar char="•"/>
            </a:pPr>
            <a:r>
              <a:rPr lang="en-US" sz="2800" dirty="0">
                <a:solidFill>
                  <a:schemeClr val="accent3">
                    <a:lumMod val="50000"/>
                  </a:schemeClr>
                </a:solidFill>
                <a:latin typeface="Calibri" panose="020F0502020204030204" pitchFamily="34" charset="0"/>
                <a:ea typeface="Calibri" panose="020F0502020204030204" pitchFamily="34" charset="0"/>
              </a:rPr>
              <a:t>Straight forward comparison of average earnings between men and women</a:t>
            </a:r>
          </a:p>
          <a:p>
            <a:pPr marL="548640" marR="73025" indent="-457200" algn="just">
              <a:lnSpc>
                <a:spcPct val="107000"/>
              </a:lnSpc>
              <a:spcBef>
                <a:spcPts val="905"/>
              </a:spcBef>
              <a:spcAft>
                <a:spcPts val="0"/>
              </a:spcAft>
              <a:buFont typeface="Arial" panose="020B0604020202020204" pitchFamily="34" charset="0"/>
              <a:buChar char="•"/>
            </a:pPr>
            <a:endParaRPr lang="en-US" sz="2600" dirty="0">
              <a:solidFill>
                <a:schemeClr val="accent3"/>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17948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42DB20-E933-464A-A41B-2E6CAAAE9A6B}"/>
              </a:ext>
            </a:extLst>
          </p:cNvPr>
          <p:cNvSpPr>
            <a:spLocks noGrp="1"/>
          </p:cNvSpPr>
          <p:nvPr>
            <p:ph type="body" sz="quarter" idx="11"/>
          </p:nvPr>
        </p:nvSpPr>
        <p:spPr>
          <a:xfrm>
            <a:off x="3481550" y="6411113"/>
            <a:ext cx="9243851" cy="923458"/>
          </a:xfrm>
        </p:spPr>
        <p:txBody>
          <a:bodyPr/>
          <a:lstStyle/>
          <a:p>
            <a:r>
              <a:rPr lang="en-US" dirty="0"/>
              <a:t>Key takeaways</a:t>
            </a:r>
          </a:p>
        </p:txBody>
      </p:sp>
      <p:sp>
        <p:nvSpPr>
          <p:cNvPr id="3" name="Text Placeholder 2">
            <a:extLst>
              <a:ext uri="{FF2B5EF4-FFF2-40B4-BE49-F238E27FC236}">
                <a16:creationId xmlns:a16="http://schemas.microsoft.com/office/drawing/2014/main" id="{707088A1-E94B-43C0-B4FE-01F40535059E}"/>
              </a:ext>
            </a:extLst>
          </p:cNvPr>
          <p:cNvSpPr>
            <a:spLocks noGrp="1"/>
          </p:cNvSpPr>
          <p:nvPr>
            <p:ph type="body" sz="quarter" idx="15"/>
          </p:nvPr>
        </p:nvSpPr>
        <p:spPr>
          <a:xfrm>
            <a:off x="24773" y="6180891"/>
            <a:ext cx="2337428" cy="1354217"/>
          </a:xfrm>
        </p:spPr>
        <p:txBody>
          <a:bodyPr/>
          <a:lstStyle/>
          <a:p>
            <a:r>
              <a:rPr lang="en-US" dirty="0"/>
              <a:t>4</a:t>
            </a:r>
          </a:p>
        </p:txBody>
      </p:sp>
    </p:spTree>
    <p:extLst>
      <p:ext uri="{BB962C8B-B14F-4D97-AF65-F5344CB8AC3E}">
        <p14:creationId xmlns:p14="http://schemas.microsoft.com/office/powerpoint/2010/main" val="3542503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CC513C-DDC6-4EF1-A465-99B2A2CCE367}"/>
              </a:ext>
            </a:extLst>
          </p:cNvPr>
          <p:cNvSpPr>
            <a:spLocks noGrp="1"/>
          </p:cNvSpPr>
          <p:nvPr>
            <p:ph type="body" sz="quarter" idx="10"/>
          </p:nvPr>
        </p:nvSpPr>
        <p:spPr/>
        <p:txBody>
          <a:bodyPr/>
          <a:lstStyle/>
          <a:p>
            <a:r>
              <a:rPr lang="en-US" dirty="0"/>
              <a:t>Key takeaways</a:t>
            </a:r>
          </a:p>
        </p:txBody>
      </p:sp>
      <p:sp>
        <p:nvSpPr>
          <p:cNvPr id="5" name="Text Placeholder 4">
            <a:extLst>
              <a:ext uri="{FF2B5EF4-FFF2-40B4-BE49-F238E27FC236}">
                <a16:creationId xmlns:a16="http://schemas.microsoft.com/office/drawing/2014/main" id="{806597E3-E560-4ADC-9015-58355C9F2D30}"/>
              </a:ext>
            </a:extLst>
          </p:cNvPr>
          <p:cNvSpPr>
            <a:spLocks noGrp="1"/>
          </p:cNvSpPr>
          <p:nvPr>
            <p:ph type="body" sz="quarter" idx="11"/>
          </p:nvPr>
        </p:nvSpPr>
        <p:spPr>
          <a:xfrm>
            <a:off x="1586578" y="2209800"/>
            <a:ext cx="21233951" cy="9479518"/>
          </a:xfrm>
        </p:spPr>
        <p:txBody>
          <a:bodyPr/>
          <a:lstStyle/>
          <a:p>
            <a:r>
              <a:rPr lang="en-US" i="1" dirty="0"/>
              <a:t> </a:t>
            </a:r>
          </a:p>
          <a:p>
            <a:pPr marL="457200" indent="-457200">
              <a:buFont typeface="Courier New" panose="02070309020205020404" pitchFamily="49" charset="0"/>
              <a:buChar char="o"/>
            </a:pPr>
            <a:r>
              <a:rPr lang="en-US" i="1" dirty="0"/>
              <a:t>Always refer to metadata and international definitions when interpreting data</a:t>
            </a:r>
          </a:p>
          <a:p>
            <a:pPr marL="457200" indent="-457200">
              <a:buFont typeface="Courier New" panose="02070309020205020404" pitchFamily="49" charset="0"/>
              <a:buChar char="o"/>
            </a:pPr>
            <a:endParaRPr lang="en-US" i="1" dirty="0"/>
          </a:p>
          <a:p>
            <a:pPr marL="457200" indent="-457200">
              <a:buFont typeface="Courier New" panose="02070309020205020404" pitchFamily="49" charset="0"/>
              <a:buChar char="o"/>
            </a:pPr>
            <a:r>
              <a:rPr lang="en-US" i="1" dirty="0"/>
              <a:t>Percentage is different from percentage points</a:t>
            </a:r>
          </a:p>
          <a:p>
            <a:pPr marL="457200" indent="-457200">
              <a:buFont typeface="Courier New" panose="02070309020205020404" pitchFamily="49" charset="0"/>
              <a:buChar char="o"/>
            </a:pPr>
            <a:endParaRPr lang="en-US" i="1" dirty="0"/>
          </a:p>
          <a:p>
            <a:pPr marL="457200" indent="-457200">
              <a:buFont typeface="Courier New" panose="02070309020205020404" pitchFamily="49" charset="0"/>
              <a:buChar char="o"/>
            </a:pPr>
            <a:r>
              <a:rPr lang="en-US" i="1" dirty="0"/>
              <a:t>Rate is different from ratio</a:t>
            </a:r>
          </a:p>
          <a:p>
            <a:pPr marL="457200" indent="-457200">
              <a:buFont typeface="Courier New" panose="02070309020205020404" pitchFamily="49" charset="0"/>
              <a:buChar char="o"/>
            </a:pPr>
            <a:endParaRPr lang="en-US" i="1" dirty="0"/>
          </a:p>
          <a:p>
            <a:pPr marL="457200" indent="-457200">
              <a:buFont typeface="Courier New" panose="02070309020205020404" pitchFamily="49" charset="0"/>
              <a:buChar char="o"/>
            </a:pPr>
            <a:r>
              <a:rPr lang="en-US" i="1" dirty="0"/>
              <a:t>Mean is different from median, although both are measures of central tendency</a:t>
            </a:r>
          </a:p>
          <a:p>
            <a:pPr marL="457200" indent="-457200">
              <a:buFont typeface="Courier New" panose="02070309020205020404" pitchFamily="49" charset="0"/>
              <a:buChar char="o"/>
            </a:pPr>
            <a:endParaRPr lang="en-US" i="1" dirty="0"/>
          </a:p>
          <a:p>
            <a:pPr marL="457200" indent="-457200">
              <a:buFont typeface="Courier New" panose="02070309020205020404" pitchFamily="49" charset="0"/>
              <a:buChar char="o"/>
            </a:pPr>
            <a:r>
              <a:rPr lang="en-US" i="1" dirty="0"/>
              <a:t>Median is a better measure of central tendency when a distribution is skewed because it does not get affected by extreme value</a:t>
            </a:r>
          </a:p>
          <a:p>
            <a:pPr marL="457200" indent="-457200">
              <a:buFont typeface="Courier New" panose="02070309020205020404" pitchFamily="49" charset="0"/>
              <a:buChar char="o"/>
            </a:pPr>
            <a:endParaRPr lang="en-US" i="1" dirty="0"/>
          </a:p>
          <a:p>
            <a:pPr marL="457200" indent="-457200">
              <a:buFont typeface="Courier New" panose="02070309020205020404" pitchFamily="49" charset="0"/>
              <a:buChar char="o"/>
            </a:pPr>
            <a:r>
              <a:rPr lang="en-US" i="1" dirty="0"/>
              <a:t>Household head is not a good substitute for sex-disaggregated data</a:t>
            </a:r>
          </a:p>
          <a:p>
            <a:pPr marL="457200" indent="-457200">
              <a:buFont typeface="Courier New" panose="02070309020205020404" pitchFamily="49" charset="0"/>
              <a:buChar char="o"/>
            </a:pPr>
            <a:endParaRPr lang="en-US" i="1" dirty="0"/>
          </a:p>
          <a:p>
            <a:pPr marL="457200" indent="-457200">
              <a:buFont typeface="Courier New" panose="02070309020205020404" pitchFamily="49" charset="0"/>
              <a:buChar char="o"/>
            </a:pPr>
            <a:r>
              <a:rPr lang="en-US" i="1" dirty="0"/>
              <a:t>Violence statistics are always underreported</a:t>
            </a:r>
          </a:p>
          <a:p>
            <a:pPr marL="457200" indent="-457200">
              <a:buFont typeface="Courier New" panose="02070309020205020404" pitchFamily="49" charset="0"/>
              <a:buChar char="o"/>
            </a:pPr>
            <a:endParaRPr lang="en-US" i="1" dirty="0"/>
          </a:p>
          <a:p>
            <a:pPr marL="457200" indent="-457200">
              <a:buFont typeface="Courier New" panose="02070309020205020404" pitchFamily="49" charset="0"/>
              <a:buChar char="o"/>
            </a:pPr>
            <a:r>
              <a:rPr lang="en-US" i="1" dirty="0"/>
              <a:t>Time-use statistics are more accurate when compiled using time diaries, because they capture simultaneity</a:t>
            </a:r>
          </a:p>
          <a:p>
            <a:pPr marL="457200" indent="-457200">
              <a:buFont typeface="Courier New" panose="02070309020205020404" pitchFamily="49" charset="0"/>
              <a:buChar char="o"/>
            </a:pPr>
            <a:endParaRPr lang="en-US" i="1" dirty="0"/>
          </a:p>
          <a:p>
            <a:pPr marL="457200" indent="-457200">
              <a:buFont typeface="Courier New" panose="02070309020205020404" pitchFamily="49" charset="0"/>
              <a:buChar char="o"/>
            </a:pPr>
            <a:r>
              <a:rPr lang="en-US" i="1" dirty="0"/>
              <a:t>Poverty rates are difficult to calculate at the individual level. If applying household composition to perform sex disaggregation, the estimates will fail to capture intra-household inequalities</a:t>
            </a:r>
          </a:p>
          <a:p>
            <a:pPr marL="457200" indent="-457200">
              <a:buFont typeface="Courier New" panose="02070309020205020404" pitchFamily="49" charset="0"/>
              <a:buChar char="o"/>
            </a:pPr>
            <a:endParaRPr lang="en-US" i="1" dirty="0"/>
          </a:p>
          <a:p>
            <a:pPr marL="457200" indent="-457200">
              <a:buFont typeface="Courier New" panose="02070309020205020404" pitchFamily="49" charset="0"/>
              <a:buChar char="o"/>
            </a:pPr>
            <a:r>
              <a:rPr lang="en-US" i="1" dirty="0"/>
              <a:t>Gender pay gaps attempt to capture whether men and women receive equal pay for equal work</a:t>
            </a:r>
          </a:p>
          <a:p>
            <a:endParaRPr lang="en-US" i="1" dirty="0"/>
          </a:p>
        </p:txBody>
      </p:sp>
    </p:spTree>
    <p:extLst>
      <p:ext uri="{BB962C8B-B14F-4D97-AF65-F5344CB8AC3E}">
        <p14:creationId xmlns:p14="http://schemas.microsoft.com/office/powerpoint/2010/main" val="4203429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4F1AAF5-A48E-0648-8F62-993E3F6AF782}"/>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3573656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AE1CB06-5F65-4867-B197-6D70771D6237}"/>
              </a:ext>
            </a:extLst>
          </p:cNvPr>
          <p:cNvSpPr>
            <a:spLocks noGrp="1"/>
          </p:cNvSpPr>
          <p:nvPr>
            <p:ph type="body" sz="quarter" idx="10"/>
          </p:nvPr>
        </p:nvSpPr>
        <p:spPr>
          <a:xfrm>
            <a:off x="1586578" y="1128240"/>
            <a:ext cx="21233951" cy="1194430"/>
          </a:xfrm>
        </p:spPr>
        <p:txBody>
          <a:bodyPr/>
          <a:lstStyle/>
          <a:p>
            <a:r>
              <a:rPr lang="en-US" dirty="0"/>
              <a:t>Official vs. Non-Official Statistics</a:t>
            </a:r>
          </a:p>
          <a:p>
            <a:endParaRPr lang="en-US" dirty="0"/>
          </a:p>
        </p:txBody>
      </p:sp>
      <p:sp>
        <p:nvSpPr>
          <p:cNvPr id="5" name="Text Placeholder 4">
            <a:extLst>
              <a:ext uri="{FF2B5EF4-FFF2-40B4-BE49-F238E27FC236}">
                <a16:creationId xmlns:a16="http://schemas.microsoft.com/office/drawing/2014/main" id="{410F9314-2FE3-40FE-B289-1881D59A136F}"/>
              </a:ext>
            </a:extLst>
          </p:cNvPr>
          <p:cNvSpPr>
            <a:spLocks noGrp="1"/>
          </p:cNvSpPr>
          <p:nvPr>
            <p:ph type="body" sz="quarter" idx="11"/>
          </p:nvPr>
        </p:nvSpPr>
        <p:spPr>
          <a:xfrm>
            <a:off x="1526729" y="3014959"/>
            <a:ext cx="9982187" cy="8186857"/>
          </a:xfrm>
        </p:spPr>
        <p:txBody>
          <a:bodyPr/>
          <a:lstStyle/>
          <a:p>
            <a:r>
              <a:rPr lang="en-US" dirty="0">
                <a:solidFill>
                  <a:schemeClr val="accent3">
                    <a:lumMod val="50000"/>
                  </a:schemeClr>
                </a:solidFill>
              </a:rPr>
              <a:t>Official Statistics</a:t>
            </a:r>
          </a:p>
          <a:p>
            <a:endParaRPr lang="en-US" dirty="0">
              <a:solidFill>
                <a:schemeClr val="accent3">
                  <a:lumMod val="50000"/>
                </a:schemeClr>
              </a:solidFill>
            </a:endParaRPr>
          </a:p>
          <a:p>
            <a:pPr marL="457200" indent="-457200">
              <a:buFontTx/>
              <a:buChar char="-"/>
            </a:pPr>
            <a:r>
              <a:rPr lang="en-US" dirty="0">
                <a:solidFill>
                  <a:schemeClr val="accent3">
                    <a:lumMod val="50000"/>
                  </a:schemeClr>
                </a:solidFill>
              </a:rPr>
              <a:t>Produced by either the National Statistics Office or another government body in charge of data production (e.g. line ministries, National Meteorology Agency, etc.) </a:t>
            </a:r>
          </a:p>
          <a:p>
            <a:pPr marL="457200" indent="-457200">
              <a:buFontTx/>
              <a:buChar char="-"/>
            </a:pPr>
            <a:endParaRPr lang="en-US" dirty="0">
              <a:solidFill>
                <a:schemeClr val="accent3">
                  <a:lumMod val="50000"/>
                </a:schemeClr>
              </a:solidFill>
            </a:endParaRPr>
          </a:p>
          <a:p>
            <a:pPr marL="457200" indent="-457200">
              <a:buFontTx/>
              <a:buChar char="-"/>
            </a:pPr>
            <a:r>
              <a:rPr lang="en-US" dirty="0">
                <a:solidFill>
                  <a:schemeClr val="accent3">
                    <a:lumMod val="50000"/>
                  </a:schemeClr>
                </a:solidFill>
              </a:rPr>
              <a:t>Produced in accordance with the National Statistics Law/Act and in line with the Fundamental Principles of Official Statistics</a:t>
            </a:r>
          </a:p>
          <a:p>
            <a:endParaRPr lang="en-US" dirty="0">
              <a:solidFill>
                <a:schemeClr val="accent3">
                  <a:lumMod val="50000"/>
                </a:schemeClr>
              </a:solidFill>
            </a:endParaRPr>
          </a:p>
          <a:p>
            <a:pPr marL="457200" indent="-457200">
              <a:buFontTx/>
              <a:buChar char="-"/>
            </a:pPr>
            <a:r>
              <a:rPr lang="en-US" dirty="0">
                <a:solidFill>
                  <a:schemeClr val="accent3">
                    <a:lumMod val="50000"/>
                  </a:schemeClr>
                </a:solidFill>
              </a:rPr>
              <a:t>Produced by a third-party organization but cleared by the National Statistical Authority (e.g. National Statistical Office, Statistical Capacity-Building Trust)</a:t>
            </a:r>
          </a:p>
          <a:p>
            <a:pPr marL="457200" indent="-457200">
              <a:buFontTx/>
              <a:buChar char="-"/>
            </a:pPr>
            <a:endParaRPr lang="en-US" dirty="0">
              <a:solidFill>
                <a:schemeClr val="accent3">
                  <a:lumMod val="50000"/>
                </a:schemeClr>
              </a:solidFill>
            </a:endParaRPr>
          </a:p>
          <a:p>
            <a:pPr marL="457200" indent="-457200">
              <a:buFontTx/>
              <a:buChar char="-"/>
            </a:pPr>
            <a:r>
              <a:rPr lang="en-US" dirty="0">
                <a:solidFill>
                  <a:schemeClr val="accent3">
                    <a:lumMod val="50000"/>
                  </a:schemeClr>
                </a:solidFill>
              </a:rPr>
              <a:t>Some examples: Figures derived from Census data, official surveys, administrative records</a:t>
            </a:r>
          </a:p>
          <a:p>
            <a:pPr marL="457200" indent="-457200">
              <a:buFontTx/>
              <a:buChar char="-"/>
            </a:pPr>
            <a:endParaRPr lang="en-US" dirty="0">
              <a:solidFill>
                <a:schemeClr val="accent3">
                  <a:lumMod val="50000"/>
                </a:schemeClr>
              </a:solidFill>
            </a:endParaRPr>
          </a:p>
          <a:p>
            <a:endParaRPr lang="en-US" dirty="0">
              <a:solidFill>
                <a:schemeClr val="accent3">
                  <a:lumMod val="50000"/>
                </a:schemeClr>
              </a:solidFill>
            </a:endParaRPr>
          </a:p>
          <a:p>
            <a:endParaRPr lang="en-US" dirty="0">
              <a:solidFill>
                <a:schemeClr val="accent3">
                  <a:lumMod val="50000"/>
                </a:schemeClr>
              </a:solidFill>
            </a:endParaRPr>
          </a:p>
        </p:txBody>
      </p:sp>
      <p:sp>
        <p:nvSpPr>
          <p:cNvPr id="8" name="Text Placeholder 4">
            <a:extLst>
              <a:ext uri="{FF2B5EF4-FFF2-40B4-BE49-F238E27FC236}">
                <a16:creationId xmlns:a16="http://schemas.microsoft.com/office/drawing/2014/main" id="{511EE892-EDFA-47CD-B273-33CFA603CCC0}"/>
              </a:ext>
            </a:extLst>
          </p:cNvPr>
          <p:cNvSpPr txBox="1">
            <a:spLocks/>
          </p:cNvSpPr>
          <p:nvPr/>
        </p:nvSpPr>
        <p:spPr>
          <a:xfrm>
            <a:off x="12861449" y="3364944"/>
            <a:ext cx="9995822" cy="4739759"/>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US" dirty="0">
                <a:solidFill>
                  <a:schemeClr val="accent3">
                    <a:lumMod val="50000"/>
                  </a:schemeClr>
                </a:solidFill>
              </a:rPr>
              <a:t>Non-Official Statistics</a:t>
            </a:r>
          </a:p>
          <a:p>
            <a:endParaRPr lang="en-US" dirty="0">
              <a:solidFill>
                <a:schemeClr val="accent3">
                  <a:lumMod val="50000"/>
                </a:schemeClr>
              </a:solidFill>
            </a:endParaRPr>
          </a:p>
          <a:p>
            <a:pPr marL="285750" indent="-285750">
              <a:buFontTx/>
              <a:buChar char="-"/>
            </a:pPr>
            <a:r>
              <a:rPr lang="en-US" dirty="0">
                <a:solidFill>
                  <a:schemeClr val="accent3">
                    <a:lumMod val="50000"/>
                  </a:schemeClr>
                </a:solidFill>
              </a:rPr>
              <a:t>Produced by third-party organizations without the involvement of national statisticians</a:t>
            </a:r>
          </a:p>
          <a:p>
            <a:endParaRPr lang="en-US" dirty="0">
              <a:solidFill>
                <a:schemeClr val="accent3">
                  <a:lumMod val="50000"/>
                </a:schemeClr>
              </a:solidFill>
            </a:endParaRPr>
          </a:p>
          <a:p>
            <a:pPr marL="285750" indent="-285750">
              <a:buFontTx/>
              <a:buChar char="-"/>
            </a:pPr>
            <a:r>
              <a:rPr lang="en-US" dirty="0">
                <a:solidFill>
                  <a:schemeClr val="accent3">
                    <a:lumMod val="50000"/>
                  </a:schemeClr>
                </a:solidFill>
              </a:rPr>
              <a:t>Often narrower in coverage (especially regarding sample sizes)</a:t>
            </a:r>
          </a:p>
          <a:p>
            <a:endParaRPr lang="en-US" dirty="0">
              <a:solidFill>
                <a:schemeClr val="accent3">
                  <a:lumMod val="50000"/>
                </a:schemeClr>
              </a:solidFill>
            </a:endParaRPr>
          </a:p>
          <a:p>
            <a:r>
              <a:rPr lang="en-US" dirty="0">
                <a:solidFill>
                  <a:schemeClr val="accent3">
                    <a:lumMod val="50000"/>
                  </a:schemeClr>
                </a:solidFill>
              </a:rPr>
              <a:t>- Usually ad-hoc studies and one-off data collection experiments</a:t>
            </a:r>
          </a:p>
          <a:p>
            <a:pPr defTabSz="914400"/>
            <a:endParaRPr lang="en-US" kern="0" dirty="0">
              <a:solidFill>
                <a:schemeClr val="accent3">
                  <a:lumMod val="50000"/>
                </a:schemeClr>
              </a:solidFill>
            </a:endParaRPr>
          </a:p>
        </p:txBody>
      </p:sp>
      <p:cxnSp>
        <p:nvCxnSpPr>
          <p:cNvPr id="9" name="Straight Connector 8">
            <a:extLst>
              <a:ext uri="{FF2B5EF4-FFF2-40B4-BE49-F238E27FC236}">
                <a16:creationId xmlns:a16="http://schemas.microsoft.com/office/drawing/2014/main" id="{7251C8DD-ECA1-4927-9C6A-2822CE1B476A}"/>
              </a:ext>
            </a:extLst>
          </p:cNvPr>
          <p:cNvCxnSpPr>
            <a:cxnSpLocks/>
          </p:cNvCxnSpPr>
          <p:nvPr/>
        </p:nvCxnSpPr>
        <p:spPr>
          <a:xfrm>
            <a:off x="12203553" y="3364944"/>
            <a:ext cx="0" cy="748688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37390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6FE049-1760-4F6B-81CB-7615C9CDDF9B}"/>
              </a:ext>
            </a:extLst>
          </p:cNvPr>
          <p:cNvSpPr>
            <a:spLocks noGrp="1"/>
          </p:cNvSpPr>
          <p:nvPr>
            <p:ph type="body" sz="quarter" idx="10"/>
          </p:nvPr>
        </p:nvSpPr>
        <p:spPr>
          <a:xfrm>
            <a:off x="1586578" y="1128240"/>
            <a:ext cx="21233951" cy="1194430"/>
          </a:xfrm>
        </p:spPr>
        <p:txBody>
          <a:bodyPr/>
          <a:lstStyle/>
          <a:p>
            <a:r>
              <a:rPr lang="en-US" dirty="0"/>
              <a:t>Official vs. Non-Official Statistics</a:t>
            </a:r>
          </a:p>
          <a:p>
            <a:endParaRPr lang="en-US" b="0" dirty="0"/>
          </a:p>
        </p:txBody>
      </p:sp>
      <p:sp>
        <p:nvSpPr>
          <p:cNvPr id="3" name="Text Placeholder 2">
            <a:extLst>
              <a:ext uri="{FF2B5EF4-FFF2-40B4-BE49-F238E27FC236}">
                <a16:creationId xmlns:a16="http://schemas.microsoft.com/office/drawing/2014/main" id="{22C7A1EC-A8CA-408C-AADD-DE76850E5778}"/>
              </a:ext>
            </a:extLst>
          </p:cNvPr>
          <p:cNvSpPr>
            <a:spLocks noGrp="1"/>
          </p:cNvSpPr>
          <p:nvPr>
            <p:ph type="body" sz="quarter" idx="11"/>
          </p:nvPr>
        </p:nvSpPr>
        <p:spPr>
          <a:xfrm>
            <a:off x="1586578" y="3161380"/>
            <a:ext cx="21233951" cy="861774"/>
          </a:xfrm>
        </p:spPr>
        <p:txBody>
          <a:bodyPr/>
          <a:lstStyle/>
          <a:p>
            <a:r>
              <a:rPr lang="en-US" dirty="0"/>
              <a:t>What else should I know about official statistics?</a:t>
            </a:r>
          </a:p>
          <a:p>
            <a:endParaRPr lang="en-US" dirty="0"/>
          </a:p>
        </p:txBody>
      </p:sp>
      <p:sp>
        <p:nvSpPr>
          <p:cNvPr id="6" name="Text Placeholder 2">
            <a:extLst>
              <a:ext uri="{FF2B5EF4-FFF2-40B4-BE49-F238E27FC236}">
                <a16:creationId xmlns:a16="http://schemas.microsoft.com/office/drawing/2014/main" id="{777A1B37-2441-4187-BA16-C1CBD515DBBC}"/>
              </a:ext>
            </a:extLst>
          </p:cNvPr>
          <p:cNvSpPr txBox="1">
            <a:spLocks/>
          </p:cNvSpPr>
          <p:nvPr/>
        </p:nvSpPr>
        <p:spPr>
          <a:xfrm>
            <a:off x="1577718" y="4419600"/>
            <a:ext cx="11001662" cy="6463308"/>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US" dirty="0">
                <a:solidFill>
                  <a:schemeClr val="accent3">
                    <a:lumMod val="50000"/>
                  </a:schemeClr>
                </a:solidFill>
              </a:rPr>
              <a:t>Official statistics include:</a:t>
            </a:r>
          </a:p>
          <a:p>
            <a:endParaRPr lang="en-US" dirty="0">
              <a:solidFill>
                <a:schemeClr val="accent3">
                  <a:lumMod val="50000"/>
                </a:schemeClr>
              </a:solidFill>
            </a:endParaRPr>
          </a:p>
          <a:p>
            <a:r>
              <a:rPr lang="en-US" dirty="0">
                <a:solidFill>
                  <a:schemeClr val="accent3">
                    <a:lumMod val="50000"/>
                  </a:schemeClr>
                </a:solidFill>
              </a:rPr>
              <a:t> - Figures derived from Census data (e.g. population count)</a:t>
            </a:r>
          </a:p>
          <a:p>
            <a:endParaRPr lang="en-US" dirty="0">
              <a:solidFill>
                <a:schemeClr val="accent3">
                  <a:lumMod val="50000"/>
                </a:schemeClr>
              </a:solidFill>
            </a:endParaRPr>
          </a:p>
          <a:p>
            <a:r>
              <a:rPr lang="en-US" dirty="0">
                <a:solidFill>
                  <a:schemeClr val="accent3">
                    <a:lumMod val="50000"/>
                  </a:schemeClr>
                </a:solidFill>
              </a:rPr>
              <a:t> - Estimates derived from surveys (e.g. </a:t>
            </a:r>
            <a:r>
              <a:rPr lang="en-US" dirty="0" err="1">
                <a:solidFill>
                  <a:schemeClr val="accent3">
                    <a:lumMod val="50000"/>
                  </a:schemeClr>
                </a:solidFill>
              </a:rPr>
              <a:t>Labour</a:t>
            </a:r>
            <a:r>
              <a:rPr lang="en-US" dirty="0">
                <a:solidFill>
                  <a:schemeClr val="accent3">
                    <a:lumMod val="50000"/>
                  </a:schemeClr>
                </a:solidFill>
              </a:rPr>
              <a:t> force Survey that gives information on employment and unemployment rates)</a:t>
            </a:r>
          </a:p>
          <a:p>
            <a:endParaRPr lang="en-US" dirty="0">
              <a:solidFill>
                <a:schemeClr val="accent3">
                  <a:lumMod val="50000"/>
                </a:schemeClr>
              </a:solidFill>
            </a:endParaRPr>
          </a:p>
          <a:p>
            <a:r>
              <a:rPr lang="en-US" dirty="0">
                <a:solidFill>
                  <a:schemeClr val="accent3">
                    <a:lumMod val="50000"/>
                  </a:schemeClr>
                </a:solidFill>
              </a:rPr>
              <a:t> - Aggregates calculated using administrative records (e.g. birth registration)</a:t>
            </a:r>
          </a:p>
          <a:p>
            <a:endParaRPr lang="en-US" dirty="0">
              <a:solidFill>
                <a:schemeClr val="accent3">
                  <a:lumMod val="50000"/>
                </a:schemeClr>
              </a:solidFill>
            </a:endParaRPr>
          </a:p>
          <a:p>
            <a:r>
              <a:rPr lang="en-US" dirty="0">
                <a:solidFill>
                  <a:schemeClr val="accent3">
                    <a:lumMod val="50000"/>
                  </a:schemeClr>
                </a:solidFill>
              </a:rPr>
              <a:t>- In some countries, the government might derive official statistics from non-conventional</a:t>
            </a:r>
          </a:p>
          <a:p>
            <a:r>
              <a:rPr lang="en-US" dirty="0">
                <a:solidFill>
                  <a:schemeClr val="accent3">
                    <a:lumMod val="50000"/>
                  </a:schemeClr>
                </a:solidFill>
              </a:rPr>
              <a:t>sources (e.g. big data, crowdsourcing, etc.)</a:t>
            </a:r>
          </a:p>
          <a:p>
            <a:pPr defTabSz="914400"/>
            <a:endParaRPr lang="en-US" kern="0" dirty="0">
              <a:solidFill>
                <a:schemeClr val="accent3">
                  <a:lumMod val="50000"/>
                </a:schemeClr>
              </a:solidFill>
            </a:endParaRPr>
          </a:p>
          <a:p>
            <a:pPr defTabSz="914400"/>
            <a:endParaRPr lang="en-US" kern="0" dirty="0">
              <a:solidFill>
                <a:schemeClr val="accent3">
                  <a:lumMod val="50000"/>
                </a:schemeClr>
              </a:solidFill>
            </a:endParaRPr>
          </a:p>
        </p:txBody>
      </p:sp>
      <p:sp>
        <p:nvSpPr>
          <p:cNvPr id="9" name="Rounded Rectangle 2">
            <a:extLst>
              <a:ext uri="{FF2B5EF4-FFF2-40B4-BE49-F238E27FC236}">
                <a16:creationId xmlns:a16="http://schemas.microsoft.com/office/drawing/2014/main" id="{C654C5BB-A825-4F6A-8167-3D4987E3BF68}"/>
              </a:ext>
            </a:extLst>
          </p:cNvPr>
          <p:cNvSpPr/>
          <p:nvPr/>
        </p:nvSpPr>
        <p:spPr>
          <a:xfrm>
            <a:off x="13391028" y="4836963"/>
            <a:ext cx="8610600" cy="4221892"/>
          </a:xfrm>
          <a:prstGeom prst="roundRect">
            <a:avLst>
              <a:gd name="adj" fmla="val 5000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679923C-0E66-4B3A-9362-CFDEAFDD9D7A}"/>
              </a:ext>
            </a:extLst>
          </p:cNvPr>
          <p:cNvSpPr txBox="1"/>
          <p:nvPr/>
        </p:nvSpPr>
        <p:spPr>
          <a:xfrm>
            <a:off x="14971058" y="5132819"/>
            <a:ext cx="5450541" cy="3630181"/>
          </a:xfrm>
          <a:prstGeom prst="rect">
            <a:avLst/>
          </a:prstGeom>
          <a:noFill/>
        </p:spPr>
        <p:txBody>
          <a:bodyPr wrap="square" rtlCol="0" anchor="ctr" anchorCtr="0">
            <a:noAutofit/>
          </a:bodyPr>
          <a:lstStyle/>
          <a:p>
            <a:pPr>
              <a:spcAft>
                <a:spcPts val="600"/>
              </a:spcAft>
            </a:pPr>
            <a:r>
              <a:rPr lang="en-IE" sz="2800" b="1" dirty="0">
                <a:latin typeface="Montserrat" panose="02000505000000020004" pitchFamily="2" charset="77"/>
              </a:rPr>
              <a:t>Are these official statistics? </a:t>
            </a:r>
          </a:p>
          <a:p>
            <a:pPr>
              <a:spcAft>
                <a:spcPts val="600"/>
              </a:spcAft>
            </a:pPr>
            <a:endParaRPr lang="en-IE" dirty="0">
              <a:solidFill>
                <a:schemeClr val="accent3"/>
              </a:solidFill>
              <a:latin typeface="Arial" panose="020B0604020202020204" pitchFamily="34" charset="0"/>
              <a:cs typeface="Arial" panose="020B0604020202020204" pitchFamily="34" charset="0"/>
            </a:endParaRPr>
          </a:p>
          <a:p>
            <a:pPr marL="342900" indent="-342900">
              <a:spcAft>
                <a:spcPts val="600"/>
              </a:spcAft>
              <a:buFontTx/>
              <a:buChar char="-"/>
            </a:pPr>
            <a:r>
              <a:rPr lang="en-IE" dirty="0">
                <a:solidFill>
                  <a:schemeClr val="accent3"/>
                </a:solidFill>
                <a:latin typeface="Arial" panose="020B0604020202020204" pitchFamily="34" charset="0"/>
                <a:cs typeface="Arial" panose="020B0604020202020204" pitchFamily="34" charset="0"/>
              </a:rPr>
              <a:t>Unemployment rate for January 2019, by sex</a:t>
            </a:r>
          </a:p>
          <a:p>
            <a:pPr>
              <a:spcAft>
                <a:spcPts val="600"/>
              </a:spcAft>
            </a:pPr>
            <a:endParaRPr lang="en-IE" dirty="0">
              <a:solidFill>
                <a:schemeClr val="accent3"/>
              </a:solidFill>
              <a:latin typeface="Arial" panose="020B0604020202020204" pitchFamily="34" charset="0"/>
              <a:cs typeface="Arial" panose="020B0604020202020204" pitchFamily="34" charset="0"/>
            </a:endParaRPr>
          </a:p>
          <a:p>
            <a:pPr marL="342900" indent="-342900">
              <a:spcAft>
                <a:spcPts val="600"/>
              </a:spcAft>
              <a:buFontTx/>
              <a:buChar char="-"/>
            </a:pPr>
            <a:r>
              <a:rPr lang="en-IE" dirty="0">
                <a:solidFill>
                  <a:schemeClr val="accent3"/>
                </a:solidFill>
                <a:latin typeface="Arial" panose="020B0604020202020204" pitchFamily="34" charset="0"/>
                <a:cs typeface="Arial" panose="020B0604020202020204" pitchFamily="34" charset="0"/>
              </a:rPr>
              <a:t> Proportion of patients whose symptoms improved faster than the placebo group in a clinical trial</a:t>
            </a:r>
          </a:p>
        </p:txBody>
      </p:sp>
    </p:spTree>
    <p:extLst>
      <p:ext uri="{BB962C8B-B14F-4D97-AF65-F5344CB8AC3E}">
        <p14:creationId xmlns:p14="http://schemas.microsoft.com/office/powerpoint/2010/main" val="1370517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356572-715E-401E-97B1-80EFB25E9021}"/>
              </a:ext>
            </a:extLst>
          </p:cNvPr>
          <p:cNvSpPr>
            <a:spLocks noGrp="1"/>
          </p:cNvSpPr>
          <p:nvPr>
            <p:ph type="body" sz="quarter" idx="10"/>
          </p:nvPr>
        </p:nvSpPr>
        <p:spPr>
          <a:xfrm>
            <a:off x="1586578" y="1128240"/>
            <a:ext cx="21233951" cy="1194430"/>
          </a:xfrm>
        </p:spPr>
        <p:txBody>
          <a:bodyPr/>
          <a:lstStyle/>
          <a:p>
            <a:r>
              <a:rPr lang="en-US" dirty="0"/>
              <a:t>Metadata </a:t>
            </a:r>
          </a:p>
          <a:p>
            <a:endParaRPr lang="en-US" dirty="0"/>
          </a:p>
        </p:txBody>
      </p:sp>
      <p:sp>
        <p:nvSpPr>
          <p:cNvPr id="3" name="Text Placeholder 2">
            <a:extLst>
              <a:ext uri="{FF2B5EF4-FFF2-40B4-BE49-F238E27FC236}">
                <a16:creationId xmlns:a16="http://schemas.microsoft.com/office/drawing/2014/main" id="{00CE49C6-DFF8-4D23-92C5-734FB7B433BA}"/>
              </a:ext>
            </a:extLst>
          </p:cNvPr>
          <p:cNvSpPr>
            <a:spLocks noGrp="1"/>
          </p:cNvSpPr>
          <p:nvPr>
            <p:ph type="body" sz="quarter" idx="11"/>
          </p:nvPr>
        </p:nvSpPr>
        <p:spPr>
          <a:xfrm>
            <a:off x="3886200" y="2764571"/>
            <a:ext cx="17234822" cy="10525958"/>
          </a:xfrm>
        </p:spPr>
        <p:txBody>
          <a:bodyPr/>
          <a:lstStyle/>
          <a:p>
            <a:pPr marL="457200" indent="-457200">
              <a:buFontTx/>
              <a:buChar char="-"/>
            </a:pPr>
            <a:r>
              <a:rPr lang="en-US" sz="3600" dirty="0">
                <a:solidFill>
                  <a:schemeClr val="accent3">
                    <a:lumMod val="50000"/>
                  </a:schemeClr>
                </a:solidFill>
              </a:rPr>
              <a:t>Metadata is the information about data</a:t>
            </a:r>
          </a:p>
          <a:p>
            <a:endParaRPr lang="en-US" sz="3600" dirty="0">
              <a:solidFill>
                <a:schemeClr val="accent3">
                  <a:lumMod val="50000"/>
                </a:schemeClr>
              </a:solidFill>
            </a:endParaRPr>
          </a:p>
          <a:p>
            <a:pPr marL="457200" indent="-457200">
              <a:buFontTx/>
              <a:buChar char="-"/>
            </a:pPr>
            <a:r>
              <a:rPr lang="en-US" sz="3600" dirty="0">
                <a:solidFill>
                  <a:schemeClr val="accent3">
                    <a:lumMod val="50000"/>
                  </a:schemeClr>
                </a:solidFill>
              </a:rPr>
              <a:t>It refers to a range of information, such as: </a:t>
            </a:r>
          </a:p>
          <a:p>
            <a:endParaRPr lang="en-US" sz="3600" dirty="0">
              <a:solidFill>
                <a:schemeClr val="accent3">
                  <a:lumMod val="50000"/>
                </a:schemeClr>
              </a:solidFill>
            </a:endParaRPr>
          </a:p>
          <a:p>
            <a:pPr marL="514350" indent="-514350">
              <a:buFont typeface="Courier New" panose="02070309020205020404" pitchFamily="49" charset="0"/>
              <a:buChar char="o"/>
            </a:pPr>
            <a:r>
              <a:rPr lang="en-US" sz="3600" dirty="0">
                <a:solidFill>
                  <a:schemeClr val="accent3">
                    <a:lumMod val="50000"/>
                  </a:schemeClr>
                </a:solidFill>
              </a:rPr>
              <a:t>Context in which statistical information was collected, processed and analyzed </a:t>
            </a:r>
          </a:p>
          <a:p>
            <a:pPr marL="514350" indent="-514350">
              <a:buFont typeface="Courier New" panose="02070309020205020404" pitchFamily="49" charset="0"/>
              <a:buChar char="o"/>
            </a:pPr>
            <a:r>
              <a:rPr lang="en-US" sz="3600" dirty="0">
                <a:solidFill>
                  <a:schemeClr val="accent3">
                    <a:lumMod val="50000"/>
                  </a:schemeClr>
                </a:solidFill>
              </a:rPr>
              <a:t>Information about methods</a:t>
            </a:r>
          </a:p>
          <a:p>
            <a:pPr marL="514350" indent="-514350">
              <a:buFont typeface="Courier New" panose="02070309020205020404" pitchFamily="49" charset="0"/>
              <a:buChar char="o"/>
            </a:pPr>
            <a:r>
              <a:rPr lang="en-US" sz="3600" dirty="0">
                <a:solidFill>
                  <a:schemeClr val="accent3">
                    <a:lumMod val="50000"/>
                  </a:schemeClr>
                </a:solidFill>
              </a:rPr>
              <a:t>Key concepts</a:t>
            </a:r>
          </a:p>
          <a:p>
            <a:pPr marL="514350" indent="-514350">
              <a:buFont typeface="Courier New" panose="02070309020205020404" pitchFamily="49" charset="0"/>
              <a:buChar char="o"/>
            </a:pPr>
            <a:r>
              <a:rPr lang="en-US" sz="3600" dirty="0">
                <a:solidFill>
                  <a:schemeClr val="accent3">
                    <a:lumMod val="50000"/>
                  </a:schemeClr>
                </a:solidFill>
              </a:rPr>
              <a:t>Nomenclatures </a:t>
            </a:r>
          </a:p>
          <a:p>
            <a:pPr marL="514350" indent="-514350">
              <a:buFont typeface="Courier New" panose="02070309020205020404" pitchFamily="49" charset="0"/>
              <a:buChar char="o"/>
            </a:pPr>
            <a:r>
              <a:rPr lang="en-US" sz="3600" dirty="0">
                <a:solidFill>
                  <a:schemeClr val="accent3">
                    <a:lumMod val="50000"/>
                  </a:schemeClr>
                </a:solidFill>
              </a:rPr>
              <a:t>Sample and coverage </a:t>
            </a:r>
          </a:p>
          <a:p>
            <a:pPr marL="514350" indent="-514350">
              <a:buFont typeface="Courier New" panose="02070309020205020404" pitchFamily="49" charset="0"/>
              <a:buChar char="o"/>
            </a:pPr>
            <a:endParaRPr lang="en-US" sz="3600" dirty="0">
              <a:solidFill>
                <a:schemeClr val="accent3">
                  <a:lumMod val="50000"/>
                </a:schemeClr>
              </a:solidFill>
            </a:endParaRPr>
          </a:p>
          <a:p>
            <a:pPr marL="457200" indent="-457200">
              <a:buFontTx/>
              <a:buChar char="-"/>
            </a:pPr>
            <a:r>
              <a:rPr lang="en-US" sz="3600" dirty="0">
                <a:solidFill>
                  <a:schemeClr val="accent3">
                    <a:lumMod val="50000"/>
                  </a:schemeClr>
                </a:solidFill>
              </a:rPr>
              <a:t>2 types of metadata are: </a:t>
            </a:r>
          </a:p>
          <a:p>
            <a:pPr marL="457200" indent="-457200">
              <a:buFontTx/>
              <a:buChar char="-"/>
            </a:pPr>
            <a:endParaRPr lang="en-US" sz="3600" dirty="0">
              <a:solidFill>
                <a:schemeClr val="accent3">
                  <a:lumMod val="50000"/>
                </a:schemeClr>
              </a:solidFill>
            </a:endParaRPr>
          </a:p>
          <a:p>
            <a:pPr marL="457200" indent="-457200">
              <a:buFont typeface="Courier New" panose="02070309020205020404" pitchFamily="49" charset="0"/>
              <a:buChar char="o"/>
            </a:pPr>
            <a:r>
              <a:rPr lang="en-US" sz="3600" dirty="0">
                <a:solidFill>
                  <a:schemeClr val="accent3">
                    <a:lumMod val="50000"/>
                  </a:schemeClr>
                </a:solidFill>
              </a:rPr>
              <a:t>Indicator metadata</a:t>
            </a:r>
          </a:p>
          <a:p>
            <a:pPr marL="457200" indent="-457200">
              <a:buFont typeface="Courier New" panose="02070309020205020404" pitchFamily="49" charset="0"/>
              <a:buChar char="o"/>
            </a:pPr>
            <a:r>
              <a:rPr lang="en-US" sz="3600" dirty="0">
                <a:solidFill>
                  <a:schemeClr val="accent3">
                    <a:lumMod val="50000"/>
                  </a:schemeClr>
                </a:solidFill>
              </a:rPr>
              <a:t>Data point metadata</a:t>
            </a:r>
          </a:p>
          <a:p>
            <a:pPr marL="457200" indent="-457200">
              <a:buFontTx/>
              <a:buChar char="-"/>
            </a:pPr>
            <a:endParaRPr lang="en-US" sz="3600" dirty="0">
              <a:solidFill>
                <a:schemeClr val="accent3">
                  <a:lumMod val="50000"/>
                </a:schemeClr>
              </a:solidFill>
            </a:endParaRPr>
          </a:p>
          <a:p>
            <a:pPr marL="457200" indent="-457200">
              <a:buFont typeface="Courier New" panose="02070309020205020404" pitchFamily="49" charset="0"/>
              <a:buChar char="o"/>
            </a:pPr>
            <a:endParaRPr lang="en-US" sz="3600" dirty="0">
              <a:solidFill>
                <a:schemeClr val="accent3">
                  <a:lumMod val="50000"/>
                </a:schemeClr>
              </a:solidFill>
            </a:endParaRPr>
          </a:p>
          <a:p>
            <a:pPr marL="457200" indent="-457200">
              <a:buFontTx/>
              <a:buChar char="-"/>
            </a:pPr>
            <a:endParaRPr lang="en-US" sz="3600" dirty="0">
              <a:solidFill>
                <a:schemeClr val="accent3">
                  <a:lumMod val="50000"/>
                </a:schemeClr>
              </a:solidFill>
            </a:endParaRPr>
          </a:p>
          <a:p>
            <a:pPr marL="457200" indent="-457200">
              <a:buFontTx/>
              <a:buChar char="-"/>
            </a:pPr>
            <a:endParaRPr lang="en-US" sz="3600" dirty="0">
              <a:solidFill>
                <a:schemeClr val="accent3">
                  <a:lumMod val="50000"/>
                </a:schemeClr>
              </a:solidFill>
            </a:endParaRPr>
          </a:p>
          <a:p>
            <a:pPr marL="457200" indent="-457200">
              <a:buFontTx/>
              <a:buChar char="-"/>
            </a:pPr>
            <a:endParaRPr lang="en-US" sz="3600" dirty="0">
              <a:solidFill>
                <a:schemeClr val="accent3">
                  <a:lumMod val="50000"/>
                </a:schemeClr>
              </a:solidFill>
            </a:endParaRPr>
          </a:p>
        </p:txBody>
      </p:sp>
    </p:spTree>
    <p:extLst>
      <p:ext uri="{BB962C8B-B14F-4D97-AF65-F5344CB8AC3E}">
        <p14:creationId xmlns:p14="http://schemas.microsoft.com/office/powerpoint/2010/main" val="198774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A14C27-14D8-4A20-B3CB-CBABCFDD3850}"/>
              </a:ext>
            </a:extLst>
          </p:cNvPr>
          <p:cNvSpPr>
            <a:spLocks noGrp="1"/>
          </p:cNvSpPr>
          <p:nvPr>
            <p:ph type="body" sz="quarter" idx="10"/>
          </p:nvPr>
        </p:nvSpPr>
        <p:spPr/>
        <p:txBody>
          <a:bodyPr/>
          <a:lstStyle/>
          <a:p>
            <a:r>
              <a:rPr lang="en-US" dirty="0"/>
              <a:t>Indicator metadata: What is it and where to find it?</a:t>
            </a:r>
          </a:p>
        </p:txBody>
      </p:sp>
      <p:sp>
        <p:nvSpPr>
          <p:cNvPr id="3" name="Text Placeholder 2">
            <a:extLst>
              <a:ext uri="{FF2B5EF4-FFF2-40B4-BE49-F238E27FC236}">
                <a16:creationId xmlns:a16="http://schemas.microsoft.com/office/drawing/2014/main" id="{98891033-66C5-472E-B5DD-268627D72C8A}"/>
              </a:ext>
            </a:extLst>
          </p:cNvPr>
          <p:cNvSpPr>
            <a:spLocks noGrp="1"/>
          </p:cNvSpPr>
          <p:nvPr>
            <p:ph type="body" sz="quarter" idx="11"/>
          </p:nvPr>
        </p:nvSpPr>
        <p:spPr>
          <a:xfrm>
            <a:off x="1568857" y="2459355"/>
            <a:ext cx="10312176" cy="5601533"/>
          </a:xfrm>
        </p:spPr>
        <p:txBody>
          <a:bodyPr/>
          <a:lstStyle/>
          <a:p>
            <a:r>
              <a:rPr lang="en-US" dirty="0">
                <a:solidFill>
                  <a:schemeClr val="accent3">
                    <a:lumMod val="50000"/>
                  </a:schemeClr>
                </a:solidFill>
              </a:rPr>
              <a:t>- What does it include?</a:t>
            </a:r>
          </a:p>
          <a:p>
            <a:pPr marL="1011747" lvl="1" indent="-457200">
              <a:buFont typeface="Courier New" panose="02070309020205020404" pitchFamily="49" charset="0"/>
              <a:buChar char="o"/>
            </a:pPr>
            <a:r>
              <a:rPr lang="en-US" dirty="0">
                <a:solidFill>
                  <a:schemeClr val="accent3">
                    <a:lumMod val="50000"/>
                  </a:schemeClr>
                </a:solidFill>
              </a:rPr>
              <a:t>Official indicator name </a:t>
            </a:r>
          </a:p>
          <a:p>
            <a:pPr marL="1011747" lvl="1" indent="-457200">
              <a:buFont typeface="Courier New" panose="02070309020205020404" pitchFamily="49" charset="0"/>
              <a:buChar char="o"/>
            </a:pPr>
            <a:r>
              <a:rPr lang="en-US" dirty="0">
                <a:solidFill>
                  <a:schemeClr val="accent3">
                    <a:lumMod val="50000"/>
                  </a:schemeClr>
                </a:solidFill>
              </a:rPr>
              <a:t>Definitions</a:t>
            </a:r>
          </a:p>
          <a:p>
            <a:pPr marL="1011747" lvl="1" indent="-457200">
              <a:buFont typeface="Courier New" panose="02070309020205020404" pitchFamily="49" charset="0"/>
              <a:buChar char="o"/>
            </a:pPr>
            <a:r>
              <a:rPr lang="en-US" dirty="0">
                <a:solidFill>
                  <a:schemeClr val="accent3">
                    <a:lumMod val="50000"/>
                  </a:schemeClr>
                </a:solidFill>
              </a:rPr>
              <a:t>Rationale</a:t>
            </a:r>
          </a:p>
          <a:p>
            <a:pPr marL="1011747" lvl="1" indent="-457200">
              <a:buFont typeface="Courier New" panose="02070309020205020404" pitchFamily="49" charset="0"/>
              <a:buChar char="o"/>
            </a:pPr>
            <a:r>
              <a:rPr lang="en-US" dirty="0">
                <a:solidFill>
                  <a:schemeClr val="accent3">
                    <a:lumMod val="50000"/>
                  </a:schemeClr>
                </a:solidFill>
              </a:rPr>
              <a:t>Methods of computation / Formulas </a:t>
            </a:r>
          </a:p>
          <a:p>
            <a:pPr marL="1011747" lvl="1" indent="-457200">
              <a:buFont typeface="Courier New" panose="02070309020205020404" pitchFamily="49" charset="0"/>
              <a:buChar char="o"/>
            </a:pPr>
            <a:r>
              <a:rPr lang="en-US" dirty="0">
                <a:solidFill>
                  <a:schemeClr val="accent3">
                    <a:lumMod val="50000"/>
                  </a:schemeClr>
                </a:solidFill>
              </a:rPr>
              <a:t>Information about exceptions, methodological concerns and limitations </a:t>
            </a:r>
          </a:p>
          <a:p>
            <a:pPr marL="1011747" lvl="1" indent="-457200">
              <a:buFont typeface="Courier New" panose="02070309020205020404" pitchFamily="49" charset="0"/>
              <a:buChar char="o"/>
            </a:pPr>
            <a:r>
              <a:rPr lang="en-US" dirty="0">
                <a:solidFill>
                  <a:schemeClr val="accent3">
                    <a:lumMod val="50000"/>
                  </a:schemeClr>
                </a:solidFill>
              </a:rPr>
              <a:t>Information about usual data sources utilized to derive the indicator </a:t>
            </a:r>
          </a:p>
          <a:p>
            <a:pPr marL="1011747" lvl="1" indent="-457200">
              <a:buFont typeface="Courier New" panose="02070309020205020404" pitchFamily="49" charset="0"/>
              <a:buChar char="o"/>
            </a:pPr>
            <a:r>
              <a:rPr lang="en-US" dirty="0">
                <a:solidFill>
                  <a:schemeClr val="accent3">
                    <a:lumMod val="50000"/>
                  </a:schemeClr>
                </a:solidFill>
              </a:rPr>
              <a:t>If the metadata refers to an SDG indicator, it often also includes information about custodian agencies and methodology for the production of regional aggregates. </a:t>
            </a:r>
          </a:p>
          <a:p>
            <a:endParaRPr lang="en-US" dirty="0">
              <a:solidFill>
                <a:schemeClr val="accent3">
                  <a:lumMod val="50000"/>
                </a:schemeClr>
              </a:solidFill>
            </a:endParaRPr>
          </a:p>
        </p:txBody>
      </p:sp>
      <p:sp>
        <p:nvSpPr>
          <p:cNvPr id="5" name="Text Placeholder 2">
            <a:extLst>
              <a:ext uri="{FF2B5EF4-FFF2-40B4-BE49-F238E27FC236}">
                <a16:creationId xmlns:a16="http://schemas.microsoft.com/office/drawing/2014/main" id="{75EE2DE2-34C2-4693-9E89-7BEE4F27D65E}"/>
              </a:ext>
            </a:extLst>
          </p:cNvPr>
          <p:cNvSpPr txBox="1">
            <a:spLocks/>
          </p:cNvSpPr>
          <p:nvPr/>
        </p:nvSpPr>
        <p:spPr>
          <a:xfrm>
            <a:off x="1568857" y="9029763"/>
            <a:ext cx="10985388" cy="2154436"/>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r>
              <a:rPr lang="en-US" kern="0" dirty="0">
                <a:solidFill>
                  <a:schemeClr val="accent3">
                    <a:lumMod val="50000"/>
                  </a:schemeClr>
                </a:solidFill>
              </a:rPr>
              <a:t>- Where to find it?</a:t>
            </a:r>
          </a:p>
          <a:p>
            <a:pPr marL="1011747" lvl="1" indent="-457200" defTabSz="914400">
              <a:buFont typeface="Courier New" panose="02070309020205020404" pitchFamily="49" charset="0"/>
              <a:buChar char="o"/>
            </a:pPr>
            <a:r>
              <a:rPr lang="en-US" kern="0" dirty="0">
                <a:solidFill>
                  <a:schemeClr val="accent3">
                    <a:lumMod val="50000"/>
                  </a:schemeClr>
                </a:solidFill>
              </a:rPr>
              <a:t>On-line repositories (e.g. </a:t>
            </a:r>
            <a:r>
              <a:rPr lang="en-US" u="sng" dirty="0">
                <a:solidFill>
                  <a:schemeClr val="accent3">
                    <a:lumMod val="50000"/>
                  </a:schemeClr>
                </a:solidFill>
                <a:hlinkClick r:id="rId2">
                  <a:extLst>
                    <a:ext uri="{A12FA001-AC4F-418D-AE19-62706E023703}">
                      <ahyp:hlinkClr xmlns:ahyp="http://schemas.microsoft.com/office/drawing/2018/hyperlinkcolor" val="tx"/>
                    </a:ext>
                  </a:extLst>
                </a:hlinkClick>
              </a:rPr>
              <a:t>https://unstats.un.org/sdgs/metadata/</a:t>
            </a:r>
            <a:r>
              <a:rPr lang="en-US" u="sng" dirty="0">
                <a:solidFill>
                  <a:schemeClr val="accent3">
                    <a:lumMod val="50000"/>
                  </a:schemeClr>
                </a:solidFill>
              </a:rPr>
              <a:t>)</a:t>
            </a:r>
          </a:p>
          <a:p>
            <a:pPr marL="1011747" lvl="1" indent="-457200" defTabSz="914400">
              <a:buFont typeface="Courier New" panose="02070309020205020404" pitchFamily="49" charset="0"/>
              <a:buChar char="o"/>
            </a:pPr>
            <a:r>
              <a:rPr lang="en-US" dirty="0">
                <a:solidFill>
                  <a:schemeClr val="accent3">
                    <a:lumMod val="50000"/>
                  </a:schemeClr>
                </a:solidFill>
              </a:rPr>
              <a:t>Example: Metadata for Indicator 5.4.1 </a:t>
            </a:r>
            <a:endParaRPr lang="en-US" u="sng" dirty="0">
              <a:solidFill>
                <a:schemeClr val="accent3">
                  <a:lumMod val="50000"/>
                </a:schemeClr>
              </a:solidFill>
            </a:endParaRPr>
          </a:p>
          <a:p>
            <a:pPr marL="457200" indent="-457200" defTabSz="914400">
              <a:buFont typeface="Courier New" panose="02070309020205020404" pitchFamily="49" charset="0"/>
              <a:buChar char="o"/>
            </a:pPr>
            <a:endParaRPr lang="en-US" kern="0" dirty="0">
              <a:solidFill>
                <a:schemeClr val="accent3">
                  <a:lumMod val="50000"/>
                </a:schemeClr>
              </a:solidFill>
            </a:endParaRPr>
          </a:p>
        </p:txBody>
      </p:sp>
      <p:pic>
        <p:nvPicPr>
          <p:cNvPr id="6" name="Picture 5">
            <a:extLst>
              <a:ext uri="{FF2B5EF4-FFF2-40B4-BE49-F238E27FC236}">
                <a16:creationId xmlns:a16="http://schemas.microsoft.com/office/drawing/2014/main" id="{8A9B3F2B-5F90-4B02-928D-FE15D84E5994}"/>
              </a:ext>
            </a:extLst>
          </p:cNvPr>
          <p:cNvPicPr/>
          <p:nvPr/>
        </p:nvPicPr>
        <p:blipFill>
          <a:blip r:embed="rId3">
            <a:extLst>
              <a:ext uri="{28A0092B-C50C-407E-A947-70E740481C1C}">
                <a14:useLocalDpi xmlns:a14="http://schemas.microsoft.com/office/drawing/2010/main" val="0"/>
              </a:ext>
            </a:extLst>
          </a:blip>
          <a:stretch>
            <a:fillRect/>
          </a:stretch>
        </p:blipFill>
        <p:spPr>
          <a:xfrm>
            <a:off x="12474616" y="2971807"/>
            <a:ext cx="10766384" cy="7135174"/>
          </a:xfrm>
          <a:prstGeom prst="rect">
            <a:avLst/>
          </a:prstGeom>
        </p:spPr>
      </p:pic>
    </p:spTree>
    <p:extLst>
      <p:ext uri="{BB962C8B-B14F-4D97-AF65-F5344CB8AC3E}">
        <p14:creationId xmlns:p14="http://schemas.microsoft.com/office/powerpoint/2010/main" val="1687757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98AE91-6CCB-4D8F-A390-38ECCADD79CD}"/>
              </a:ext>
            </a:extLst>
          </p:cNvPr>
          <p:cNvSpPr>
            <a:spLocks noGrp="1"/>
          </p:cNvSpPr>
          <p:nvPr>
            <p:ph type="body" sz="quarter" idx="10"/>
          </p:nvPr>
        </p:nvSpPr>
        <p:spPr/>
        <p:txBody>
          <a:bodyPr/>
          <a:lstStyle/>
          <a:p>
            <a:r>
              <a:rPr lang="en-US" dirty="0"/>
              <a:t>Data point metadata: What is it and where to find it?</a:t>
            </a:r>
          </a:p>
        </p:txBody>
      </p:sp>
      <p:sp>
        <p:nvSpPr>
          <p:cNvPr id="3" name="Text Placeholder 2">
            <a:extLst>
              <a:ext uri="{FF2B5EF4-FFF2-40B4-BE49-F238E27FC236}">
                <a16:creationId xmlns:a16="http://schemas.microsoft.com/office/drawing/2014/main" id="{6824E960-9BC1-468E-973C-28D1566C8F0B}"/>
              </a:ext>
            </a:extLst>
          </p:cNvPr>
          <p:cNvSpPr>
            <a:spLocks noGrp="1"/>
          </p:cNvSpPr>
          <p:nvPr>
            <p:ph type="body" sz="quarter" idx="11"/>
          </p:nvPr>
        </p:nvSpPr>
        <p:spPr>
          <a:xfrm>
            <a:off x="1591894" y="2733318"/>
            <a:ext cx="9233822" cy="2585323"/>
          </a:xfrm>
        </p:spPr>
        <p:txBody>
          <a:bodyPr/>
          <a:lstStyle/>
          <a:p>
            <a:r>
              <a:rPr lang="en-US" dirty="0">
                <a:solidFill>
                  <a:schemeClr val="accent3">
                    <a:lumMod val="50000"/>
                  </a:schemeClr>
                </a:solidFill>
              </a:rPr>
              <a:t>- What does it include?</a:t>
            </a:r>
          </a:p>
          <a:p>
            <a:pPr marL="1011747" lvl="1" indent="-457200">
              <a:buFont typeface="Courier New" panose="02070309020205020404" pitchFamily="49" charset="0"/>
              <a:buChar char="o"/>
            </a:pPr>
            <a:r>
              <a:rPr lang="en-US" dirty="0">
                <a:solidFill>
                  <a:schemeClr val="accent3">
                    <a:lumMod val="50000"/>
                  </a:schemeClr>
                </a:solidFill>
              </a:rPr>
              <a:t>Information about specific datapoints </a:t>
            </a:r>
          </a:p>
          <a:p>
            <a:pPr marL="1011747" lvl="1" indent="-457200">
              <a:buFont typeface="Courier New" panose="02070309020205020404" pitchFamily="49" charset="0"/>
              <a:buChar char="o"/>
            </a:pPr>
            <a:r>
              <a:rPr lang="en-US" dirty="0">
                <a:solidFill>
                  <a:schemeClr val="accent3">
                    <a:lumMod val="50000"/>
                  </a:schemeClr>
                </a:solidFill>
              </a:rPr>
              <a:t>Explanation about exceptions</a:t>
            </a:r>
          </a:p>
          <a:p>
            <a:pPr marL="1011747" lvl="1" indent="-457200">
              <a:buFont typeface="Courier New" panose="02070309020205020404" pitchFamily="49" charset="0"/>
              <a:buChar char="o"/>
            </a:pPr>
            <a:r>
              <a:rPr lang="en-US" dirty="0">
                <a:solidFill>
                  <a:schemeClr val="accent3">
                    <a:lumMod val="50000"/>
                  </a:schemeClr>
                </a:solidFill>
              </a:rPr>
              <a:t>Information about coverage </a:t>
            </a:r>
          </a:p>
          <a:p>
            <a:pPr marL="1011747" lvl="1" indent="-457200">
              <a:buFont typeface="Courier New" panose="02070309020205020404" pitchFamily="49" charset="0"/>
              <a:buChar char="o"/>
            </a:pPr>
            <a:r>
              <a:rPr lang="en-US" dirty="0">
                <a:solidFill>
                  <a:schemeClr val="accent3">
                    <a:lumMod val="50000"/>
                  </a:schemeClr>
                </a:solidFill>
              </a:rPr>
              <a:t>Methodological limitations</a:t>
            </a:r>
          </a:p>
          <a:p>
            <a:pPr marL="1011747" lvl="1" indent="-457200">
              <a:buFont typeface="Courier New" panose="02070309020205020404" pitchFamily="49" charset="0"/>
              <a:buChar char="o"/>
            </a:pPr>
            <a:r>
              <a:rPr lang="en-US" dirty="0">
                <a:solidFill>
                  <a:schemeClr val="accent3">
                    <a:lumMod val="50000"/>
                  </a:schemeClr>
                </a:solidFill>
              </a:rPr>
              <a:t>Specific details about one particular data point</a:t>
            </a:r>
          </a:p>
        </p:txBody>
      </p:sp>
      <p:sp>
        <p:nvSpPr>
          <p:cNvPr id="5" name="Text Placeholder 2">
            <a:extLst>
              <a:ext uri="{FF2B5EF4-FFF2-40B4-BE49-F238E27FC236}">
                <a16:creationId xmlns:a16="http://schemas.microsoft.com/office/drawing/2014/main" id="{97B890B0-207B-485F-87C4-A6356B44BB79}"/>
              </a:ext>
            </a:extLst>
          </p:cNvPr>
          <p:cNvSpPr txBox="1">
            <a:spLocks/>
          </p:cNvSpPr>
          <p:nvPr/>
        </p:nvSpPr>
        <p:spPr>
          <a:xfrm>
            <a:off x="1586578" y="6512442"/>
            <a:ext cx="9843422" cy="4308872"/>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r>
              <a:rPr lang="en-US" kern="0" dirty="0">
                <a:solidFill>
                  <a:schemeClr val="accent3">
                    <a:lumMod val="50000"/>
                  </a:schemeClr>
                </a:solidFill>
              </a:rPr>
              <a:t>-Where to find it?</a:t>
            </a:r>
          </a:p>
          <a:p>
            <a:pPr marL="1011747" lvl="1" indent="-457200" defTabSz="914400">
              <a:buFont typeface="Courier New" panose="02070309020205020404" pitchFamily="49" charset="0"/>
              <a:buChar char="o"/>
            </a:pPr>
            <a:r>
              <a:rPr lang="en-US" kern="0" dirty="0">
                <a:solidFill>
                  <a:schemeClr val="accent3">
                    <a:lumMod val="50000"/>
                  </a:schemeClr>
                </a:solidFill>
              </a:rPr>
              <a:t>In the form of footnotes </a:t>
            </a:r>
          </a:p>
          <a:p>
            <a:pPr marL="1011747" lvl="1" indent="-457200" defTabSz="914400">
              <a:buFont typeface="Courier New" panose="02070309020205020404" pitchFamily="49" charset="0"/>
              <a:buChar char="o"/>
            </a:pPr>
            <a:r>
              <a:rPr lang="en-US" kern="0" dirty="0">
                <a:solidFill>
                  <a:schemeClr val="accent3">
                    <a:lumMod val="50000"/>
                  </a:schemeClr>
                </a:solidFill>
              </a:rPr>
              <a:t>Alongside data tables or in data cells </a:t>
            </a:r>
          </a:p>
          <a:p>
            <a:pPr marL="1011747" lvl="1" indent="-457200" defTabSz="914400">
              <a:buFont typeface="Courier New" panose="02070309020205020404" pitchFamily="49" charset="0"/>
              <a:buChar char="o"/>
            </a:pPr>
            <a:r>
              <a:rPr lang="en-US" kern="0" dirty="0">
                <a:solidFill>
                  <a:schemeClr val="accent3">
                    <a:lumMod val="50000"/>
                  </a:schemeClr>
                </a:solidFill>
              </a:rPr>
              <a:t>In survey reports</a:t>
            </a:r>
          </a:p>
          <a:p>
            <a:pPr marL="1011747" lvl="1" indent="-457200" defTabSz="914400">
              <a:buFont typeface="Courier New" panose="02070309020205020404" pitchFamily="49" charset="0"/>
              <a:buChar char="o"/>
            </a:pPr>
            <a:r>
              <a:rPr lang="en-US" kern="0" dirty="0">
                <a:solidFill>
                  <a:schemeClr val="accent3">
                    <a:lumMod val="50000"/>
                  </a:schemeClr>
                </a:solidFill>
              </a:rPr>
              <a:t>Example: </a:t>
            </a:r>
            <a:r>
              <a:rPr lang="en-US" dirty="0">
                <a:solidFill>
                  <a:schemeClr val="accent3">
                    <a:lumMod val="50000"/>
                  </a:schemeClr>
                </a:solidFill>
              </a:rPr>
              <a:t>Data point metadata is often found in the form of footnotes, alongside data tables or in data cells. Here is an excerpt of the data point metadata for the share of female researchers, by country, for the years 1999–2015</a:t>
            </a:r>
            <a:endParaRPr lang="en-US" kern="0" dirty="0">
              <a:solidFill>
                <a:schemeClr val="accent3">
                  <a:lumMod val="50000"/>
                </a:schemeClr>
              </a:solidFill>
            </a:endParaRPr>
          </a:p>
          <a:p>
            <a:pPr defTabSz="914400"/>
            <a:endParaRPr lang="en-US" kern="0" dirty="0">
              <a:solidFill>
                <a:schemeClr val="accent3">
                  <a:lumMod val="50000"/>
                </a:schemeClr>
              </a:solidFill>
            </a:endParaRPr>
          </a:p>
        </p:txBody>
      </p:sp>
      <p:grpSp>
        <p:nvGrpSpPr>
          <p:cNvPr id="4" name="Group 3">
            <a:extLst>
              <a:ext uri="{FF2B5EF4-FFF2-40B4-BE49-F238E27FC236}">
                <a16:creationId xmlns:a16="http://schemas.microsoft.com/office/drawing/2014/main" id="{66113024-27B8-60D5-D574-19ABD2E2E001}"/>
              </a:ext>
            </a:extLst>
          </p:cNvPr>
          <p:cNvGrpSpPr/>
          <p:nvPr/>
        </p:nvGrpSpPr>
        <p:grpSpPr>
          <a:xfrm>
            <a:off x="11887200" y="2438400"/>
            <a:ext cx="12192000" cy="9448800"/>
            <a:chOff x="0" y="0"/>
            <a:chExt cx="3608070" cy="2821437"/>
          </a:xfrm>
        </p:grpSpPr>
        <p:pic>
          <p:nvPicPr>
            <p:cNvPr id="7" name="Picture 6">
              <a:extLst>
                <a:ext uri="{FF2B5EF4-FFF2-40B4-BE49-F238E27FC236}">
                  <a16:creationId xmlns:a16="http://schemas.microsoft.com/office/drawing/2014/main" id="{6630863D-BFCB-D514-FD1A-699DABAB24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08070" cy="2763520"/>
            </a:xfrm>
            <a:prstGeom prst="rect">
              <a:avLst/>
            </a:prstGeom>
          </p:spPr>
        </p:pic>
        <p:sp>
          <p:nvSpPr>
            <p:cNvPr id="8" name="Rectangle 7">
              <a:extLst>
                <a:ext uri="{FF2B5EF4-FFF2-40B4-BE49-F238E27FC236}">
                  <a16:creationId xmlns:a16="http://schemas.microsoft.com/office/drawing/2014/main" id="{A37E8172-BDD9-61EC-3213-EFB20399E911}"/>
                </a:ext>
              </a:extLst>
            </p:cNvPr>
            <p:cNvSpPr/>
            <p:nvPr/>
          </p:nvSpPr>
          <p:spPr>
            <a:xfrm>
              <a:off x="0" y="2572056"/>
              <a:ext cx="3550023" cy="249381"/>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140286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2717DE-2785-48DE-8976-33C7FE457F92}"/>
              </a:ext>
            </a:extLst>
          </p:cNvPr>
          <p:cNvSpPr>
            <a:spLocks noGrp="1"/>
          </p:cNvSpPr>
          <p:nvPr>
            <p:ph type="body" sz="quarter" idx="10"/>
          </p:nvPr>
        </p:nvSpPr>
        <p:spPr/>
        <p:txBody>
          <a:bodyPr/>
          <a:lstStyle/>
          <a:p>
            <a:r>
              <a:rPr lang="en-US" dirty="0"/>
              <a:t>Why is metadata important? </a:t>
            </a:r>
          </a:p>
        </p:txBody>
      </p:sp>
      <p:sp>
        <p:nvSpPr>
          <p:cNvPr id="3" name="Text Placeholder 2">
            <a:extLst>
              <a:ext uri="{FF2B5EF4-FFF2-40B4-BE49-F238E27FC236}">
                <a16:creationId xmlns:a16="http://schemas.microsoft.com/office/drawing/2014/main" id="{12438C4A-EFC4-4DFD-AB90-2AB9D1C41202}"/>
              </a:ext>
            </a:extLst>
          </p:cNvPr>
          <p:cNvSpPr>
            <a:spLocks noGrp="1"/>
          </p:cNvSpPr>
          <p:nvPr>
            <p:ph type="body" sz="quarter" idx="11"/>
          </p:nvPr>
        </p:nvSpPr>
        <p:spPr>
          <a:xfrm>
            <a:off x="1586578" y="3161380"/>
            <a:ext cx="21233951" cy="984885"/>
          </a:xfrm>
        </p:spPr>
        <p:txBody>
          <a:bodyPr/>
          <a:lstStyle/>
          <a:p>
            <a:pPr marL="457200" indent="-457200">
              <a:buFontTx/>
              <a:buChar char="-"/>
            </a:pPr>
            <a:r>
              <a:rPr lang="en-US" sz="3200" dirty="0">
                <a:solidFill>
                  <a:schemeClr val="accent3">
                    <a:lumMod val="50000"/>
                  </a:schemeClr>
                </a:solidFill>
              </a:rPr>
              <a:t>Metadata makes data meaningful </a:t>
            </a:r>
          </a:p>
          <a:p>
            <a:pPr marL="1011747" lvl="1" indent="-457200">
              <a:buFont typeface="Courier New" panose="02070309020205020404" pitchFamily="49" charset="0"/>
              <a:buChar char="o"/>
            </a:pPr>
            <a:r>
              <a:rPr lang="en-US" sz="3200" dirty="0">
                <a:solidFill>
                  <a:schemeClr val="accent3">
                    <a:lumMod val="50000"/>
                  </a:schemeClr>
                </a:solidFill>
              </a:rPr>
              <a:t>Without metadata, you would not understand data.</a:t>
            </a:r>
          </a:p>
        </p:txBody>
      </p:sp>
      <p:pic>
        <p:nvPicPr>
          <p:cNvPr id="6" name="Picture 5">
            <a:extLst>
              <a:ext uri="{FF2B5EF4-FFF2-40B4-BE49-F238E27FC236}">
                <a16:creationId xmlns:a16="http://schemas.microsoft.com/office/drawing/2014/main" id="{FA16C9FE-66A5-4187-8407-0E50E7391EF6}"/>
              </a:ext>
            </a:extLst>
          </p:cNvPr>
          <p:cNvPicPr>
            <a:picLocks noChangeAspect="1"/>
          </p:cNvPicPr>
          <p:nvPr/>
        </p:nvPicPr>
        <p:blipFill>
          <a:blip r:embed="rId3"/>
          <a:stretch>
            <a:fillRect/>
          </a:stretch>
        </p:blipFill>
        <p:spPr>
          <a:xfrm>
            <a:off x="1604162" y="5486400"/>
            <a:ext cx="20848087" cy="5068220"/>
          </a:xfrm>
          <a:prstGeom prst="rect">
            <a:avLst/>
          </a:prstGeom>
        </p:spPr>
      </p:pic>
      <p:sp>
        <p:nvSpPr>
          <p:cNvPr id="7" name="Rounded Rectangle 2">
            <a:extLst>
              <a:ext uri="{FF2B5EF4-FFF2-40B4-BE49-F238E27FC236}">
                <a16:creationId xmlns:a16="http://schemas.microsoft.com/office/drawing/2014/main" id="{03AF49E2-3580-4216-9951-0E9565993C8B}"/>
              </a:ext>
            </a:extLst>
          </p:cNvPr>
          <p:cNvSpPr/>
          <p:nvPr/>
        </p:nvSpPr>
        <p:spPr>
          <a:xfrm>
            <a:off x="17068799" y="2678566"/>
            <a:ext cx="6781800" cy="2708871"/>
          </a:xfrm>
          <a:prstGeom prst="roundRect">
            <a:avLst>
              <a:gd name="adj" fmla="val 5000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E709D05-47C7-4B63-A566-9EE49C98D5F8}"/>
              </a:ext>
            </a:extLst>
          </p:cNvPr>
          <p:cNvSpPr txBox="1"/>
          <p:nvPr/>
        </p:nvSpPr>
        <p:spPr>
          <a:xfrm>
            <a:off x="18240894" y="3186832"/>
            <a:ext cx="4437609" cy="1832568"/>
          </a:xfrm>
          <a:prstGeom prst="rect">
            <a:avLst/>
          </a:prstGeom>
          <a:noFill/>
        </p:spPr>
        <p:txBody>
          <a:bodyPr wrap="square" rtlCol="0" anchor="ctr" anchorCtr="0">
            <a:noAutofit/>
          </a:bodyPr>
          <a:lstStyle/>
          <a:p>
            <a:pPr algn="ctr">
              <a:spcAft>
                <a:spcPts val="600"/>
              </a:spcAft>
            </a:pPr>
            <a:r>
              <a:rPr lang="en-IE" sz="2800" b="1" dirty="0">
                <a:latin typeface="Montserrat" panose="02000505000000020004" pitchFamily="2" charset="77"/>
              </a:rPr>
              <a:t>Do you know what this data is about?</a:t>
            </a:r>
          </a:p>
        </p:txBody>
      </p:sp>
    </p:spTree>
    <p:extLst>
      <p:ext uri="{BB962C8B-B14F-4D97-AF65-F5344CB8AC3E}">
        <p14:creationId xmlns:p14="http://schemas.microsoft.com/office/powerpoint/2010/main" val="109483503"/>
      </p:ext>
    </p:extLst>
  </p:cSld>
  <p:clrMapOvr>
    <a:masterClrMapping/>
  </p:clrMapOvr>
</p:sld>
</file>

<file path=ppt/theme/theme1.xml><?xml version="1.0" encoding="utf-8"?>
<a:theme xmlns:a="http://schemas.openxmlformats.org/drawingml/2006/main" name="Office Theme">
  <a:themeElements>
    <a:clrScheme name="WOMEN COUNT">
      <a:dk1>
        <a:srgbClr val="009CDB"/>
      </a:dk1>
      <a:lt1>
        <a:srgbClr val="FEFFFF"/>
      </a:lt1>
      <a:dk2>
        <a:srgbClr val="009CDB"/>
      </a:dk2>
      <a:lt2>
        <a:srgbClr val="FEFFFF"/>
      </a:lt2>
      <a:accent1>
        <a:srgbClr val="009CDB"/>
      </a:accent1>
      <a:accent2>
        <a:srgbClr val="67B7E6"/>
      </a:accent2>
      <a:accent3>
        <a:srgbClr val="6D6E70"/>
      </a:accent3>
      <a:accent4>
        <a:srgbClr val="FEFFFF"/>
      </a:accent4>
      <a:accent5>
        <a:srgbClr val="FEFFFF"/>
      </a:accent5>
      <a:accent6>
        <a:srgbClr val="FEFFFF"/>
      </a:accent6>
      <a:hlink>
        <a:srgbClr val="66B6E5"/>
      </a:hlink>
      <a:folHlink>
        <a:srgbClr val="6D6D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D621EC3FE65848A99E9E2736D3C4A6" ma:contentTypeVersion="6" ma:contentTypeDescription="Create a new document." ma:contentTypeScope="" ma:versionID="ab24826f7bc1beba72e5c1d9e9140a98">
  <xsd:schema xmlns:xsd="http://www.w3.org/2001/XMLSchema" xmlns:xs="http://www.w3.org/2001/XMLSchema" xmlns:p="http://schemas.microsoft.com/office/2006/metadata/properties" xmlns:ns2="a6e34da6-05e8-4b02-885f-a05ca3b06021" targetNamespace="http://schemas.microsoft.com/office/2006/metadata/properties" ma:root="true" ma:fieldsID="e1b44747734f977d4a5fc3b266de3879" ns2:_="">
    <xsd:import namespace="a6e34da6-05e8-4b02-885f-a05ca3b060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e34da6-05e8-4b02-885f-a05ca3b060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C38B0-56DB-474A-AE37-9E185FAFFE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e34da6-05e8-4b02-885f-a05ca3b06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7E3E53-1783-4CD9-B02A-5A0CE05E090B}">
  <ds:schemaRefs>
    <ds:schemaRef ds:uri="http://purl.org/dc/dcmitype/"/>
    <ds:schemaRef ds:uri="http://schemas.microsoft.com/office/2006/documentManagement/types"/>
    <ds:schemaRef ds:uri="http://www.w3.org/XML/1998/namespace"/>
    <ds:schemaRef ds:uri="http://schemas.openxmlformats.org/package/2006/metadata/core-properties"/>
    <ds:schemaRef ds:uri="http://purl.org/dc/elements/1.1/"/>
    <ds:schemaRef ds:uri="http://purl.org/dc/terms/"/>
    <ds:schemaRef ds:uri="http://schemas.microsoft.com/office/infopath/2007/PartnerControls"/>
    <ds:schemaRef ds:uri="2335c9ae-562c-4e2a-87fe-6586fc6aec73"/>
    <ds:schemaRef ds:uri="8501f438-7285-47f4-a263-e6dcc167b43d"/>
    <ds:schemaRef ds:uri="http://schemas.microsoft.com/office/2006/metadata/properties"/>
  </ds:schemaRefs>
</ds:datastoreItem>
</file>

<file path=customXml/itemProps3.xml><?xml version="1.0" encoding="utf-8"?>
<ds:datastoreItem xmlns:ds="http://schemas.openxmlformats.org/officeDocument/2006/customXml" ds:itemID="{93165319-8B88-49B9-A971-292FB8781A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4442</TotalTime>
  <Words>3189</Words>
  <Application>Microsoft Office PowerPoint</Application>
  <PresentationFormat>Custom</PresentationFormat>
  <Paragraphs>632</Paragraphs>
  <Slides>37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Cambria Math</vt:lpstr>
      <vt:lpstr>Courier New</vt:lpstr>
      <vt:lpstr>Gill Sans MT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DONOR COMMITTEE  MEETING 01 JANUARY 2020</dc:title>
  <dc:creator>Papa Seck</dc:creator>
  <cp:lastModifiedBy>Tsz Yu Chang</cp:lastModifiedBy>
  <cp:revision>192</cp:revision>
  <dcterms:created xsi:type="dcterms:W3CDTF">2019-07-24T10:22:12Z</dcterms:created>
  <dcterms:modified xsi:type="dcterms:W3CDTF">2024-10-01T09:54:48Z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2019-07-24T00:00:00Z</vt:filetime>
  </property>
  <property fmtid="{D5CDD505-2E9C-101B-9397-08002B2CF9AE}" pid="3" name="Creator">
    <vt:lpwstr>Adobe InDesign 14.0 (Macintosh)</vt:lpwstr>
  </property>
  <property fmtid="{D5CDD505-2E9C-101B-9397-08002B2CF9AE}" pid="4" name="LastSaved">
    <vt:filetime>2019-07-24T00:00:00Z</vt:filetime>
  </property>
  <property fmtid="{D5CDD505-2E9C-101B-9397-08002B2CF9AE}" pid="5" name="ContentTypeId">
    <vt:lpwstr>0x01010053D621EC3FE65848A99E9E2736D3C4A6</vt:lpwstr>
  </property>
</Properties>
</file>