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3" r:id="rId6"/>
    <p:sldId id="270" r:id="rId7"/>
    <p:sldId id="319" r:id="rId8"/>
    <p:sldId id="320" r:id="rId9"/>
    <p:sldId id="321" r:id="rId10"/>
    <p:sldId id="322" r:id="rId11"/>
    <p:sldId id="323" r:id="rId12"/>
    <p:sldId id="324" r:id="rId13"/>
    <p:sldId id="33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264" r:id="rId24"/>
  </p:sldIdLst>
  <p:sldSz cx="24384000" cy="13716000"/>
  <p:notesSz cx="20104100" cy="11309350"/>
  <p:defaultTextStyle>
    <a:defPPr>
      <a:defRPr lang="en-US"/>
    </a:defPPr>
    <a:lvl1pPr marL="0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3" userDrawn="1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824"/>
    <a:srgbClr val="55C02B"/>
    <a:srgbClr val="00689D"/>
    <a:srgbClr val="FCC408"/>
    <a:srgbClr val="BE8A2D"/>
    <a:srgbClr val="FC9D23"/>
    <a:srgbClr val="3D7D43"/>
    <a:srgbClr val="DE1267"/>
    <a:srgbClr val="E4233A"/>
    <a:srgbClr val="4B9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94674"/>
  </p:normalViewPr>
  <p:slideViewPr>
    <p:cSldViewPr>
      <p:cViewPr varScale="1">
        <p:scale>
          <a:sx n="30" d="100"/>
          <a:sy n="30" d="100"/>
        </p:scale>
        <p:origin x="1060" y="24"/>
      </p:cViewPr>
      <p:guideLst>
        <p:guide orient="horz" pos="3493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Distribution of Gender Specific Indicators in the SDG Indicator Framework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no. of indicators 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Sheet1!$A$3:$A$19</c:f>
              <c:strCache>
                <c:ptCount val="17"/>
                <c:pt idx="0">
                  <c:v>Goal 1 </c:v>
                </c:pt>
                <c:pt idx="1">
                  <c:v>Goal 2 </c:v>
                </c:pt>
                <c:pt idx="2">
                  <c:v>Goal 3 </c:v>
                </c:pt>
                <c:pt idx="3">
                  <c:v>Goal 4 </c:v>
                </c:pt>
                <c:pt idx="4">
                  <c:v>Goal 5</c:v>
                </c:pt>
                <c:pt idx="5">
                  <c:v>Goal 6</c:v>
                </c:pt>
                <c:pt idx="6">
                  <c:v>Goal 7</c:v>
                </c:pt>
                <c:pt idx="7">
                  <c:v>Goal 8</c:v>
                </c:pt>
                <c:pt idx="8">
                  <c:v>Goal 9</c:v>
                </c:pt>
                <c:pt idx="9">
                  <c:v>Goal 10</c:v>
                </c:pt>
                <c:pt idx="10">
                  <c:v>Goal 11 </c:v>
                </c:pt>
                <c:pt idx="11">
                  <c:v>Goal 12</c:v>
                </c:pt>
                <c:pt idx="12">
                  <c:v>Goal 13 </c:v>
                </c:pt>
                <c:pt idx="13">
                  <c:v>Goal 14 </c:v>
                </c:pt>
                <c:pt idx="14">
                  <c:v>Goal 15</c:v>
                </c:pt>
                <c:pt idx="15">
                  <c:v>Goal 16 </c:v>
                </c:pt>
                <c:pt idx="16">
                  <c:v>Goal 17 </c:v>
                </c:pt>
              </c:strCache>
            </c:strRef>
          </c:cat>
          <c:val>
            <c:numRef>
              <c:f>Sheet1!$B$3:$B$19</c:f>
              <c:numCache>
                <c:formatCode>General</c:formatCode>
                <c:ptCount val="17"/>
                <c:pt idx="0">
                  <c:v>14</c:v>
                </c:pt>
                <c:pt idx="1">
                  <c:v>13</c:v>
                </c:pt>
                <c:pt idx="2">
                  <c:v>27</c:v>
                </c:pt>
                <c:pt idx="3">
                  <c:v>11</c:v>
                </c:pt>
                <c:pt idx="4">
                  <c:v>14</c:v>
                </c:pt>
                <c:pt idx="5">
                  <c:v>11</c:v>
                </c:pt>
                <c:pt idx="6">
                  <c:v>6</c:v>
                </c:pt>
                <c:pt idx="7">
                  <c:v>17</c:v>
                </c:pt>
                <c:pt idx="8">
                  <c:v>12</c:v>
                </c:pt>
                <c:pt idx="9">
                  <c:v>11</c:v>
                </c:pt>
                <c:pt idx="10">
                  <c:v>15</c:v>
                </c:pt>
                <c:pt idx="11">
                  <c:v>13</c:v>
                </c:pt>
                <c:pt idx="12">
                  <c:v>8</c:v>
                </c:pt>
                <c:pt idx="13">
                  <c:v>10</c:v>
                </c:pt>
                <c:pt idx="14">
                  <c:v>14</c:v>
                </c:pt>
                <c:pt idx="15">
                  <c:v>23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1-4565-AD48-D21C89AA5C50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No. of Gender Specific Indicators 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Sheet1!$A$3:$A$19</c:f>
              <c:strCache>
                <c:ptCount val="17"/>
                <c:pt idx="0">
                  <c:v>Goal 1 </c:v>
                </c:pt>
                <c:pt idx="1">
                  <c:v>Goal 2 </c:v>
                </c:pt>
                <c:pt idx="2">
                  <c:v>Goal 3 </c:v>
                </c:pt>
                <c:pt idx="3">
                  <c:v>Goal 4 </c:v>
                </c:pt>
                <c:pt idx="4">
                  <c:v>Goal 5</c:v>
                </c:pt>
                <c:pt idx="5">
                  <c:v>Goal 6</c:v>
                </c:pt>
                <c:pt idx="6">
                  <c:v>Goal 7</c:v>
                </c:pt>
                <c:pt idx="7">
                  <c:v>Goal 8</c:v>
                </c:pt>
                <c:pt idx="8">
                  <c:v>Goal 9</c:v>
                </c:pt>
                <c:pt idx="9">
                  <c:v>Goal 10</c:v>
                </c:pt>
                <c:pt idx="10">
                  <c:v>Goal 11 </c:v>
                </c:pt>
                <c:pt idx="11">
                  <c:v>Goal 12</c:v>
                </c:pt>
                <c:pt idx="12">
                  <c:v>Goal 13 </c:v>
                </c:pt>
                <c:pt idx="13">
                  <c:v>Goal 14 </c:v>
                </c:pt>
                <c:pt idx="14">
                  <c:v>Goal 15</c:v>
                </c:pt>
                <c:pt idx="15">
                  <c:v>Goal 16 </c:v>
                </c:pt>
                <c:pt idx="16">
                  <c:v>Goal 17 </c:v>
                </c:pt>
              </c:strCache>
            </c:strRef>
          </c:cat>
          <c:val>
            <c:numRef>
              <c:f>Sheet1!$C$3:$C$19</c:f>
              <c:numCache>
                <c:formatCode>General</c:formatCode>
                <c:ptCount val="17"/>
                <c:pt idx="0">
                  <c:v>6</c:v>
                </c:pt>
                <c:pt idx="1">
                  <c:v>1</c:v>
                </c:pt>
                <c:pt idx="2">
                  <c:v>6</c:v>
                </c:pt>
                <c:pt idx="3">
                  <c:v>8</c:v>
                </c:pt>
                <c:pt idx="4">
                  <c:v>14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6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1-4565-AD48-D21C89AA5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2701800"/>
        <c:axId val="422703112"/>
      </c:barChart>
      <c:catAx>
        <c:axId val="42270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03112"/>
        <c:crosses val="autoZero"/>
        <c:auto val="1"/>
        <c:lblAlgn val="ctr"/>
        <c:lblOffset val="100"/>
        <c:noMultiLvlLbl val="0"/>
      </c:catAx>
      <c:valAx>
        <c:axId val="42270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0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9593C-D15A-4C5B-B9D0-65E7DF35470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72B53F-B316-45B9-859E-265A79A03D53}">
      <dgm:prSet phldrT="[Text]" custT="1"/>
      <dgm:spPr/>
      <dgm:t>
        <a:bodyPr/>
        <a:lstStyle/>
        <a:p>
          <a:r>
            <a:rPr lang="en-US" sz="4500" dirty="0"/>
            <a:t>Largest data gaps</a:t>
          </a:r>
        </a:p>
      </dgm:t>
    </dgm:pt>
    <dgm:pt modelId="{46DE698A-71F8-472F-825D-46B022161D65}" type="parTrans" cxnId="{8DE8AC2D-6359-4D06-8372-DB54B87C169F}">
      <dgm:prSet/>
      <dgm:spPr/>
      <dgm:t>
        <a:bodyPr/>
        <a:lstStyle/>
        <a:p>
          <a:endParaRPr lang="en-US" sz="4500"/>
        </a:p>
      </dgm:t>
    </dgm:pt>
    <dgm:pt modelId="{E9117709-8B41-40B9-B459-5C8F0EFBBB6D}" type="sibTrans" cxnId="{8DE8AC2D-6359-4D06-8372-DB54B87C169F}">
      <dgm:prSet/>
      <dgm:spPr/>
      <dgm:t>
        <a:bodyPr/>
        <a:lstStyle/>
        <a:p>
          <a:endParaRPr lang="en-US" sz="4500"/>
        </a:p>
      </dgm:t>
    </dgm:pt>
    <dgm:pt modelId="{D675483E-CEF1-4CB6-A404-2EAB63F8986C}">
      <dgm:prSet phldrT="[Text]" custT="1"/>
      <dgm:spPr/>
      <dgm:t>
        <a:bodyPr/>
        <a:lstStyle/>
        <a:p>
          <a:r>
            <a:rPr lang="en-US" sz="4500" dirty="0"/>
            <a:t>New and emerging areas of statistics</a:t>
          </a:r>
        </a:p>
      </dgm:t>
    </dgm:pt>
    <dgm:pt modelId="{4A823303-49F0-488F-9D7B-75CAE6DB6F23}" type="parTrans" cxnId="{E364F33E-4CDD-4781-8467-39C775BD6FB9}">
      <dgm:prSet/>
      <dgm:spPr/>
      <dgm:t>
        <a:bodyPr/>
        <a:lstStyle/>
        <a:p>
          <a:endParaRPr lang="en-US" sz="4500"/>
        </a:p>
      </dgm:t>
    </dgm:pt>
    <dgm:pt modelId="{AFFB7A97-243C-417E-8782-99D5E1CB63B3}" type="sibTrans" cxnId="{E364F33E-4CDD-4781-8467-39C775BD6FB9}">
      <dgm:prSet/>
      <dgm:spPr/>
      <dgm:t>
        <a:bodyPr/>
        <a:lstStyle/>
        <a:p>
          <a:endParaRPr lang="en-US" sz="4500"/>
        </a:p>
      </dgm:t>
    </dgm:pt>
    <dgm:pt modelId="{FF587A49-C94F-4C01-9180-0D44134F3777}">
      <dgm:prSet phldrT="[Text]" custT="1"/>
      <dgm:spPr/>
      <dgm:t>
        <a:bodyPr/>
        <a:lstStyle/>
        <a:p>
          <a:r>
            <a:rPr lang="en-US" sz="4500" dirty="0"/>
            <a:t>Hard to reach population groups</a:t>
          </a:r>
        </a:p>
      </dgm:t>
    </dgm:pt>
    <dgm:pt modelId="{F7D08BA3-8F59-47A2-9CC7-63DC716563DD}" type="parTrans" cxnId="{790B8257-4939-45AB-8CA5-90338A3EAF29}">
      <dgm:prSet/>
      <dgm:spPr/>
      <dgm:t>
        <a:bodyPr/>
        <a:lstStyle/>
        <a:p>
          <a:endParaRPr lang="en-US" sz="4500"/>
        </a:p>
      </dgm:t>
    </dgm:pt>
    <dgm:pt modelId="{45D12461-0BB6-4835-926F-5535C2CEC386}" type="sibTrans" cxnId="{790B8257-4939-45AB-8CA5-90338A3EAF29}">
      <dgm:prSet/>
      <dgm:spPr/>
      <dgm:t>
        <a:bodyPr/>
        <a:lstStyle/>
        <a:p>
          <a:endParaRPr lang="en-US" sz="4500"/>
        </a:p>
      </dgm:t>
    </dgm:pt>
    <dgm:pt modelId="{F0C6848A-ADE2-475E-971F-09320CBF33F3}">
      <dgm:prSet custT="1"/>
      <dgm:spPr/>
      <dgm:t>
        <a:bodyPr/>
        <a:lstStyle/>
        <a:p>
          <a:r>
            <a:rPr lang="en-US" sz="4500" dirty="0"/>
            <a:t>Pacific Island Countries and territories</a:t>
          </a:r>
        </a:p>
      </dgm:t>
    </dgm:pt>
    <dgm:pt modelId="{B64F72A9-6779-4A09-BFBB-A1447B861D0F}" type="parTrans" cxnId="{FB2F3CA6-0175-401D-829E-139A163399ED}">
      <dgm:prSet/>
      <dgm:spPr/>
      <dgm:t>
        <a:bodyPr/>
        <a:lstStyle/>
        <a:p>
          <a:endParaRPr lang="en-US" sz="4500"/>
        </a:p>
      </dgm:t>
    </dgm:pt>
    <dgm:pt modelId="{592108C1-EF9A-48B3-B939-F1ED82FC6C95}" type="sibTrans" cxnId="{FB2F3CA6-0175-401D-829E-139A163399ED}">
      <dgm:prSet/>
      <dgm:spPr/>
      <dgm:t>
        <a:bodyPr/>
        <a:lstStyle/>
        <a:p>
          <a:endParaRPr lang="en-US" sz="4500"/>
        </a:p>
      </dgm:t>
    </dgm:pt>
    <dgm:pt modelId="{9F1CF567-45C6-4C41-8DFB-1704559CC429}" type="pres">
      <dgm:prSet presAssocID="{EF39593C-D15A-4C5B-B9D0-65E7DF35470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59EA1A3-D741-426D-B0F3-2610655E42BE}" type="pres">
      <dgm:prSet presAssocID="{4B72B53F-B316-45B9-859E-265A79A03D53}" presName="root" presStyleCnt="0">
        <dgm:presLayoutVars>
          <dgm:chMax/>
          <dgm:chPref val="4"/>
        </dgm:presLayoutVars>
      </dgm:prSet>
      <dgm:spPr/>
    </dgm:pt>
    <dgm:pt modelId="{E78E7A40-3B78-4164-90DF-499FCD48C028}" type="pres">
      <dgm:prSet presAssocID="{4B72B53F-B316-45B9-859E-265A79A03D53}" presName="rootComposite" presStyleCnt="0">
        <dgm:presLayoutVars/>
      </dgm:prSet>
      <dgm:spPr/>
    </dgm:pt>
    <dgm:pt modelId="{254656F8-DFE3-4E33-A0E8-204920697D89}" type="pres">
      <dgm:prSet presAssocID="{4B72B53F-B316-45B9-859E-265A79A03D53}" presName="rootText" presStyleLbl="node0" presStyleIdx="0" presStyleCnt="1">
        <dgm:presLayoutVars>
          <dgm:chMax/>
          <dgm:chPref val="4"/>
        </dgm:presLayoutVars>
      </dgm:prSet>
      <dgm:spPr/>
    </dgm:pt>
    <dgm:pt modelId="{41108263-0FE9-45D9-B32C-B821A7F6EB91}" type="pres">
      <dgm:prSet presAssocID="{4B72B53F-B316-45B9-859E-265A79A03D53}" presName="childShape" presStyleCnt="0">
        <dgm:presLayoutVars>
          <dgm:chMax val="0"/>
          <dgm:chPref val="0"/>
        </dgm:presLayoutVars>
      </dgm:prSet>
      <dgm:spPr/>
    </dgm:pt>
    <dgm:pt modelId="{5207A1FA-F3E1-472A-A22D-A1DB7C19E172}" type="pres">
      <dgm:prSet presAssocID="{D675483E-CEF1-4CB6-A404-2EAB63F8986C}" presName="childComposite" presStyleCnt="0">
        <dgm:presLayoutVars>
          <dgm:chMax val="0"/>
          <dgm:chPref val="0"/>
        </dgm:presLayoutVars>
      </dgm:prSet>
      <dgm:spPr/>
    </dgm:pt>
    <dgm:pt modelId="{8FF77BDC-B70B-4FF4-B27C-D96162A71159}" type="pres">
      <dgm:prSet presAssocID="{D675483E-CEF1-4CB6-A404-2EAB63F8986C}" presName="Image" presStyleLbl="nod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952E0DF-C894-4394-A757-67F3DF027D5B}" type="pres">
      <dgm:prSet presAssocID="{D675483E-CEF1-4CB6-A404-2EAB63F8986C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2068C832-6FED-4747-B0AD-09A61C7F16B9}" type="pres">
      <dgm:prSet presAssocID="{FF587A49-C94F-4C01-9180-0D44134F3777}" presName="childComposite" presStyleCnt="0">
        <dgm:presLayoutVars>
          <dgm:chMax val="0"/>
          <dgm:chPref val="0"/>
        </dgm:presLayoutVars>
      </dgm:prSet>
      <dgm:spPr/>
    </dgm:pt>
    <dgm:pt modelId="{CC5E407A-9F9C-4734-8FF1-2A2E8E6E66B6}" type="pres">
      <dgm:prSet presAssocID="{FF587A49-C94F-4C01-9180-0D44134F3777}" presName="Image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72F4F7F0-E37A-4C5E-A8DF-46D68167C5C4}" type="pres">
      <dgm:prSet presAssocID="{FF587A49-C94F-4C01-9180-0D44134F3777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6A1A09D6-84FD-4483-8238-A002F58171AA}" type="pres">
      <dgm:prSet presAssocID="{F0C6848A-ADE2-475E-971F-09320CBF33F3}" presName="childComposite" presStyleCnt="0">
        <dgm:presLayoutVars>
          <dgm:chMax val="0"/>
          <dgm:chPref val="0"/>
        </dgm:presLayoutVars>
      </dgm:prSet>
      <dgm:spPr/>
    </dgm:pt>
    <dgm:pt modelId="{0AD6B9B3-28ED-4E77-BEEF-35D8F3FFA196}" type="pres">
      <dgm:prSet presAssocID="{F0C6848A-ADE2-475E-971F-09320CBF33F3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940A3AF1-5E91-4AA5-A112-1A002CD298A5}" type="pres">
      <dgm:prSet presAssocID="{F0C6848A-ADE2-475E-971F-09320CBF33F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DE8AC2D-6359-4D06-8372-DB54B87C169F}" srcId="{EF39593C-D15A-4C5B-B9D0-65E7DF35470F}" destId="{4B72B53F-B316-45B9-859E-265A79A03D53}" srcOrd="0" destOrd="0" parTransId="{46DE698A-71F8-472F-825D-46B022161D65}" sibTransId="{E9117709-8B41-40B9-B459-5C8F0EFBBB6D}"/>
    <dgm:cxn modelId="{367CF53B-43D1-4EA1-93B6-BF8F8FD1C1B0}" type="presOf" srcId="{FF587A49-C94F-4C01-9180-0D44134F3777}" destId="{72F4F7F0-E37A-4C5E-A8DF-46D68167C5C4}" srcOrd="0" destOrd="0" presId="urn:microsoft.com/office/officeart/2008/layout/PictureAccentList"/>
    <dgm:cxn modelId="{E364F33E-4CDD-4781-8467-39C775BD6FB9}" srcId="{4B72B53F-B316-45B9-859E-265A79A03D53}" destId="{D675483E-CEF1-4CB6-A404-2EAB63F8986C}" srcOrd="0" destOrd="0" parTransId="{4A823303-49F0-488F-9D7B-75CAE6DB6F23}" sibTransId="{AFFB7A97-243C-417E-8782-99D5E1CB63B3}"/>
    <dgm:cxn modelId="{790B8257-4939-45AB-8CA5-90338A3EAF29}" srcId="{4B72B53F-B316-45B9-859E-265A79A03D53}" destId="{FF587A49-C94F-4C01-9180-0D44134F3777}" srcOrd="1" destOrd="0" parTransId="{F7D08BA3-8F59-47A2-9CC7-63DC716563DD}" sibTransId="{45D12461-0BB6-4835-926F-5535C2CEC386}"/>
    <dgm:cxn modelId="{6C4C169D-C29A-4D48-8B8C-CE39E0757519}" type="presOf" srcId="{4B72B53F-B316-45B9-859E-265A79A03D53}" destId="{254656F8-DFE3-4E33-A0E8-204920697D89}" srcOrd="0" destOrd="0" presId="urn:microsoft.com/office/officeart/2008/layout/PictureAccentList"/>
    <dgm:cxn modelId="{FB2F3CA6-0175-401D-829E-139A163399ED}" srcId="{4B72B53F-B316-45B9-859E-265A79A03D53}" destId="{F0C6848A-ADE2-475E-971F-09320CBF33F3}" srcOrd="2" destOrd="0" parTransId="{B64F72A9-6779-4A09-BFBB-A1447B861D0F}" sibTransId="{592108C1-EF9A-48B3-B939-F1ED82FC6C95}"/>
    <dgm:cxn modelId="{2007C2EA-CB35-4713-A745-9BE2D95321A2}" type="presOf" srcId="{D675483E-CEF1-4CB6-A404-2EAB63F8986C}" destId="{A952E0DF-C894-4394-A757-67F3DF027D5B}" srcOrd="0" destOrd="0" presId="urn:microsoft.com/office/officeart/2008/layout/PictureAccentList"/>
    <dgm:cxn modelId="{018D9BF0-C41C-44B1-B311-C1632CCF81EA}" type="presOf" srcId="{EF39593C-D15A-4C5B-B9D0-65E7DF35470F}" destId="{9F1CF567-45C6-4C41-8DFB-1704559CC429}" srcOrd="0" destOrd="0" presId="urn:microsoft.com/office/officeart/2008/layout/PictureAccentList"/>
    <dgm:cxn modelId="{537E40F4-F0AA-40AF-878A-1A40DC3397D3}" type="presOf" srcId="{F0C6848A-ADE2-475E-971F-09320CBF33F3}" destId="{940A3AF1-5E91-4AA5-A112-1A002CD298A5}" srcOrd="0" destOrd="0" presId="urn:microsoft.com/office/officeart/2008/layout/PictureAccentList"/>
    <dgm:cxn modelId="{B05B885B-9772-4829-946B-6B32FEF692D2}" type="presParOf" srcId="{9F1CF567-45C6-4C41-8DFB-1704559CC429}" destId="{059EA1A3-D741-426D-B0F3-2610655E42BE}" srcOrd="0" destOrd="0" presId="urn:microsoft.com/office/officeart/2008/layout/PictureAccentList"/>
    <dgm:cxn modelId="{72FF03D0-611F-4AEF-B74E-FBBC07A0C384}" type="presParOf" srcId="{059EA1A3-D741-426D-B0F3-2610655E42BE}" destId="{E78E7A40-3B78-4164-90DF-499FCD48C028}" srcOrd="0" destOrd="0" presId="urn:microsoft.com/office/officeart/2008/layout/PictureAccentList"/>
    <dgm:cxn modelId="{0B0F51CE-6A8F-41A6-B23B-BB36E2E17A4A}" type="presParOf" srcId="{E78E7A40-3B78-4164-90DF-499FCD48C028}" destId="{254656F8-DFE3-4E33-A0E8-204920697D89}" srcOrd="0" destOrd="0" presId="urn:microsoft.com/office/officeart/2008/layout/PictureAccentList"/>
    <dgm:cxn modelId="{EB36FCFC-9121-4C4E-8478-6E5628D18527}" type="presParOf" srcId="{059EA1A3-D741-426D-B0F3-2610655E42BE}" destId="{41108263-0FE9-45D9-B32C-B821A7F6EB91}" srcOrd="1" destOrd="0" presId="urn:microsoft.com/office/officeart/2008/layout/PictureAccentList"/>
    <dgm:cxn modelId="{6D023285-28A8-4863-A95A-64F3E2E342EB}" type="presParOf" srcId="{41108263-0FE9-45D9-B32C-B821A7F6EB91}" destId="{5207A1FA-F3E1-472A-A22D-A1DB7C19E172}" srcOrd="0" destOrd="0" presId="urn:microsoft.com/office/officeart/2008/layout/PictureAccentList"/>
    <dgm:cxn modelId="{D4E860DD-44CC-46B3-84C3-7279DB403402}" type="presParOf" srcId="{5207A1FA-F3E1-472A-A22D-A1DB7C19E172}" destId="{8FF77BDC-B70B-4FF4-B27C-D96162A71159}" srcOrd="0" destOrd="0" presId="urn:microsoft.com/office/officeart/2008/layout/PictureAccentList"/>
    <dgm:cxn modelId="{8F2A4278-2AC3-4828-A94E-A73C70AB583A}" type="presParOf" srcId="{5207A1FA-F3E1-472A-A22D-A1DB7C19E172}" destId="{A952E0DF-C894-4394-A757-67F3DF027D5B}" srcOrd="1" destOrd="0" presId="urn:microsoft.com/office/officeart/2008/layout/PictureAccentList"/>
    <dgm:cxn modelId="{0EB5EF61-6596-41ED-B482-5628ABBEA1F9}" type="presParOf" srcId="{41108263-0FE9-45D9-B32C-B821A7F6EB91}" destId="{2068C832-6FED-4747-B0AD-09A61C7F16B9}" srcOrd="1" destOrd="0" presId="urn:microsoft.com/office/officeart/2008/layout/PictureAccentList"/>
    <dgm:cxn modelId="{B9092593-C084-466E-AF83-5EB14D5D8664}" type="presParOf" srcId="{2068C832-6FED-4747-B0AD-09A61C7F16B9}" destId="{CC5E407A-9F9C-4734-8FF1-2A2E8E6E66B6}" srcOrd="0" destOrd="0" presId="urn:microsoft.com/office/officeart/2008/layout/PictureAccentList"/>
    <dgm:cxn modelId="{0797847A-86AD-47B3-86B6-7CD68D3CFB2D}" type="presParOf" srcId="{2068C832-6FED-4747-B0AD-09A61C7F16B9}" destId="{72F4F7F0-E37A-4C5E-A8DF-46D68167C5C4}" srcOrd="1" destOrd="0" presId="urn:microsoft.com/office/officeart/2008/layout/PictureAccentList"/>
    <dgm:cxn modelId="{8B9E6A10-E670-41F9-A4EC-C9802E3EC9F8}" type="presParOf" srcId="{41108263-0FE9-45D9-B32C-B821A7F6EB91}" destId="{6A1A09D6-84FD-4483-8238-A002F58171AA}" srcOrd="2" destOrd="0" presId="urn:microsoft.com/office/officeart/2008/layout/PictureAccentList"/>
    <dgm:cxn modelId="{EBE5A118-98AC-490D-976B-131D1EE11A65}" type="presParOf" srcId="{6A1A09D6-84FD-4483-8238-A002F58171AA}" destId="{0AD6B9B3-28ED-4E77-BEEF-35D8F3FFA196}" srcOrd="0" destOrd="0" presId="urn:microsoft.com/office/officeart/2008/layout/PictureAccentList"/>
    <dgm:cxn modelId="{ADE3847A-6798-4C78-BE40-2064BB5599FE}" type="presParOf" srcId="{6A1A09D6-84FD-4483-8238-A002F58171AA}" destId="{940A3AF1-5E91-4AA5-A112-1A002CD298A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52DB7-C6DA-4937-9FE3-4295FBAA2FB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B0F7F-8B08-482A-A464-61AC308F7387}">
      <dgm:prSet phldrT="[Text]"/>
      <dgm:spPr/>
      <dgm:t>
        <a:bodyPr/>
        <a:lstStyle/>
        <a:p>
          <a:r>
            <a:rPr lang="en-US" dirty="0"/>
            <a:t>Weak policy space</a:t>
          </a:r>
        </a:p>
      </dgm:t>
    </dgm:pt>
    <dgm:pt modelId="{49B43FE1-C44E-4E3A-9278-F81F2F265B7B}" type="parTrans" cxnId="{2D2D5857-A684-4226-9BBD-4CBA38017ED3}">
      <dgm:prSet/>
      <dgm:spPr/>
      <dgm:t>
        <a:bodyPr/>
        <a:lstStyle/>
        <a:p>
          <a:endParaRPr lang="en-US"/>
        </a:p>
      </dgm:t>
    </dgm:pt>
    <dgm:pt modelId="{F07564AB-DB32-49E2-A9E9-E02E0506A0A5}" type="sibTrans" cxnId="{2D2D5857-A684-4226-9BBD-4CBA38017ED3}">
      <dgm:prSet/>
      <dgm:spPr/>
      <dgm:t>
        <a:bodyPr/>
        <a:lstStyle/>
        <a:p>
          <a:endParaRPr lang="en-US"/>
        </a:p>
      </dgm:t>
    </dgm:pt>
    <dgm:pt modelId="{D6ABAD6F-84AB-427F-9120-6F42CDB10E73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Lack of political will</a:t>
          </a:r>
        </a:p>
      </dgm:t>
    </dgm:pt>
    <dgm:pt modelId="{3C3204A5-3A1C-4333-9C00-D2F6B940B0D3}" type="parTrans" cxnId="{C16211A8-8700-4C43-94E6-046C0768121D}">
      <dgm:prSet/>
      <dgm:spPr/>
      <dgm:t>
        <a:bodyPr/>
        <a:lstStyle/>
        <a:p>
          <a:endParaRPr lang="en-US"/>
        </a:p>
      </dgm:t>
    </dgm:pt>
    <dgm:pt modelId="{C0D48973-FBD3-491E-848D-8771885DEF1E}" type="sibTrans" cxnId="{C16211A8-8700-4C43-94E6-046C0768121D}">
      <dgm:prSet/>
      <dgm:spPr/>
      <dgm:t>
        <a:bodyPr/>
        <a:lstStyle/>
        <a:p>
          <a:endParaRPr lang="en-US"/>
        </a:p>
      </dgm:t>
    </dgm:pt>
    <dgm:pt modelId="{B16AFBD9-5853-4BA2-A7FD-0E07147B91DA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Inadequate resources</a:t>
          </a:r>
        </a:p>
      </dgm:t>
    </dgm:pt>
    <dgm:pt modelId="{9AC8EDA4-0767-4E72-B0BC-5700A9AA3253}" type="parTrans" cxnId="{B981E73D-CC9A-4909-983B-A8C371932747}">
      <dgm:prSet/>
      <dgm:spPr/>
      <dgm:t>
        <a:bodyPr/>
        <a:lstStyle/>
        <a:p>
          <a:endParaRPr lang="en-US"/>
        </a:p>
      </dgm:t>
    </dgm:pt>
    <dgm:pt modelId="{45883A63-A3D4-4745-A8B4-6D06FD5BE9A3}" type="sibTrans" cxnId="{B981E73D-CC9A-4909-983B-A8C371932747}">
      <dgm:prSet/>
      <dgm:spPr/>
      <dgm:t>
        <a:bodyPr/>
        <a:lstStyle/>
        <a:p>
          <a:endParaRPr lang="en-US"/>
        </a:p>
      </dgm:t>
    </dgm:pt>
    <dgm:pt modelId="{D937F0B1-1A96-4342-83E5-D5704009AA85}">
      <dgm:prSet phldrT="[Text]"/>
      <dgm:spPr/>
      <dgm:t>
        <a:bodyPr/>
        <a:lstStyle/>
        <a:p>
          <a:r>
            <a:rPr lang="en-US" dirty="0"/>
            <a:t>Technical challenges</a:t>
          </a:r>
        </a:p>
      </dgm:t>
    </dgm:pt>
    <dgm:pt modelId="{16A3FC0C-9459-4C1D-B981-5E43DE02A388}" type="parTrans" cxnId="{FFE4F50B-51CC-461B-B17C-A0946B4939CA}">
      <dgm:prSet/>
      <dgm:spPr/>
      <dgm:t>
        <a:bodyPr/>
        <a:lstStyle/>
        <a:p>
          <a:endParaRPr lang="en-US"/>
        </a:p>
      </dgm:t>
    </dgm:pt>
    <dgm:pt modelId="{20B312E9-35D1-427E-8EC1-33316F550F71}" type="sibTrans" cxnId="{FFE4F50B-51CC-461B-B17C-A0946B4939CA}">
      <dgm:prSet/>
      <dgm:spPr/>
      <dgm:t>
        <a:bodyPr/>
        <a:lstStyle/>
        <a:p>
          <a:endParaRPr lang="en-US"/>
        </a:p>
      </dgm:t>
    </dgm:pt>
    <dgm:pt modelId="{35F18AF1-3B46-484C-9379-26FC9E48F5CD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Limited coordination among NSS actors</a:t>
          </a:r>
        </a:p>
      </dgm:t>
    </dgm:pt>
    <dgm:pt modelId="{3C67B6D8-8E9A-4668-A9BF-53984F976705}" type="parTrans" cxnId="{00E03AFE-A516-4857-9B37-765D370D624A}">
      <dgm:prSet/>
      <dgm:spPr/>
      <dgm:t>
        <a:bodyPr/>
        <a:lstStyle/>
        <a:p>
          <a:endParaRPr lang="en-US"/>
        </a:p>
      </dgm:t>
    </dgm:pt>
    <dgm:pt modelId="{3B5D1ED0-C9DD-4A2A-B38B-BAEF68E44B6C}" type="sibTrans" cxnId="{00E03AFE-A516-4857-9B37-765D370D624A}">
      <dgm:prSet/>
      <dgm:spPr/>
      <dgm:t>
        <a:bodyPr/>
        <a:lstStyle/>
        <a:p>
          <a:endParaRPr lang="en-US"/>
        </a:p>
      </dgm:t>
    </dgm:pt>
    <dgm:pt modelId="{7F3A6595-318A-456C-8ABF-ACB724F90EC3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Limited technical capacity in methodologically challenging areas</a:t>
          </a:r>
        </a:p>
      </dgm:t>
    </dgm:pt>
    <dgm:pt modelId="{C5A5355B-7FF4-4447-A7F7-9DD66F6CF018}" type="parTrans" cxnId="{A7D03F84-291C-4EA8-BDBA-B2C1954B9556}">
      <dgm:prSet/>
      <dgm:spPr/>
      <dgm:t>
        <a:bodyPr/>
        <a:lstStyle/>
        <a:p>
          <a:endParaRPr lang="en-US"/>
        </a:p>
      </dgm:t>
    </dgm:pt>
    <dgm:pt modelId="{CBD9D8DC-DA2E-4579-9F15-A25D62924C6F}" type="sibTrans" cxnId="{A7D03F84-291C-4EA8-BDBA-B2C1954B9556}">
      <dgm:prSet/>
      <dgm:spPr/>
      <dgm:t>
        <a:bodyPr/>
        <a:lstStyle/>
        <a:p>
          <a:endParaRPr lang="en-US"/>
        </a:p>
      </dgm:t>
    </dgm:pt>
    <dgm:pt modelId="{06DEC49F-E99F-4450-94F9-E572D0DA5708}">
      <dgm:prSet phldrT="[Text]"/>
      <dgm:spPr/>
      <dgm:t>
        <a:bodyPr/>
        <a:lstStyle/>
        <a:p>
          <a:r>
            <a:rPr lang="en-US" dirty="0"/>
            <a:t>Lack of access to data</a:t>
          </a:r>
        </a:p>
      </dgm:t>
    </dgm:pt>
    <dgm:pt modelId="{DB8E7498-1B7E-46CC-AA6B-DD7B2D7FF44E}" type="parTrans" cxnId="{E56473EF-9288-48BF-88C6-55072BBC798B}">
      <dgm:prSet/>
      <dgm:spPr/>
      <dgm:t>
        <a:bodyPr/>
        <a:lstStyle/>
        <a:p>
          <a:endParaRPr lang="en-US"/>
        </a:p>
      </dgm:t>
    </dgm:pt>
    <dgm:pt modelId="{8BDE6DC8-5418-4E13-BBE3-DFB203E3E94E}" type="sibTrans" cxnId="{E56473EF-9288-48BF-88C6-55072BBC798B}">
      <dgm:prSet/>
      <dgm:spPr/>
      <dgm:t>
        <a:bodyPr/>
        <a:lstStyle/>
        <a:p>
          <a:endParaRPr lang="en-US"/>
        </a:p>
      </dgm:t>
    </dgm:pt>
    <dgm:pt modelId="{D6849D10-7C15-47D6-A26D-7F060F62239F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Limited awareness</a:t>
          </a:r>
        </a:p>
      </dgm:t>
    </dgm:pt>
    <dgm:pt modelId="{D0426D69-5C49-434E-93AC-2114BA38D2B7}" type="parTrans" cxnId="{E93DAC0D-E8E9-41A5-A75F-43772802E685}">
      <dgm:prSet/>
      <dgm:spPr/>
      <dgm:t>
        <a:bodyPr/>
        <a:lstStyle/>
        <a:p>
          <a:endParaRPr lang="en-US"/>
        </a:p>
      </dgm:t>
    </dgm:pt>
    <dgm:pt modelId="{3A232BA1-4372-4F92-BCCC-7B8FB84468EE}" type="sibTrans" cxnId="{E93DAC0D-E8E9-41A5-A75F-43772802E685}">
      <dgm:prSet/>
      <dgm:spPr/>
      <dgm:t>
        <a:bodyPr/>
        <a:lstStyle/>
        <a:p>
          <a:endParaRPr lang="en-US"/>
        </a:p>
      </dgm:t>
    </dgm:pt>
    <dgm:pt modelId="{9DF19FC2-D1CC-476C-846F-6EF98964C8A7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Insufficient dissemination/communication</a:t>
          </a:r>
        </a:p>
      </dgm:t>
    </dgm:pt>
    <dgm:pt modelId="{1E492C78-04A3-4B17-9E8F-64754DF829C7}" type="parTrans" cxnId="{69E9F3A1-834D-49E0-BE78-61BE2DC6F958}">
      <dgm:prSet/>
      <dgm:spPr/>
      <dgm:t>
        <a:bodyPr/>
        <a:lstStyle/>
        <a:p>
          <a:endParaRPr lang="en-US"/>
        </a:p>
      </dgm:t>
    </dgm:pt>
    <dgm:pt modelId="{70017F0D-A9DB-4E90-8006-2885316392A2}" type="sibTrans" cxnId="{69E9F3A1-834D-49E0-BE78-61BE2DC6F958}">
      <dgm:prSet/>
      <dgm:spPr/>
      <dgm:t>
        <a:bodyPr/>
        <a:lstStyle/>
        <a:p>
          <a:endParaRPr lang="en-US"/>
        </a:p>
      </dgm:t>
    </dgm:pt>
    <dgm:pt modelId="{53AC151D-1BF4-4A63-9400-C15576CFF9FA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User-producer disconnect</a:t>
          </a:r>
        </a:p>
      </dgm:t>
    </dgm:pt>
    <dgm:pt modelId="{BA67D419-45FB-418D-A614-DA69B95236BE}" type="parTrans" cxnId="{97B5E790-8A67-4AEA-9AEA-955CB8A95B00}">
      <dgm:prSet/>
      <dgm:spPr/>
      <dgm:t>
        <a:bodyPr/>
        <a:lstStyle/>
        <a:p>
          <a:endParaRPr lang="en-US"/>
        </a:p>
      </dgm:t>
    </dgm:pt>
    <dgm:pt modelId="{C5FC2991-264A-4813-B40A-9ED893867409}" type="sibTrans" cxnId="{97B5E790-8A67-4AEA-9AEA-955CB8A95B00}">
      <dgm:prSet/>
      <dgm:spPr/>
      <dgm:t>
        <a:bodyPr/>
        <a:lstStyle/>
        <a:p>
          <a:endParaRPr lang="en-US"/>
        </a:p>
      </dgm:t>
    </dgm:pt>
    <dgm:pt modelId="{09F35BFF-1E28-4A9C-8789-D778AAB1332B}" type="pres">
      <dgm:prSet presAssocID="{9C952DB7-C6DA-4937-9FE3-4295FBAA2FB7}" presName="linearFlow" presStyleCnt="0">
        <dgm:presLayoutVars>
          <dgm:dir/>
          <dgm:animLvl val="lvl"/>
          <dgm:resizeHandles val="exact"/>
        </dgm:presLayoutVars>
      </dgm:prSet>
      <dgm:spPr/>
    </dgm:pt>
    <dgm:pt modelId="{0D4F1C6C-4F99-44FD-981D-B42BAB70F368}" type="pres">
      <dgm:prSet presAssocID="{68AB0F7F-8B08-482A-A464-61AC308F7387}" presName="composite" presStyleCnt="0"/>
      <dgm:spPr/>
    </dgm:pt>
    <dgm:pt modelId="{90304424-8C49-4C60-BCFA-E856DFB0B1C1}" type="pres">
      <dgm:prSet presAssocID="{68AB0F7F-8B08-482A-A464-61AC308F73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B3B8111-08A9-4976-8458-E71A53036BA6}" type="pres">
      <dgm:prSet presAssocID="{68AB0F7F-8B08-482A-A464-61AC308F7387}" presName="descendantText" presStyleLbl="alignAcc1" presStyleIdx="0" presStyleCnt="3">
        <dgm:presLayoutVars>
          <dgm:bulletEnabled val="1"/>
        </dgm:presLayoutVars>
      </dgm:prSet>
      <dgm:spPr/>
    </dgm:pt>
    <dgm:pt modelId="{6FDF88D9-BB74-418C-9E10-C498CB7206F4}" type="pres">
      <dgm:prSet presAssocID="{F07564AB-DB32-49E2-A9E9-E02E0506A0A5}" presName="sp" presStyleCnt="0"/>
      <dgm:spPr/>
    </dgm:pt>
    <dgm:pt modelId="{FC9D2164-1021-4E7A-993B-4568D664B836}" type="pres">
      <dgm:prSet presAssocID="{D937F0B1-1A96-4342-83E5-D5704009AA85}" presName="composite" presStyleCnt="0"/>
      <dgm:spPr/>
    </dgm:pt>
    <dgm:pt modelId="{8ED8C7CA-1CFB-48A2-9C2C-AE9617BC57DF}" type="pres">
      <dgm:prSet presAssocID="{D937F0B1-1A96-4342-83E5-D5704009AA8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1FB5228-3F98-4859-A285-2A7745144FB1}" type="pres">
      <dgm:prSet presAssocID="{D937F0B1-1A96-4342-83E5-D5704009AA85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5D07C375-90A3-4734-B662-1E33DE059EC5}" type="pres">
      <dgm:prSet presAssocID="{20B312E9-35D1-427E-8EC1-33316F550F71}" presName="sp" presStyleCnt="0"/>
      <dgm:spPr/>
    </dgm:pt>
    <dgm:pt modelId="{1E354FB0-1958-485A-80C8-C9EF7EE8B38D}" type="pres">
      <dgm:prSet presAssocID="{06DEC49F-E99F-4450-94F9-E572D0DA5708}" presName="composite" presStyleCnt="0"/>
      <dgm:spPr/>
    </dgm:pt>
    <dgm:pt modelId="{CB8CAB9A-0671-4A03-9238-8C1C2E324D97}" type="pres">
      <dgm:prSet presAssocID="{06DEC49F-E99F-4450-94F9-E572D0DA570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C652661-4CB1-41C4-9AE2-CC6056D4207C}" type="pres">
      <dgm:prSet presAssocID="{06DEC49F-E99F-4450-94F9-E572D0DA570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FE4F50B-51CC-461B-B17C-A0946B4939CA}" srcId="{9C952DB7-C6DA-4937-9FE3-4295FBAA2FB7}" destId="{D937F0B1-1A96-4342-83E5-D5704009AA85}" srcOrd="1" destOrd="0" parTransId="{16A3FC0C-9459-4C1D-B981-5E43DE02A388}" sibTransId="{20B312E9-35D1-427E-8EC1-33316F550F71}"/>
    <dgm:cxn modelId="{E93DAC0D-E8E9-41A5-A75F-43772802E685}" srcId="{06DEC49F-E99F-4450-94F9-E572D0DA5708}" destId="{D6849D10-7C15-47D6-A26D-7F060F62239F}" srcOrd="0" destOrd="0" parTransId="{D0426D69-5C49-434E-93AC-2114BA38D2B7}" sibTransId="{3A232BA1-4372-4F92-BCCC-7B8FB84468EE}"/>
    <dgm:cxn modelId="{82F08810-E6E0-45D3-B5A4-12C3FBC8EA1F}" type="presOf" srcId="{7F3A6595-318A-456C-8ABF-ACB724F90EC3}" destId="{01FB5228-3F98-4859-A285-2A7745144FB1}" srcOrd="0" destOrd="1" presId="urn:microsoft.com/office/officeart/2005/8/layout/chevron2"/>
    <dgm:cxn modelId="{CC371312-DD40-4173-B4F6-C387C9F724BD}" type="presOf" srcId="{9C952DB7-C6DA-4937-9FE3-4295FBAA2FB7}" destId="{09F35BFF-1E28-4A9C-8789-D778AAB1332B}" srcOrd="0" destOrd="0" presId="urn:microsoft.com/office/officeart/2005/8/layout/chevron2"/>
    <dgm:cxn modelId="{07473B21-0EAA-4F37-8356-16A4ABE70C5A}" type="presOf" srcId="{35F18AF1-3B46-484C-9379-26FC9E48F5CD}" destId="{01FB5228-3F98-4859-A285-2A7745144FB1}" srcOrd="0" destOrd="0" presId="urn:microsoft.com/office/officeart/2005/8/layout/chevron2"/>
    <dgm:cxn modelId="{4AF1C23C-88CA-4329-8ADD-5A4C96844D76}" type="presOf" srcId="{53AC151D-1BF4-4A63-9400-C15576CFF9FA}" destId="{7C652661-4CB1-41C4-9AE2-CC6056D4207C}" srcOrd="0" destOrd="2" presId="urn:microsoft.com/office/officeart/2005/8/layout/chevron2"/>
    <dgm:cxn modelId="{B981E73D-CC9A-4909-983B-A8C371932747}" srcId="{68AB0F7F-8B08-482A-A464-61AC308F7387}" destId="{B16AFBD9-5853-4BA2-A7FD-0E07147B91DA}" srcOrd="1" destOrd="0" parTransId="{9AC8EDA4-0767-4E72-B0BC-5700A9AA3253}" sibTransId="{45883A63-A3D4-4745-A8B4-6D06FD5BE9A3}"/>
    <dgm:cxn modelId="{5A8ED873-207D-4EC9-B937-D4DB45118B26}" type="presOf" srcId="{9DF19FC2-D1CC-476C-846F-6EF98964C8A7}" destId="{7C652661-4CB1-41C4-9AE2-CC6056D4207C}" srcOrd="0" destOrd="1" presId="urn:microsoft.com/office/officeart/2005/8/layout/chevron2"/>
    <dgm:cxn modelId="{2D2D5857-A684-4226-9BBD-4CBA38017ED3}" srcId="{9C952DB7-C6DA-4937-9FE3-4295FBAA2FB7}" destId="{68AB0F7F-8B08-482A-A464-61AC308F7387}" srcOrd="0" destOrd="0" parTransId="{49B43FE1-C44E-4E3A-9278-F81F2F265B7B}" sibTransId="{F07564AB-DB32-49E2-A9E9-E02E0506A0A5}"/>
    <dgm:cxn modelId="{A7D03F84-291C-4EA8-BDBA-B2C1954B9556}" srcId="{D937F0B1-1A96-4342-83E5-D5704009AA85}" destId="{7F3A6595-318A-456C-8ABF-ACB724F90EC3}" srcOrd="1" destOrd="0" parTransId="{C5A5355B-7FF4-4447-A7F7-9DD66F6CF018}" sibTransId="{CBD9D8DC-DA2E-4579-9F15-A25D62924C6F}"/>
    <dgm:cxn modelId="{016FE086-2F30-4F09-BFD6-79564F9404AF}" type="presOf" srcId="{D6849D10-7C15-47D6-A26D-7F060F62239F}" destId="{7C652661-4CB1-41C4-9AE2-CC6056D4207C}" srcOrd="0" destOrd="0" presId="urn:microsoft.com/office/officeart/2005/8/layout/chevron2"/>
    <dgm:cxn modelId="{4B41208A-DF5B-41E9-877B-CAEAE5E300D3}" type="presOf" srcId="{D937F0B1-1A96-4342-83E5-D5704009AA85}" destId="{8ED8C7CA-1CFB-48A2-9C2C-AE9617BC57DF}" srcOrd="0" destOrd="0" presId="urn:microsoft.com/office/officeart/2005/8/layout/chevron2"/>
    <dgm:cxn modelId="{97B5E790-8A67-4AEA-9AEA-955CB8A95B00}" srcId="{06DEC49F-E99F-4450-94F9-E572D0DA5708}" destId="{53AC151D-1BF4-4A63-9400-C15576CFF9FA}" srcOrd="2" destOrd="0" parTransId="{BA67D419-45FB-418D-A614-DA69B95236BE}" sibTransId="{C5FC2991-264A-4813-B40A-9ED893867409}"/>
    <dgm:cxn modelId="{5516B693-C5E3-4202-8D88-9459D0BDD62D}" type="presOf" srcId="{D6ABAD6F-84AB-427F-9120-6F42CDB10E73}" destId="{DB3B8111-08A9-4976-8458-E71A53036BA6}" srcOrd="0" destOrd="0" presId="urn:microsoft.com/office/officeart/2005/8/layout/chevron2"/>
    <dgm:cxn modelId="{69E9F3A1-834D-49E0-BE78-61BE2DC6F958}" srcId="{06DEC49F-E99F-4450-94F9-E572D0DA5708}" destId="{9DF19FC2-D1CC-476C-846F-6EF98964C8A7}" srcOrd="1" destOrd="0" parTransId="{1E492C78-04A3-4B17-9E8F-64754DF829C7}" sibTransId="{70017F0D-A9DB-4E90-8006-2885316392A2}"/>
    <dgm:cxn modelId="{C16211A8-8700-4C43-94E6-046C0768121D}" srcId="{68AB0F7F-8B08-482A-A464-61AC308F7387}" destId="{D6ABAD6F-84AB-427F-9120-6F42CDB10E73}" srcOrd="0" destOrd="0" parTransId="{3C3204A5-3A1C-4333-9C00-D2F6B940B0D3}" sibTransId="{C0D48973-FBD3-491E-848D-8771885DEF1E}"/>
    <dgm:cxn modelId="{BAC0E1CE-7808-4798-8EBD-77FF2C0E9CB1}" type="presOf" srcId="{06DEC49F-E99F-4450-94F9-E572D0DA5708}" destId="{CB8CAB9A-0671-4A03-9238-8C1C2E324D97}" srcOrd="0" destOrd="0" presId="urn:microsoft.com/office/officeart/2005/8/layout/chevron2"/>
    <dgm:cxn modelId="{9E7597DD-BFDC-4F8B-B0C7-1F35B9178F8E}" type="presOf" srcId="{B16AFBD9-5853-4BA2-A7FD-0E07147B91DA}" destId="{DB3B8111-08A9-4976-8458-E71A53036BA6}" srcOrd="0" destOrd="1" presId="urn:microsoft.com/office/officeart/2005/8/layout/chevron2"/>
    <dgm:cxn modelId="{E56473EF-9288-48BF-88C6-55072BBC798B}" srcId="{9C952DB7-C6DA-4937-9FE3-4295FBAA2FB7}" destId="{06DEC49F-E99F-4450-94F9-E572D0DA5708}" srcOrd="2" destOrd="0" parTransId="{DB8E7498-1B7E-46CC-AA6B-DD7B2D7FF44E}" sibTransId="{8BDE6DC8-5418-4E13-BBE3-DFB203E3E94E}"/>
    <dgm:cxn modelId="{00E03AFE-A516-4857-9B37-765D370D624A}" srcId="{D937F0B1-1A96-4342-83E5-D5704009AA85}" destId="{35F18AF1-3B46-484C-9379-26FC9E48F5CD}" srcOrd="0" destOrd="0" parTransId="{3C67B6D8-8E9A-4668-A9BF-53984F976705}" sibTransId="{3B5D1ED0-C9DD-4A2A-B38B-BAEF68E44B6C}"/>
    <dgm:cxn modelId="{05B3F1FF-44CB-442D-A3B9-21E90804B35E}" type="presOf" srcId="{68AB0F7F-8B08-482A-A464-61AC308F7387}" destId="{90304424-8C49-4C60-BCFA-E856DFB0B1C1}" srcOrd="0" destOrd="0" presId="urn:microsoft.com/office/officeart/2005/8/layout/chevron2"/>
    <dgm:cxn modelId="{6561083F-A231-4B2B-8D46-A68FEC15502B}" type="presParOf" srcId="{09F35BFF-1E28-4A9C-8789-D778AAB1332B}" destId="{0D4F1C6C-4F99-44FD-981D-B42BAB70F368}" srcOrd="0" destOrd="0" presId="urn:microsoft.com/office/officeart/2005/8/layout/chevron2"/>
    <dgm:cxn modelId="{75986F2E-AD39-42DF-A1BF-D7A29E75BE06}" type="presParOf" srcId="{0D4F1C6C-4F99-44FD-981D-B42BAB70F368}" destId="{90304424-8C49-4C60-BCFA-E856DFB0B1C1}" srcOrd="0" destOrd="0" presId="urn:microsoft.com/office/officeart/2005/8/layout/chevron2"/>
    <dgm:cxn modelId="{A12FAEF5-5EC8-4A1C-BC25-8279F594970C}" type="presParOf" srcId="{0D4F1C6C-4F99-44FD-981D-B42BAB70F368}" destId="{DB3B8111-08A9-4976-8458-E71A53036BA6}" srcOrd="1" destOrd="0" presId="urn:microsoft.com/office/officeart/2005/8/layout/chevron2"/>
    <dgm:cxn modelId="{FDF50FB1-A635-4EBB-B373-6A83E30DEDB4}" type="presParOf" srcId="{09F35BFF-1E28-4A9C-8789-D778AAB1332B}" destId="{6FDF88D9-BB74-418C-9E10-C498CB7206F4}" srcOrd="1" destOrd="0" presId="urn:microsoft.com/office/officeart/2005/8/layout/chevron2"/>
    <dgm:cxn modelId="{E9B90416-3E27-4A22-9702-EBB2BF363DD6}" type="presParOf" srcId="{09F35BFF-1E28-4A9C-8789-D778AAB1332B}" destId="{FC9D2164-1021-4E7A-993B-4568D664B836}" srcOrd="2" destOrd="0" presId="urn:microsoft.com/office/officeart/2005/8/layout/chevron2"/>
    <dgm:cxn modelId="{BA5EAC4F-32D4-4978-BD31-5F092A24DDC9}" type="presParOf" srcId="{FC9D2164-1021-4E7A-993B-4568D664B836}" destId="{8ED8C7CA-1CFB-48A2-9C2C-AE9617BC57DF}" srcOrd="0" destOrd="0" presId="urn:microsoft.com/office/officeart/2005/8/layout/chevron2"/>
    <dgm:cxn modelId="{8BEE31CD-59C2-49BF-BA49-8A123947E68D}" type="presParOf" srcId="{FC9D2164-1021-4E7A-993B-4568D664B836}" destId="{01FB5228-3F98-4859-A285-2A7745144FB1}" srcOrd="1" destOrd="0" presId="urn:microsoft.com/office/officeart/2005/8/layout/chevron2"/>
    <dgm:cxn modelId="{DB75B256-47B4-4BEF-BE3C-0EFA485A7C91}" type="presParOf" srcId="{09F35BFF-1E28-4A9C-8789-D778AAB1332B}" destId="{5D07C375-90A3-4734-B662-1E33DE059EC5}" srcOrd="3" destOrd="0" presId="urn:microsoft.com/office/officeart/2005/8/layout/chevron2"/>
    <dgm:cxn modelId="{AFE69197-C3B9-4210-87F8-418AA0B050C9}" type="presParOf" srcId="{09F35BFF-1E28-4A9C-8789-D778AAB1332B}" destId="{1E354FB0-1958-485A-80C8-C9EF7EE8B38D}" srcOrd="4" destOrd="0" presId="urn:microsoft.com/office/officeart/2005/8/layout/chevron2"/>
    <dgm:cxn modelId="{ECD363CD-3DD9-4E38-BBE2-8C5DC209E51B}" type="presParOf" srcId="{1E354FB0-1958-485A-80C8-C9EF7EE8B38D}" destId="{CB8CAB9A-0671-4A03-9238-8C1C2E324D97}" srcOrd="0" destOrd="0" presId="urn:microsoft.com/office/officeart/2005/8/layout/chevron2"/>
    <dgm:cxn modelId="{780DC5EC-9CE9-4213-A2A0-37A65B572A09}" type="presParOf" srcId="{1E354FB0-1958-485A-80C8-C9EF7EE8B38D}" destId="{7C652661-4CB1-41C4-9AE2-CC6056D420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952DB7-C6DA-4937-9FE3-4295FBAA2FB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B0F7F-8B08-482A-A464-61AC308F7387}">
      <dgm:prSet phldrT="[Text]" custT="1"/>
      <dgm:spPr/>
      <dgm:t>
        <a:bodyPr/>
        <a:lstStyle/>
        <a:p>
          <a:r>
            <a:rPr lang="en-US" sz="3100" dirty="0"/>
            <a:t>Enabling environment</a:t>
          </a:r>
        </a:p>
      </dgm:t>
    </dgm:pt>
    <dgm:pt modelId="{49B43FE1-C44E-4E3A-9278-F81F2F265B7B}" type="parTrans" cxnId="{2D2D5857-A684-4226-9BBD-4CBA38017ED3}">
      <dgm:prSet/>
      <dgm:spPr/>
      <dgm:t>
        <a:bodyPr/>
        <a:lstStyle/>
        <a:p>
          <a:endParaRPr lang="en-US" sz="3100"/>
        </a:p>
      </dgm:t>
    </dgm:pt>
    <dgm:pt modelId="{F07564AB-DB32-49E2-A9E9-E02E0506A0A5}" type="sibTrans" cxnId="{2D2D5857-A684-4226-9BBD-4CBA38017ED3}">
      <dgm:prSet/>
      <dgm:spPr/>
      <dgm:t>
        <a:bodyPr/>
        <a:lstStyle/>
        <a:p>
          <a:endParaRPr lang="en-US" sz="3100"/>
        </a:p>
      </dgm:t>
    </dgm:pt>
    <dgm:pt modelId="{D6ABAD6F-84AB-427F-9120-6F42CDB10E73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Strategies/Laws prioritize gender data</a:t>
          </a:r>
        </a:p>
      </dgm:t>
    </dgm:pt>
    <dgm:pt modelId="{3C3204A5-3A1C-4333-9C00-D2F6B940B0D3}" type="parTrans" cxnId="{C16211A8-8700-4C43-94E6-046C0768121D}">
      <dgm:prSet/>
      <dgm:spPr/>
      <dgm:t>
        <a:bodyPr/>
        <a:lstStyle/>
        <a:p>
          <a:endParaRPr lang="en-US" sz="3100"/>
        </a:p>
      </dgm:t>
    </dgm:pt>
    <dgm:pt modelId="{C0D48973-FBD3-491E-848D-8771885DEF1E}" type="sibTrans" cxnId="{C16211A8-8700-4C43-94E6-046C0768121D}">
      <dgm:prSet/>
      <dgm:spPr/>
      <dgm:t>
        <a:bodyPr/>
        <a:lstStyle/>
        <a:p>
          <a:endParaRPr lang="en-US" sz="3100"/>
        </a:p>
      </dgm:t>
    </dgm:pt>
    <dgm:pt modelId="{D937F0B1-1A96-4342-83E5-D5704009AA85}">
      <dgm:prSet phldrT="[Text]" custT="1"/>
      <dgm:spPr/>
      <dgm:t>
        <a:bodyPr/>
        <a:lstStyle/>
        <a:p>
          <a:r>
            <a:rPr lang="en-US" sz="3100" dirty="0"/>
            <a:t>Gender data production</a:t>
          </a:r>
        </a:p>
      </dgm:t>
    </dgm:pt>
    <dgm:pt modelId="{16A3FC0C-9459-4C1D-B981-5E43DE02A388}" type="parTrans" cxnId="{FFE4F50B-51CC-461B-B17C-A0946B4939CA}">
      <dgm:prSet/>
      <dgm:spPr/>
      <dgm:t>
        <a:bodyPr/>
        <a:lstStyle/>
        <a:p>
          <a:endParaRPr lang="en-US" sz="3100"/>
        </a:p>
      </dgm:t>
    </dgm:pt>
    <dgm:pt modelId="{20B312E9-35D1-427E-8EC1-33316F550F71}" type="sibTrans" cxnId="{FFE4F50B-51CC-461B-B17C-A0946B4939CA}">
      <dgm:prSet/>
      <dgm:spPr/>
      <dgm:t>
        <a:bodyPr/>
        <a:lstStyle/>
        <a:p>
          <a:endParaRPr lang="en-US" sz="3100"/>
        </a:p>
      </dgm:t>
    </dgm:pt>
    <dgm:pt modelId="{35F18AF1-3B46-484C-9379-26FC9E48F5CD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Build capacity in technically challenging areas such as Time Use, Environment, Violence surveys</a:t>
          </a:r>
        </a:p>
      </dgm:t>
    </dgm:pt>
    <dgm:pt modelId="{3C67B6D8-8E9A-4668-A9BF-53984F976705}" type="parTrans" cxnId="{00E03AFE-A516-4857-9B37-765D370D624A}">
      <dgm:prSet/>
      <dgm:spPr/>
      <dgm:t>
        <a:bodyPr/>
        <a:lstStyle/>
        <a:p>
          <a:endParaRPr lang="en-US" sz="3100"/>
        </a:p>
      </dgm:t>
    </dgm:pt>
    <dgm:pt modelId="{3B5D1ED0-C9DD-4A2A-B38B-BAEF68E44B6C}" type="sibTrans" cxnId="{00E03AFE-A516-4857-9B37-765D370D624A}">
      <dgm:prSet/>
      <dgm:spPr/>
      <dgm:t>
        <a:bodyPr/>
        <a:lstStyle/>
        <a:p>
          <a:endParaRPr lang="en-US" sz="3100"/>
        </a:p>
      </dgm:t>
    </dgm:pt>
    <dgm:pt modelId="{7F3A6595-318A-456C-8ABF-ACB724F90EC3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Reprocess existing data</a:t>
          </a:r>
        </a:p>
      </dgm:t>
    </dgm:pt>
    <dgm:pt modelId="{C5A5355B-7FF4-4447-A7F7-9DD66F6CF018}" type="parTrans" cxnId="{A7D03F84-291C-4EA8-BDBA-B2C1954B9556}">
      <dgm:prSet/>
      <dgm:spPr/>
      <dgm:t>
        <a:bodyPr/>
        <a:lstStyle/>
        <a:p>
          <a:endParaRPr lang="en-US" sz="3100"/>
        </a:p>
      </dgm:t>
    </dgm:pt>
    <dgm:pt modelId="{CBD9D8DC-DA2E-4579-9F15-A25D62924C6F}" type="sibTrans" cxnId="{A7D03F84-291C-4EA8-BDBA-B2C1954B9556}">
      <dgm:prSet/>
      <dgm:spPr/>
      <dgm:t>
        <a:bodyPr/>
        <a:lstStyle/>
        <a:p>
          <a:endParaRPr lang="en-US" sz="3100"/>
        </a:p>
      </dgm:t>
    </dgm:pt>
    <dgm:pt modelId="{06DEC49F-E99F-4450-94F9-E572D0DA5708}">
      <dgm:prSet phldrT="[Text]" custT="1"/>
      <dgm:spPr/>
      <dgm:t>
        <a:bodyPr/>
        <a:lstStyle/>
        <a:p>
          <a:r>
            <a:rPr lang="en-US" sz="3100" dirty="0"/>
            <a:t>Data dissemination &amp; use</a:t>
          </a:r>
        </a:p>
      </dgm:t>
    </dgm:pt>
    <dgm:pt modelId="{DB8E7498-1B7E-46CC-AA6B-DD7B2D7FF44E}" type="parTrans" cxnId="{E56473EF-9288-48BF-88C6-55072BBC798B}">
      <dgm:prSet/>
      <dgm:spPr/>
      <dgm:t>
        <a:bodyPr/>
        <a:lstStyle/>
        <a:p>
          <a:endParaRPr lang="en-US" sz="3100"/>
        </a:p>
      </dgm:t>
    </dgm:pt>
    <dgm:pt modelId="{8BDE6DC8-5418-4E13-BBE3-DFB203E3E94E}" type="sibTrans" cxnId="{E56473EF-9288-48BF-88C6-55072BBC798B}">
      <dgm:prSet/>
      <dgm:spPr/>
      <dgm:t>
        <a:bodyPr/>
        <a:lstStyle/>
        <a:p>
          <a:endParaRPr lang="en-US" sz="3100"/>
        </a:p>
      </dgm:t>
    </dgm:pt>
    <dgm:pt modelId="{D6849D10-7C15-47D6-A26D-7F060F62239F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Communicating data efficiently </a:t>
          </a:r>
        </a:p>
      </dgm:t>
    </dgm:pt>
    <dgm:pt modelId="{D0426D69-5C49-434E-93AC-2114BA38D2B7}" type="parTrans" cxnId="{E93DAC0D-E8E9-41A5-A75F-43772802E685}">
      <dgm:prSet/>
      <dgm:spPr/>
      <dgm:t>
        <a:bodyPr/>
        <a:lstStyle/>
        <a:p>
          <a:endParaRPr lang="en-US" sz="3100"/>
        </a:p>
      </dgm:t>
    </dgm:pt>
    <dgm:pt modelId="{3A232BA1-4372-4F92-BCCC-7B8FB84468EE}" type="sibTrans" cxnId="{E93DAC0D-E8E9-41A5-A75F-43772802E685}">
      <dgm:prSet/>
      <dgm:spPr/>
      <dgm:t>
        <a:bodyPr/>
        <a:lstStyle/>
        <a:p>
          <a:endParaRPr lang="en-US" sz="3100"/>
        </a:p>
      </dgm:t>
    </dgm:pt>
    <dgm:pt modelId="{9DF19FC2-D1CC-476C-846F-6EF98964C8A7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Better exchanges (SDMX)</a:t>
          </a:r>
        </a:p>
      </dgm:t>
    </dgm:pt>
    <dgm:pt modelId="{1E492C78-04A3-4B17-9E8F-64754DF829C7}" type="parTrans" cxnId="{69E9F3A1-834D-49E0-BE78-61BE2DC6F958}">
      <dgm:prSet/>
      <dgm:spPr/>
      <dgm:t>
        <a:bodyPr/>
        <a:lstStyle/>
        <a:p>
          <a:endParaRPr lang="en-US" sz="3100"/>
        </a:p>
      </dgm:t>
    </dgm:pt>
    <dgm:pt modelId="{70017F0D-A9DB-4E90-8006-2885316392A2}" type="sibTrans" cxnId="{69E9F3A1-834D-49E0-BE78-61BE2DC6F958}">
      <dgm:prSet/>
      <dgm:spPr/>
      <dgm:t>
        <a:bodyPr/>
        <a:lstStyle/>
        <a:p>
          <a:endParaRPr lang="en-US" sz="3100"/>
        </a:p>
      </dgm:t>
    </dgm:pt>
    <dgm:pt modelId="{5780F166-15EE-4601-9601-B1F52E29332D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Gender-sensitive SDG localization</a:t>
          </a:r>
        </a:p>
      </dgm:t>
    </dgm:pt>
    <dgm:pt modelId="{2E46C035-B61E-4A05-8A6E-58A4D1859D78}" type="parTrans" cxnId="{2FCF7011-0503-41D2-9A79-9A9FEEE808FA}">
      <dgm:prSet/>
      <dgm:spPr/>
      <dgm:t>
        <a:bodyPr/>
        <a:lstStyle/>
        <a:p>
          <a:endParaRPr lang="en-US" sz="3100"/>
        </a:p>
      </dgm:t>
    </dgm:pt>
    <dgm:pt modelId="{38722E56-D45A-4D0A-8F4F-150130CCA88A}" type="sibTrans" cxnId="{2FCF7011-0503-41D2-9A79-9A9FEEE808FA}">
      <dgm:prSet/>
      <dgm:spPr/>
      <dgm:t>
        <a:bodyPr/>
        <a:lstStyle/>
        <a:p>
          <a:endParaRPr lang="en-US" sz="3100"/>
        </a:p>
      </dgm:t>
    </dgm:pt>
    <dgm:pt modelId="{761B5717-A9C2-4081-BB69-495B5EFA5BB1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Intergovernmental work for methodological developments and S-S cooperation</a:t>
          </a:r>
        </a:p>
      </dgm:t>
    </dgm:pt>
    <dgm:pt modelId="{650034EB-B4AF-4395-87DF-56896B7775B8}" type="parTrans" cxnId="{9A5FE179-E672-423F-B537-D9D06C0F3E65}">
      <dgm:prSet/>
      <dgm:spPr/>
      <dgm:t>
        <a:bodyPr/>
        <a:lstStyle/>
        <a:p>
          <a:endParaRPr lang="en-US" sz="3100"/>
        </a:p>
      </dgm:t>
    </dgm:pt>
    <dgm:pt modelId="{A43F17BA-6130-4D16-9372-B1A1656F0CB3}" type="sibTrans" cxnId="{9A5FE179-E672-423F-B537-D9D06C0F3E65}">
      <dgm:prSet/>
      <dgm:spPr/>
      <dgm:t>
        <a:bodyPr/>
        <a:lstStyle/>
        <a:p>
          <a:endParaRPr lang="en-US" sz="3100"/>
        </a:p>
      </dgm:t>
    </dgm:pt>
    <dgm:pt modelId="{96EA4C62-8CD5-4701-9F22-A27BA318ACED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User-producer dialogues</a:t>
          </a:r>
        </a:p>
      </dgm:t>
    </dgm:pt>
    <dgm:pt modelId="{98065FCB-BDCA-4F83-A36A-30228DB1836F}" type="parTrans" cxnId="{D7D9A2F0-40B2-4BDC-98A6-FBBEFBB0935F}">
      <dgm:prSet/>
      <dgm:spPr/>
      <dgm:t>
        <a:bodyPr/>
        <a:lstStyle/>
        <a:p>
          <a:endParaRPr lang="en-US" sz="3100"/>
        </a:p>
      </dgm:t>
    </dgm:pt>
    <dgm:pt modelId="{664211CB-AB2E-4F43-B32D-ED9C91AADCBE}" type="sibTrans" cxnId="{D7D9A2F0-40B2-4BDC-98A6-FBBEFBB0935F}">
      <dgm:prSet/>
      <dgm:spPr/>
      <dgm:t>
        <a:bodyPr/>
        <a:lstStyle/>
        <a:p>
          <a:endParaRPr lang="en-US" sz="3100"/>
        </a:p>
      </dgm:t>
    </dgm:pt>
    <dgm:pt modelId="{09F35BFF-1E28-4A9C-8789-D778AAB1332B}" type="pres">
      <dgm:prSet presAssocID="{9C952DB7-C6DA-4937-9FE3-4295FBAA2FB7}" presName="linearFlow" presStyleCnt="0">
        <dgm:presLayoutVars>
          <dgm:dir/>
          <dgm:animLvl val="lvl"/>
          <dgm:resizeHandles val="exact"/>
        </dgm:presLayoutVars>
      </dgm:prSet>
      <dgm:spPr/>
    </dgm:pt>
    <dgm:pt modelId="{0D4F1C6C-4F99-44FD-981D-B42BAB70F368}" type="pres">
      <dgm:prSet presAssocID="{68AB0F7F-8B08-482A-A464-61AC308F7387}" presName="composite" presStyleCnt="0"/>
      <dgm:spPr/>
    </dgm:pt>
    <dgm:pt modelId="{90304424-8C49-4C60-BCFA-E856DFB0B1C1}" type="pres">
      <dgm:prSet presAssocID="{68AB0F7F-8B08-482A-A464-61AC308F73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B3B8111-08A9-4976-8458-E71A53036BA6}" type="pres">
      <dgm:prSet presAssocID="{68AB0F7F-8B08-482A-A464-61AC308F7387}" presName="descendantText" presStyleLbl="alignAcc1" presStyleIdx="0" presStyleCnt="3">
        <dgm:presLayoutVars>
          <dgm:bulletEnabled val="1"/>
        </dgm:presLayoutVars>
      </dgm:prSet>
      <dgm:spPr/>
    </dgm:pt>
    <dgm:pt modelId="{6FDF88D9-BB74-418C-9E10-C498CB7206F4}" type="pres">
      <dgm:prSet presAssocID="{F07564AB-DB32-49E2-A9E9-E02E0506A0A5}" presName="sp" presStyleCnt="0"/>
      <dgm:spPr/>
    </dgm:pt>
    <dgm:pt modelId="{FC9D2164-1021-4E7A-993B-4568D664B836}" type="pres">
      <dgm:prSet presAssocID="{D937F0B1-1A96-4342-83E5-D5704009AA85}" presName="composite" presStyleCnt="0"/>
      <dgm:spPr/>
    </dgm:pt>
    <dgm:pt modelId="{8ED8C7CA-1CFB-48A2-9C2C-AE9617BC57DF}" type="pres">
      <dgm:prSet presAssocID="{D937F0B1-1A96-4342-83E5-D5704009AA85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</dgm:pt>
    <dgm:pt modelId="{01FB5228-3F98-4859-A285-2A7745144FB1}" type="pres">
      <dgm:prSet presAssocID="{D937F0B1-1A96-4342-83E5-D5704009AA85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5D07C375-90A3-4734-B662-1E33DE059EC5}" type="pres">
      <dgm:prSet presAssocID="{20B312E9-35D1-427E-8EC1-33316F550F71}" presName="sp" presStyleCnt="0"/>
      <dgm:spPr/>
    </dgm:pt>
    <dgm:pt modelId="{1E354FB0-1958-485A-80C8-C9EF7EE8B38D}" type="pres">
      <dgm:prSet presAssocID="{06DEC49F-E99F-4450-94F9-E572D0DA5708}" presName="composite" presStyleCnt="0"/>
      <dgm:spPr/>
    </dgm:pt>
    <dgm:pt modelId="{CB8CAB9A-0671-4A03-9238-8C1C2E324D97}" type="pres">
      <dgm:prSet presAssocID="{06DEC49F-E99F-4450-94F9-E572D0DA570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C652661-4CB1-41C4-9AE2-CC6056D4207C}" type="pres">
      <dgm:prSet presAssocID="{06DEC49F-E99F-4450-94F9-E572D0DA5708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FFE4F50B-51CC-461B-B17C-A0946B4939CA}" srcId="{9C952DB7-C6DA-4937-9FE3-4295FBAA2FB7}" destId="{D937F0B1-1A96-4342-83E5-D5704009AA85}" srcOrd="1" destOrd="0" parTransId="{16A3FC0C-9459-4C1D-B981-5E43DE02A388}" sibTransId="{20B312E9-35D1-427E-8EC1-33316F550F71}"/>
    <dgm:cxn modelId="{E93DAC0D-E8E9-41A5-A75F-43772802E685}" srcId="{06DEC49F-E99F-4450-94F9-E572D0DA5708}" destId="{D6849D10-7C15-47D6-A26D-7F060F62239F}" srcOrd="0" destOrd="0" parTransId="{D0426D69-5C49-434E-93AC-2114BA38D2B7}" sibTransId="{3A232BA1-4372-4F92-BCCC-7B8FB84468EE}"/>
    <dgm:cxn modelId="{82F08810-E6E0-45D3-B5A4-12C3FBC8EA1F}" type="presOf" srcId="{7F3A6595-318A-456C-8ABF-ACB724F90EC3}" destId="{01FB5228-3F98-4859-A285-2A7745144FB1}" srcOrd="0" destOrd="1" presId="urn:microsoft.com/office/officeart/2005/8/layout/chevron2"/>
    <dgm:cxn modelId="{2FCF7011-0503-41D2-9A79-9A9FEEE808FA}" srcId="{68AB0F7F-8B08-482A-A464-61AC308F7387}" destId="{5780F166-15EE-4601-9601-B1F52E29332D}" srcOrd="1" destOrd="0" parTransId="{2E46C035-B61E-4A05-8A6E-58A4D1859D78}" sibTransId="{38722E56-D45A-4D0A-8F4F-150130CCA88A}"/>
    <dgm:cxn modelId="{CC371312-DD40-4173-B4F6-C387C9F724BD}" type="presOf" srcId="{9C952DB7-C6DA-4937-9FE3-4295FBAA2FB7}" destId="{09F35BFF-1E28-4A9C-8789-D778AAB1332B}" srcOrd="0" destOrd="0" presId="urn:microsoft.com/office/officeart/2005/8/layout/chevron2"/>
    <dgm:cxn modelId="{DD4B0D1B-E275-4BE0-A0E6-3FE692E36982}" type="presOf" srcId="{761B5717-A9C2-4081-BB69-495B5EFA5BB1}" destId="{DB3B8111-08A9-4976-8458-E71A53036BA6}" srcOrd="0" destOrd="2" presId="urn:microsoft.com/office/officeart/2005/8/layout/chevron2"/>
    <dgm:cxn modelId="{07473B21-0EAA-4F37-8356-16A4ABE70C5A}" type="presOf" srcId="{35F18AF1-3B46-484C-9379-26FC9E48F5CD}" destId="{01FB5228-3F98-4859-A285-2A7745144FB1}" srcOrd="0" destOrd="0" presId="urn:microsoft.com/office/officeart/2005/8/layout/chevron2"/>
    <dgm:cxn modelId="{593F5A65-526B-44C4-8C8F-135D3DE84F27}" type="presOf" srcId="{96EA4C62-8CD5-4701-9F22-A27BA318ACED}" destId="{7C652661-4CB1-41C4-9AE2-CC6056D4207C}" srcOrd="0" destOrd="2" presId="urn:microsoft.com/office/officeart/2005/8/layout/chevron2"/>
    <dgm:cxn modelId="{5A8ED873-207D-4EC9-B937-D4DB45118B26}" type="presOf" srcId="{9DF19FC2-D1CC-476C-846F-6EF98964C8A7}" destId="{7C652661-4CB1-41C4-9AE2-CC6056D4207C}" srcOrd="0" destOrd="1" presId="urn:microsoft.com/office/officeart/2005/8/layout/chevron2"/>
    <dgm:cxn modelId="{2D2D5857-A684-4226-9BBD-4CBA38017ED3}" srcId="{9C952DB7-C6DA-4937-9FE3-4295FBAA2FB7}" destId="{68AB0F7F-8B08-482A-A464-61AC308F7387}" srcOrd="0" destOrd="0" parTransId="{49B43FE1-C44E-4E3A-9278-F81F2F265B7B}" sibTransId="{F07564AB-DB32-49E2-A9E9-E02E0506A0A5}"/>
    <dgm:cxn modelId="{9A5FE179-E672-423F-B537-D9D06C0F3E65}" srcId="{68AB0F7F-8B08-482A-A464-61AC308F7387}" destId="{761B5717-A9C2-4081-BB69-495B5EFA5BB1}" srcOrd="2" destOrd="0" parTransId="{650034EB-B4AF-4395-87DF-56896B7775B8}" sibTransId="{A43F17BA-6130-4D16-9372-B1A1656F0CB3}"/>
    <dgm:cxn modelId="{A7D03F84-291C-4EA8-BDBA-B2C1954B9556}" srcId="{D937F0B1-1A96-4342-83E5-D5704009AA85}" destId="{7F3A6595-318A-456C-8ABF-ACB724F90EC3}" srcOrd="1" destOrd="0" parTransId="{C5A5355B-7FF4-4447-A7F7-9DD66F6CF018}" sibTransId="{CBD9D8DC-DA2E-4579-9F15-A25D62924C6F}"/>
    <dgm:cxn modelId="{016FE086-2F30-4F09-BFD6-79564F9404AF}" type="presOf" srcId="{D6849D10-7C15-47D6-A26D-7F060F62239F}" destId="{7C652661-4CB1-41C4-9AE2-CC6056D4207C}" srcOrd="0" destOrd="0" presId="urn:microsoft.com/office/officeart/2005/8/layout/chevron2"/>
    <dgm:cxn modelId="{4B41208A-DF5B-41E9-877B-CAEAE5E300D3}" type="presOf" srcId="{D937F0B1-1A96-4342-83E5-D5704009AA85}" destId="{8ED8C7CA-1CFB-48A2-9C2C-AE9617BC57DF}" srcOrd="0" destOrd="0" presId="urn:microsoft.com/office/officeart/2005/8/layout/chevron2"/>
    <dgm:cxn modelId="{3A1D7B8D-1286-4C16-A110-68C9513E6529}" type="presOf" srcId="{5780F166-15EE-4601-9601-B1F52E29332D}" destId="{DB3B8111-08A9-4976-8458-E71A53036BA6}" srcOrd="0" destOrd="1" presId="urn:microsoft.com/office/officeart/2005/8/layout/chevron2"/>
    <dgm:cxn modelId="{5516B693-C5E3-4202-8D88-9459D0BDD62D}" type="presOf" srcId="{D6ABAD6F-84AB-427F-9120-6F42CDB10E73}" destId="{DB3B8111-08A9-4976-8458-E71A53036BA6}" srcOrd="0" destOrd="0" presId="urn:microsoft.com/office/officeart/2005/8/layout/chevron2"/>
    <dgm:cxn modelId="{69E9F3A1-834D-49E0-BE78-61BE2DC6F958}" srcId="{06DEC49F-E99F-4450-94F9-E572D0DA5708}" destId="{9DF19FC2-D1CC-476C-846F-6EF98964C8A7}" srcOrd="1" destOrd="0" parTransId="{1E492C78-04A3-4B17-9E8F-64754DF829C7}" sibTransId="{70017F0D-A9DB-4E90-8006-2885316392A2}"/>
    <dgm:cxn modelId="{C16211A8-8700-4C43-94E6-046C0768121D}" srcId="{68AB0F7F-8B08-482A-A464-61AC308F7387}" destId="{D6ABAD6F-84AB-427F-9120-6F42CDB10E73}" srcOrd="0" destOrd="0" parTransId="{3C3204A5-3A1C-4333-9C00-D2F6B940B0D3}" sibTransId="{C0D48973-FBD3-491E-848D-8771885DEF1E}"/>
    <dgm:cxn modelId="{BAC0E1CE-7808-4798-8EBD-77FF2C0E9CB1}" type="presOf" srcId="{06DEC49F-E99F-4450-94F9-E572D0DA5708}" destId="{CB8CAB9A-0671-4A03-9238-8C1C2E324D97}" srcOrd="0" destOrd="0" presId="urn:microsoft.com/office/officeart/2005/8/layout/chevron2"/>
    <dgm:cxn modelId="{E56473EF-9288-48BF-88C6-55072BBC798B}" srcId="{9C952DB7-C6DA-4937-9FE3-4295FBAA2FB7}" destId="{06DEC49F-E99F-4450-94F9-E572D0DA5708}" srcOrd="2" destOrd="0" parTransId="{DB8E7498-1B7E-46CC-AA6B-DD7B2D7FF44E}" sibTransId="{8BDE6DC8-5418-4E13-BBE3-DFB203E3E94E}"/>
    <dgm:cxn modelId="{D7D9A2F0-40B2-4BDC-98A6-FBBEFBB0935F}" srcId="{06DEC49F-E99F-4450-94F9-E572D0DA5708}" destId="{96EA4C62-8CD5-4701-9F22-A27BA318ACED}" srcOrd="2" destOrd="0" parTransId="{98065FCB-BDCA-4F83-A36A-30228DB1836F}" sibTransId="{664211CB-AB2E-4F43-B32D-ED9C91AADCBE}"/>
    <dgm:cxn modelId="{00E03AFE-A516-4857-9B37-765D370D624A}" srcId="{D937F0B1-1A96-4342-83E5-D5704009AA85}" destId="{35F18AF1-3B46-484C-9379-26FC9E48F5CD}" srcOrd="0" destOrd="0" parTransId="{3C67B6D8-8E9A-4668-A9BF-53984F976705}" sibTransId="{3B5D1ED0-C9DD-4A2A-B38B-BAEF68E44B6C}"/>
    <dgm:cxn modelId="{05B3F1FF-44CB-442D-A3B9-21E90804B35E}" type="presOf" srcId="{68AB0F7F-8B08-482A-A464-61AC308F7387}" destId="{90304424-8C49-4C60-BCFA-E856DFB0B1C1}" srcOrd="0" destOrd="0" presId="urn:microsoft.com/office/officeart/2005/8/layout/chevron2"/>
    <dgm:cxn modelId="{6561083F-A231-4B2B-8D46-A68FEC15502B}" type="presParOf" srcId="{09F35BFF-1E28-4A9C-8789-D778AAB1332B}" destId="{0D4F1C6C-4F99-44FD-981D-B42BAB70F368}" srcOrd="0" destOrd="0" presId="urn:microsoft.com/office/officeart/2005/8/layout/chevron2"/>
    <dgm:cxn modelId="{75986F2E-AD39-42DF-A1BF-D7A29E75BE06}" type="presParOf" srcId="{0D4F1C6C-4F99-44FD-981D-B42BAB70F368}" destId="{90304424-8C49-4C60-BCFA-E856DFB0B1C1}" srcOrd="0" destOrd="0" presId="urn:microsoft.com/office/officeart/2005/8/layout/chevron2"/>
    <dgm:cxn modelId="{A12FAEF5-5EC8-4A1C-BC25-8279F594970C}" type="presParOf" srcId="{0D4F1C6C-4F99-44FD-981D-B42BAB70F368}" destId="{DB3B8111-08A9-4976-8458-E71A53036BA6}" srcOrd="1" destOrd="0" presId="urn:microsoft.com/office/officeart/2005/8/layout/chevron2"/>
    <dgm:cxn modelId="{FDF50FB1-A635-4EBB-B373-6A83E30DEDB4}" type="presParOf" srcId="{09F35BFF-1E28-4A9C-8789-D778AAB1332B}" destId="{6FDF88D9-BB74-418C-9E10-C498CB7206F4}" srcOrd="1" destOrd="0" presId="urn:microsoft.com/office/officeart/2005/8/layout/chevron2"/>
    <dgm:cxn modelId="{E9B90416-3E27-4A22-9702-EBB2BF363DD6}" type="presParOf" srcId="{09F35BFF-1E28-4A9C-8789-D778AAB1332B}" destId="{FC9D2164-1021-4E7A-993B-4568D664B836}" srcOrd="2" destOrd="0" presId="urn:microsoft.com/office/officeart/2005/8/layout/chevron2"/>
    <dgm:cxn modelId="{BA5EAC4F-32D4-4978-BD31-5F092A24DDC9}" type="presParOf" srcId="{FC9D2164-1021-4E7A-993B-4568D664B836}" destId="{8ED8C7CA-1CFB-48A2-9C2C-AE9617BC57DF}" srcOrd="0" destOrd="0" presId="urn:microsoft.com/office/officeart/2005/8/layout/chevron2"/>
    <dgm:cxn modelId="{8BEE31CD-59C2-49BF-BA49-8A123947E68D}" type="presParOf" srcId="{FC9D2164-1021-4E7A-993B-4568D664B836}" destId="{01FB5228-3F98-4859-A285-2A7745144FB1}" srcOrd="1" destOrd="0" presId="urn:microsoft.com/office/officeart/2005/8/layout/chevron2"/>
    <dgm:cxn modelId="{DB75B256-47B4-4BEF-BE3C-0EFA485A7C91}" type="presParOf" srcId="{09F35BFF-1E28-4A9C-8789-D778AAB1332B}" destId="{5D07C375-90A3-4734-B662-1E33DE059EC5}" srcOrd="3" destOrd="0" presId="urn:microsoft.com/office/officeart/2005/8/layout/chevron2"/>
    <dgm:cxn modelId="{AFE69197-C3B9-4210-87F8-418AA0B050C9}" type="presParOf" srcId="{09F35BFF-1E28-4A9C-8789-D778AAB1332B}" destId="{1E354FB0-1958-485A-80C8-C9EF7EE8B38D}" srcOrd="4" destOrd="0" presId="urn:microsoft.com/office/officeart/2005/8/layout/chevron2"/>
    <dgm:cxn modelId="{ECD363CD-3DD9-4E38-BBE2-8C5DC209E51B}" type="presParOf" srcId="{1E354FB0-1958-485A-80C8-C9EF7EE8B38D}" destId="{CB8CAB9A-0671-4A03-9238-8C1C2E324D97}" srcOrd="0" destOrd="0" presId="urn:microsoft.com/office/officeart/2005/8/layout/chevron2"/>
    <dgm:cxn modelId="{780DC5EC-9CE9-4213-A2A0-37A65B572A09}" type="presParOf" srcId="{1E354FB0-1958-485A-80C8-C9EF7EE8B38D}" destId="{7C652661-4CB1-41C4-9AE2-CC6056D420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656F8-DFE3-4E33-A0E8-204920697D89}">
      <dsp:nvSpPr>
        <dsp:cNvPr id="0" name=""/>
        <dsp:cNvSpPr/>
      </dsp:nvSpPr>
      <dsp:spPr>
        <a:xfrm>
          <a:off x="974166" y="3246"/>
          <a:ext cx="18409766" cy="1952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Largest data gaps</a:t>
          </a:r>
        </a:p>
      </dsp:txBody>
      <dsp:txXfrm>
        <a:off x="1031349" y="60429"/>
        <a:ext cx="18295400" cy="1838010"/>
      </dsp:txXfrm>
    </dsp:sp>
    <dsp:sp modelId="{8FF77BDC-B70B-4FF4-B27C-D96162A71159}">
      <dsp:nvSpPr>
        <dsp:cNvPr id="0" name=""/>
        <dsp:cNvSpPr/>
      </dsp:nvSpPr>
      <dsp:spPr>
        <a:xfrm>
          <a:off x="974166" y="2307051"/>
          <a:ext cx="1952376" cy="195237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2E0DF-C894-4394-A757-67F3DF027D5B}">
      <dsp:nvSpPr>
        <dsp:cNvPr id="0" name=""/>
        <dsp:cNvSpPr/>
      </dsp:nvSpPr>
      <dsp:spPr>
        <a:xfrm>
          <a:off x="3043686" y="2307051"/>
          <a:ext cx="16340246" cy="19523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New and emerging areas of statistics</a:t>
          </a:r>
        </a:p>
      </dsp:txBody>
      <dsp:txXfrm>
        <a:off x="3139010" y="2402375"/>
        <a:ext cx="16149598" cy="1761728"/>
      </dsp:txXfrm>
    </dsp:sp>
    <dsp:sp modelId="{CC5E407A-9F9C-4734-8FF1-2A2E8E6E66B6}">
      <dsp:nvSpPr>
        <dsp:cNvPr id="0" name=""/>
        <dsp:cNvSpPr/>
      </dsp:nvSpPr>
      <dsp:spPr>
        <a:xfrm>
          <a:off x="974166" y="4493713"/>
          <a:ext cx="1952376" cy="195237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4F7F0-E37A-4C5E-A8DF-46D68167C5C4}">
      <dsp:nvSpPr>
        <dsp:cNvPr id="0" name=""/>
        <dsp:cNvSpPr/>
      </dsp:nvSpPr>
      <dsp:spPr>
        <a:xfrm>
          <a:off x="3043686" y="4493713"/>
          <a:ext cx="16340246" cy="19523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Hard to reach population groups</a:t>
          </a:r>
        </a:p>
      </dsp:txBody>
      <dsp:txXfrm>
        <a:off x="3139010" y="4589037"/>
        <a:ext cx="16149598" cy="1761728"/>
      </dsp:txXfrm>
    </dsp:sp>
    <dsp:sp modelId="{0AD6B9B3-28ED-4E77-BEEF-35D8F3FFA196}">
      <dsp:nvSpPr>
        <dsp:cNvPr id="0" name=""/>
        <dsp:cNvSpPr/>
      </dsp:nvSpPr>
      <dsp:spPr>
        <a:xfrm>
          <a:off x="974166" y="6680376"/>
          <a:ext cx="1952376" cy="195237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A3AF1-5E91-4AA5-A112-1A002CD298A5}">
      <dsp:nvSpPr>
        <dsp:cNvPr id="0" name=""/>
        <dsp:cNvSpPr/>
      </dsp:nvSpPr>
      <dsp:spPr>
        <a:xfrm>
          <a:off x="3043686" y="6680376"/>
          <a:ext cx="16340246" cy="19523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Pacific Island Countries and territories</a:t>
          </a:r>
        </a:p>
      </dsp:txBody>
      <dsp:txXfrm>
        <a:off x="3139010" y="6775700"/>
        <a:ext cx="16149598" cy="1761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04424-8C49-4C60-BCFA-E856DFB0B1C1}">
      <dsp:nvSpPr>
        <dsp:cNvPr id="0" name=""/>
        <dsp:cNvSpPr/>
      </dsp:nvSpPr>
      <dsp:spPr>
        <a:xfrm rot="5400000">
          <a:off x="-489284" y="493004"/>
          <a:ext cx="3261895" cy="2283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Weak policy space</a:t>
          </a:r>
        </a:p>
      </dsp:txBody>
      <dsp:txXfrm rot="-5400000">
        <a:off x="1" y="1145382"/>
        <a:ext cx="2283326" cy="978569"/>
      </dsp:txXfrm>
    </dsp:sp>
    <dsp:sp modelId="{DB3B8111-08A9-4976-8458-E71A53036BA6}">
      <dsp:nvSpPr>
        <dsp:cNvPr id="0" name=""/>
        <dsp:cNvSpPr/>
      </dsp:nvSpPr>
      <dsp:spPr>
        <a:xfrm rot="5400000">
          <a:off x="4988827" y="-2701780"/>
          <a:ext cx="2120231" cy="7531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Lack of political will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Inadequate resources</a:t>
          </a:r>
        </a:p>
      </dsp:txBody>
      <dsp:txXfrm rot="-5400000">
        <a:off x="2283327" y="107221"/>
        <a:ext cx="7427732" cy="1913229"/>
      </dsp:txXfrm>
    </dsp:sp>
    <dsp:sp modelId="{8ED8C7CA-1CFB-48A2-9C2C-AE9617BC57DF}">
      <dsp:nvSpPr>
        <dsp:cNvPr id="0" name=""/>
        <dsp:cNvSpPr/>
      </dsp:nvSpPr>
      <dsp:spPr>
        <a:xfrm rot="5400000">
          <a:off x="-489284" y="3569451"/>
          <a:ext cx="3261895" cy="2283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Technical challenges</a:t>
          </a:r>
        </a:p>
      </dsp:txBody>
      <dsp:txXfrm rot="-5400000">
        <a:off x="1" y="4221829"/>
        <a:ext cx="2283326" cy="978569"/>
      </dsp:txXfrm>
    </dsp:sp>
    <dsp:sp modelId="{01FB5228-3F98-4859-A285-2A7745144FB1}">
      <dsp:nvSpPr>
        <dsp:cNvPr id="0" name=""/>
        <dsp:cNvSpPr/>
      </dsp:nvSpPr>
      <dsp:spPr>
        <a:xfrm rot="5400000">
          <a:off x="4988827" y="374666"/>
          <a:ext cx="2120231" cy="7531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Limited coordination among NSS actors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Limited technical capacity in methodologically challenging areas</a:t>
          </a:r>
        </a:p>
      </dsp:txBody>
      <dsp:txXfrm rot="-5400000">
        <a:off x="2283327" y="3183668"/>
        <a:ext cx="7427732" cy="1913229"/>
      </dsp:txXfrm>
    </dsp:sp>
    <dsp:sp modelId="{CB8CAB9A-0671-4A03-9238-8C1C2E324D97}">
      <dsp:nvSpPr>
        <dsp:cNvPr id="0" name=""/>
        <dsp:cNvSpPr/>
      </dsp:nvSpPr>
      <dsp:spPr>
        <a:xfrm rot="5400000">
          <a:off x="-489284" y="6645898"/>
          <a:ext cx="3261895" cy="2283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Lack of access to data</a:t>
          </a:r>
        </a:p>
      </dsp:txBody>
      <dsp:txXfrm rot="-5400000">
        <a:off x="1" y="7298276"/>
        <a:ext cx="2283326" cy="978569"/>
      </dsp:txXfrm>
    </dsp:sp>
    <dsp:sp modelId="{7C652661-4CB1-41C4-9AE2-CC6056D4207C}">
      <dsp:nvSpPr>
        <dsp:cNvPr id="0" name=""/>
        <dsp:cNvSpPr/>
      </dsp:nvSpPr>
      <dsp:spPr>
        <a:xfrm rot="5400000">
          <a:off x="4988827" y="3451113"/>
          <a:ext cx="2120231" cy="7531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Limited awareness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Insufficient dissemination/communication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User-producer disconnect</a:t>
          </a:r>
        </a:p>
      </dsp:txBody>
      <dsp:txXfrm rot="-5400000">
        <a:off x="2283327" y="6260115"/>
        <a:ext cx="7427732" cy="1913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04424-8C49-4C60-BCFA-E856DFB0B1C1}">
      <dsp:nvSpPr>
        <dsp:cNvPr id="0" name=""/>
        <dsp:cNvSpPr/>
      </dsp:nvSpPr>
      <dsp:spPr>
        <a:xfrm rot="5400000">
          <a:off x="-488806" y="497123"/>
          <a:ext cx="3258709" cy="2281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Enabling environment</a:t>
          </a:r>
        </a:p>
      </dsp:txBody>
      <dsp:txXfrm rot="-5400000">
        <a:off x="1" y="1148864"/>
        <a:ext cx="2281096" cy="977613"/>
      </dsp:txXfrm>
    </dsp:sp>
    <dsp:sp modelId="{DB3B8111-08A9-4976-8458-E71A53036BA6}">
      <dsp:nvSpPr>
        <dsp:cNvPr id="0" name=""/>
        <dsp:cNvSpPr/>
      </dsp:nvSpPr>
      <dsp:spPr>
        <a:xfrm rot="5400000">
          <a:off x="5256652" y="-2967238"/>
          <a:ext cx="2118161" cy="8069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Strategies/Laws prioritize gender data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Gender-sensitive SDG localization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Intergovernmental work for methodological developments and S-S cooperation</a:t>
          </a:r>
        </a:p>
      </dsp:txBody>
      <dsp:txXfrm rot="-5400000">
        <a:off x="2281096" y="111718"/>
        <a:ext cx="7965873" cy="1911361"/>
      </dsp:txXfrm>
    </dsp:sp>
    <dsp:sp modelId="{8ED8C7CA-1CFB-48A2-9C2C-AE9617BC57DF}">
      <dsp:nvSpPr>
        <dsp:cNvPr id="0" name=""/>
        <dsp:cNvSpPr/>
      </dsp:nvSpPr>
      <dsp:spPr>
        <a:xfrm rot="5400000">
          <a:off x="-488806" y="3570566"/>
          <a:ext cx="3258709" cy="2281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Gender data production</a:t>
          </a:r>
        </a:p>
      </dsp:txBody>
      <dsp:txXfrm rot="-5400000">
        <a:off x="1" y="4222307"/>
        <a:ext cx="2281096" cy="977613"/>
      </dsp:txXfrm>
    </dsp:sp>
    <dsp:sp modelId="{01FB5228-3F98-4859-A285-2A7745144FB1}">
      <dsp:nvSpPr>
        <dsp:cNvPr id="0" name=""/>
        <dsp:cNvSpPr/>
      </dsp:nvSpPr>
      <dsp:spPr>
        <a:xfrm rot="5400000">
          <a:off x="5256652" y="106204"/>
          <a:ext cx="2118161" cy="8069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Build capacity in technically challenging areas such as Time Use, Environment, Violence surveys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Reprocess existing data</a:t>
          </a:r>
        </a:p>
      </dsp:txBody>
      <dsp:txXfrm rot="-5400000">
        <a:off x="2281096" y="3185160"/>
        <a:ext cx="7965873" cy="1911361"/>
      </dsp:txXfrm>
    </dsp:sp>
    <dsp:sp modelId="{CB8CAB9A-0671-4A03-9238-8C1C2E324D97}">
      <dsp:nvSpPr>
        <dsp:cNvPr id="0" name=""/>
        <dsp:cNvSpPr/>
      </dsp:nvSpPr>
      <dsp:spPr>
        <a:xfrm rot="5400000">
          <a:off x="-488806" y="6644009"/>
          <a:ext cx="3258709" cy="2281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 dissemination &amp; use</a:t>
          </a:r>
        </a:p>
      </dsp:txBody>
      <dsp:txXfrm rot="-5400000">
        <a:off x="1" y="7295750"/>
        <a:ext cx="2281096" cy="977613"/>
      </dsp:txXfrm>
    </dsp:sp>
    <dsp:sp modelId="{7C652661-4CB1-41C4-9AE2-CC6056D4207C}">
      <dsp:nvSpPr>
        <dsp:cNvPr id="0" name=""/>
        <dsp:cNvSpPr/>
      </dsp:nvSpPr>
      <dsp:spPr>
        <a:xfrm rot="5400000">
          <a:off x="5256095" y="3180203"/>
          <a:ext cx="2119275" cy="8069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Communicating data efficiently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Better exchanges (SDMX)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User-producer dialogues</a:t>
          </a:r>
        </a:p>
      </dsp:txBody>
      <dsp:txXfrm rot="-5400000">
        <a:off x="2281096" y="6258656"/>
        <a:ext cx="7965819" cy="191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94FA9-4AA4-7F49-85BA-5FDB5EB99756}" type="datetimeFigureOut">
              <a:rPr lang="en-US" smtClean="0"/>
              <a:t>01-Oct-24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5C949-30DC-A548-B0F6-ECAFEB87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-7375"/>
            <a:ext cx="10166709" cy="13723374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40D2B-F4B2-7149-9897-1632B440D9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42" y="11658600"/>
            <a:ext cx="3894158" cy="172572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400" userDrawn="1">
          <p15:clr>
            <a:srgbClr val="FBAE40"/>
          </p15:clr>
        </p15:guide>
        <p15:guide id="4" pos="14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20199B3D-584A-C543-8A7C-0C3502E8B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6203107"/>
            <a:ext cx="9243851" cy="1354217"/>
          </a:xfrm>
        </p:spPr>
        <p:txBody>
          <a:bodyPr anchor="ctr" anchorCtr="0"/>
          <a:lstStyle>
            <a:lvl1pPr>
              <a:defRPr sz="88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8F479-D43B-3448-B27E-48A59BEEE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77600"/>
            <a:ext cx="4283677" cy="12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26276"/>
            <a:ext cx="24384000" cy="13742276"/>
          </a:xfrm>
          <a:prstGeom prst="rect">
            <a:avLst/>
          </a:prstGeom>
        </p:spPr>
      </p:pic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F143D28B-CEE9-B94D-8239-606801726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6203107"/>
            <a:ext cx="9243851" cy="1354217"/>
          </a:xfrm>
        </p:spPr>
        <p:txBody>
          <a:bodyPr anchor="ctr" anchorCtr="0"/>
          <a:lstStyle>
            <a:lvl1pPr>
              <a:defRPr sz="8800" b="1" i="0">
                <a:solidFill>
                  <a:schemeClr val="bg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C99F6-CECC-3841-B698-177BDD40F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42" y="11658600"/>
            <a:ext cx="3894158" cy="1725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Holder 6">
            <a:extLst>
              <a:ext uri="{FF2B5EF4-FFF2-40B4-BE49-F238E27FC236}">
                <a16:creationId xmlns:a16="http://schemas.microsoft.com/office/drawing/2014/main" id="{A1110A4E-A1AD-1E4A-B229-270C8E3E6B78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3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985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B46DA-2734-8248-83F0-421C133EE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676" y="12511772"/>
            <a:ext cx="5478524" cy="9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5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985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BDA858B-C435-CD46-B6F2-5F7D29966F4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600199" y="3160713"/>
            <a:ext cx="10134601" cy="84978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533312" y="3160713"/>
            <a:ext cx="10287000" cy="84978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533312" y="3160713"/>
            <a:ext cx="10287000" cy="84978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A9D1-0404-B54C-9824-8F518E050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5913" y="3160712"/>
            <a:ext cx="10453687" cy="8497887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800">
                <a:solidFill>
                  <a:schemeClr val="accent3"/>
                </a:solidFill>
              </a:defRPr>
            </a:lvl2pPr>
            <a:lvl3pPr>
              <a:defRPr sz="2800">
                <a:solidFill>
                  <a:schemeClr val="accent3"/>
                </a:solidFill>
              </a:defRPr>
            </a:lvl3pPr>
            <a:lvl4pPr>
              <a:defRPr sz="2800">
                <a:solidFill>
                  <a:schemeClr val="accent3"/>
                </a:solidFill>
              </a:defRPr>
            </a:lvl4pPr>
            <a:lvl5pPr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44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1008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-7375"/>
            <a:ext cx="10166709" cy="13723374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5D5C7-FA50-304B-AFB1-D33280E45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69978"/>
            <a:ext cx="7696200" cy="13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  <p15:guide id="4" pos="14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273588" y="3283974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7775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0"/>
            <a:ext cx="10166709" cy="13715999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2D315-B06D-BB48-9751-43173E6E5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83" y="11506200"/>
            <a:ext cx="3894158" cy="17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0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3EBB1D2-8FF2-FB49-8D1C-759E0F617E68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DE1267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9D23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F3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</p:spPr>
        <p:txBody>
          <a:bodyPr anchor="ctr" anchorCtr="0"/>
          <a:lstStyle>
            <a:lvl1pPr algn="r">
              <a:defRPr sz="8800" b="0" i="0">
                <a:solidFill>
                  <a:srgbClr val="FCC408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5266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18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005FC8-CBD6-8041-BADD-1262FA29486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FF382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A1184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18476A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6442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98E4543-37D9-BE4E-9733-AD5B13804681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DE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25BCE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3220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21F7C5-8D75-0241-AC55-8A4E8C33EA0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E4233A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25BCE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4B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31" y="5878419"/>
            <a:ext cx="2337428" cy="1951788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FD6824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2574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3889FB7-AAD8-1A4D-9418-79EF8DFED551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C408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3D7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>
            <a:noAutofit/>
          </a:bodyPr>
          <a:lstStyle>
            <a:lvl1pPr algn="r">
              <a:defRPr sz="8800" b="0" i="0">
                <a:solidFill>
                  <a:srgbClr val="55C02B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5332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26276"/>
            <a:ext cx="24384000" cy="13742276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82651DA-9416-B148-9CC1-548590E104E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6C7847BA-1138-7448-A7F6-486DBCB1CE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8680F977-4DC9-1044-9230-F07BB4612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708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998" y="1181448"/>
            <a:ext cx="21212006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rt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5998" y="3154681"/>
            <a:ext cx="212120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algn="l" rtl="0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65" r:id="rId11"/>
    <p:sldLayoutId id="2147483664" r:id="rId12"/>
    <p:sldLayoutId id="2147483666" r:id="rId13"/>
    <p:sldLayoutId id="2147483678" r:id="rId14"/>
    <p:sldLayoutId id="2147483667" r:id="rId15"/>
    <p:sldLayoutId id="2147483676" r:id="rId16"/>
    <p:sldLayoutId id="2147483663" r:id="rId17"/>
  </p:sldLayoutIdLst>
  <p:hf sldNum="0" hdr="0" ftr="0"/>
  <p:txStyles>
    <p:titleStyle>
      <a:lvl1pPr>
        <a:defRPr sz="3881">
          <a:latin typeface="+mj-lt"/>
          <a:ea typeface="+mj-ea"/>
          <a:cs typeface="+mj-cs"/>
        </a:defRPr>
      </a:lvl1pPr>
    </p:titleStyle>
    <p:bodyStyle>
      <a:lvl1pPr marL="0" algn="l" rt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4547">
        <a:defRPr>
          <a:latin typeface="+mn-lt"/>
          <a:ea typeface="+mn-ea"/>
          <a:cs typeface="+mn-cs"/>
        </a:defRPr>
      </a:lvl2pPr>
      <a:lvl3pPr marL="1109095">
        <a:defRPr>
          <a:latin typeface="+mn-lt"/>
          <a:ea typeface="+mn-ea"/>
          <a:cs typeface="+mn-cs"/>
        </a:defRPr>
      </a:lvl3pPr>
      <a:lvl4pPr marL="1663642">
        <a:defRPr>
          <a:latin typeface="+mn-lt"/>
          <a:ea typeface="+mn-ea"/>
          <a:cs typeface="+mn-cs"/>
        </a:defRPr>
      </a:lvl4pPr>
      <a:lvl5pPr marL="2218191">
        <a:defRPr>
          <a:latin typeface="+mn-lt"/>
          <a:ea typeface="+mn-ea"/>
          <a:cs typeface="+mn-cs"/>
        </a:defRPr>
      </a:lvl5pPr>
      <a:lvl6pPr marL="2772738">
        <a:defRPr>
          <a:latin typeface="+mn-lt"/>
          <a:ea typeface="+mn-ea"/>
          <a:cs typeface="+mn-cs"/>
        </a:defRPr>
      </a:lvl6pPr>
      <a:lvl7pPr marL="3327286">
        <a:defRPr>
          <a:latin typeface="+mn-lt"/>
          <a:ea typeface="+mn-ea"/>
          <a:cs typeface="+mn-cs"/>
        </a:defRPr>
      </a:lvl7pPr>
      <a:lvl8pPr marL="3881833">
        <a:defRPr>
          <a:latin typeface="+mn-lt"/>
          <a:ea typeface="+mn-ea"/>
          <a:cs typeface="+mn-cs"/>
        </a:defRPr>
      </a:lvl8pPr>
      <a:lvl9pPr marL="443638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547">
        <a:defRPr>
          <a:latin typeface="+mn-lt"/>
          <a:ea typeface="+mn-ea"/>
          <a:cs typeface="+mn-cs"/>
        </a:defRPr>
      </a:lvl2pPr>
      <a:lvl3pPr marL="1109095">
        <a:defRPr>
          <a:latin typeface="+mn-lt"/>
          <a:ea typeface="+mn-ea"/>
          <a:cs typeface="+mn-cs"/>
        </a:defRPr>
      </a:lvl3pPr>
      <a:lvl4pPr marL="1663642">
        <a:defRPr>
          <a:latin typeface="+mn-lt"/>
          <a:ea typeface="+mn-ea"/>
          <a:cs typeface="+mn-cs"/>
        </a:defRPr>
      </a:lvl4pPr>
      <a:lvl5pPr marL="2218191">
        <a:defRPr>
          <a:latin typeface="+mn-lt"/>
          <a:ea typeface="+mn-ea"/>
          <a:cs typeface="+mn-cs"/>
        </a:defRPr>
      </a:lvl5pPr>
      <a:lvl6pPr marL="2772738">
        <a:defRPr>
          <a:latin typeface="+mn-lt"/>
          <a:ea typeface="+mn-ea"/>
          <a:cs typeface="+mn-cs"/>
        </a:defRPr>
      </a:lvl6pPr>
      <a:lvl7pPr marL="3327286">
        <a:defRPr>
          <a:latin typeface="+mn-lt"/>
          <a:ea typeface="+mn-ea"/>
          <a:cs typeface="+mn-cs"/>
        </a:defRPr>
      </a:lvl7pPr>
      <a:lvl8pPr marL="3881833">
        <a:defRPr>
          <a:latin typeface="+mn-lt"/>
          <a:ea typeface="+mn-ea"/>
          <a:cs typeface="+mn-cs"/>
        </a:defRPr>
      </a:lvl8pPr>
      <a:lvl9pPr marL="443638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0EA10-4022-7842-A487-287027858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4876800"/>
            <a:ext cx="8915399" cy="3693832"/>
          </a:xfrm>
        </p:spPr>
        <p:txBody>
          <a:bodyPr/>
          <a:lstStyle/>
          <a:p>
            <a:r>
              <a:rPr lang="en-US" dirty="0"/>
              <a:t>WHAT IS GENDER DATA AND HOW TO USE IT FOR SDG MONITORING?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0DD5C9-3673-6744-8293-0337B39C0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3048001"/>
            <a:ext cx="8686799" cy="861774"/>
          </a:xfrm>
        </p:spPr>
        <p:txBody>
          <a:bodyPr/>
          <a:lstStyle/>
          <a:p>
            <a:r>
              <a:rPr lang="en-US" sz="2800" dirty="0"/>
              <a:t>ASIA-PACIFIC TRAINING CURRICULUM ON GENDER STATISTICS</a:t>
            </a:r>
          </a:p>
        </p:txBody>
      </p:sp>
    </p:spTree>
    <p:extLst>
      <p:ext uri="{BB962C8B-B14F-4D97-AF65-F5344CB8AC3E}">
        <p14:creationId xmlns:p14="http://schemas.microsoft.com/office/powerpoint/2010/main" val="138298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425B2-EDA7-43A7-BBB7-9290C984919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BD750AA-C68A-4777-8AA7-5EB635293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913" y="1128713"/>
            <a:ext cx="21234400" cy="596900"/>
          </a:xfrm>
        </p:spPr>
        <p:txBody>
          <a:bodyPr/>
          <a:lstStyle/>
          <a:p>
            <a:r>
              <a:rPr lang="en-US" dirty="0"/>
              <a:t>GENDER ACROSS THE SDG INDICATOR FRAMEWORK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A228419-A425-4554-82D5-533C3A757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387666"/>
              </p:ext>
            </p:extLst>
          </p:nvPr>
        </p:nvGraphicFramePr>
        <p:xfrm>
          <a:off x="3276600" y="2743200"/>
          <a:ext cx="174498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09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A91BD-618B-40C2-9365-C6BF7DD79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7449" y="1143000"/>
            <a:ext cx="21233951" cy="553998"/>
          </a:xfrm>
        </p:spPr>
        <p:txBody>
          <a:bodyPr/>
          <a:lstStyle/>
          <a:p>
            <a:r>
              <a:rPr lang="en-US" sz="3600" dirty="0"/>
              <a:t>TYPES OF GENDER INDICATORS FOUND ACROSS THE SDG MONITORING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809D-A5EA-464F-8F27-53EA0E012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3161380"/>
            <a:ext cx="6490622" cy="1077218"/>
          </a:xfrm>
        </p:spPr>
        <p:txBody>
          <a:bodyPr/>
          <a:lstStyle/>
          <a:p>
            <a:r>
              <a:rPr lang="en-US" sz="3500" dirty="0"/>
              <a:t>1) Targeted gender-specific indicators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EBD5-937D-488B-9F8E-2DC87AD3EC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CC059-20F5-480C-9F9A-B8648A54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397" y="2414587"/>
            <a:ext cx="13535025" cy="888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7E2F2-2C81-426D-B9A2-8E1967374A2F}"/>
              </a:ext>
            </a:extLst>
          </p:cNvPr>
          <p:cNvCxnSpPr/>
          <p:nvPr/>
        </p:nvCxnSpPr>
        <p:spPr>
          <a:xfrm>
            <a:off x="8458200" y="2895600"/>
            <a:ext cx="0" cy="76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233B0D-0D66-4811-93A3-3D206B8E8E49}"/>
              </a:ext>
            </a:extLst>
          </p:cNvPr>
          <p:cNvSpPr txBox="1"/>
          <p:nvPr/>
        </p:nvSpPr>
        <p:spPr>
          <a:xfrm>
            <a:off x="10972800" y="11301412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Turning promises into action. UN Women 2018</a:t>
            </a:r>
          </a:p>
        </p:txBody>
      </p:sp>
    </p:spTree>
    <p:extLst>
      <p:ext uri="{BB962C8B-B14F-4D97-AF65-F5344CB8AC3E}">
        <p14:creationId xmlns:p14="http://schemas.microsoft.com/office/powerpoint/2010/main" val="96168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A91BD-618B-40C2-9365-C6BF7DD79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553998"/>
          </a:xfrm>
        </p:spPr>
        <p:txBody>
          <a:bodyPr/>
          <a:lstStyle/>
          <a:p>
            <a:r>
              <a:rPr lang="en-US" sz="3600" dirty="0"/>
              <a:t>TYPES OF GENDER INDICATORS FOUND ACROSS THE SDG MONITORING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809D-A5EA-464F-8F27-53EA0E012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3161380"/>
            <a:ext cx="6490622" cy="1077218"/>
          </a:xfrm>
        </p:spPr>
        <p:txBody>
          <a:bodyPr/>
          <a:lstStyle/>
          <a:p>
            <a:r>
              <a:rPr lang="en-US" sz="3500" dirty="0"/>
              <a:t>2) Sex disaggregation is explicitly mentioned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EBD5-937D-488B-9F8E-2DC87AD3EC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7E2F2-2C81-426D-B9A2-8E1967374A2F}"/>
              </a:ext>
            </a:extLst>
          </p:cNvPr>
          <p:cNvCxnSpPr/>
          <p:nvPr/>
        </p:nvCxnSpPr>
        <p:spPr>
          <a:xfrm>
            <a:off x="8458200" y="2895600"/>
            <a:ext cx="0" cy="76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233B0D-0D66-4811-93A3-3D206B8E8E49}"/>
              </a:ext>
            </a:extLst>
          </p:cNvPr>
          <p:cNvSpPr txBox="1"/>
          <p:nvPr/>
        </p:nvSpPr>
        <p:spPr>
          <a:xfrm>
            <a:off x="10972800" y="11301412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Turning promises into action. UN Women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6B79E-7847-4C03-95A4-4253F93E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087" y="2300287"/>
            <a:ext cx="14525625" cy="91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A91BD-618B-40C2-9365-C6BF7DD79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553998"/>
          </a:xfrm>
        </p:spPr>
        <p:txBody>
          <a:bodyPr/>
          <a:lstStyle/>
          <a:p>
            <a:r>
              <a:rPr lang="en-US" sz="3600" dirty="0"/>
              <a:t>TYPES OF GENDER INDICATORS FOUND ACROSS THE SDG MONITORING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809D-A5EA-464F-8F27-53EA0E012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3161380"/>
            <a:ext cx="6490622" cy="1615827"/>
          </a:xfrm>
        </p:spPr>
        <p:txBody>
          <a:bodyPr/>
          <a:lstStyle/>
          <a:p>
            <a:r>
              <a:rPr lang="en-US" sz="3500" dirty="0"/>
              <a:t>3) Additional indicators that capture a gender angle (gender-relevant)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EBD5-937D-488B-9F8E-2DC87AD3EC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7E2F2-2C81-426D-B9A2-8E1967374A2F}"/>
              </a:ext>
            </a:extLst>
          </p:cNvPr>
          <p:cNvCxnSpPr/>
          <p:nvPr/>
        </p:nvCxnSpPr>
        <p:spPr>
          <a:xfrm>
            <a:off x="8458200" y="2895600"/>
            <a:ext cx="0" cy="76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233B0D-0D66-4811-93A3-3D206B8E8E49}"/>
              </a:ext>
            </a:extLst>
          </p:cNvPr>
          <p:cNvSpPr txBox="1"/>
          <p:nvPr/>
        </p:nvSpPr>
        <p:spPr>
          <a:xfrm>
            <a:off x="10972800" y="11301412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Turning promises into action. UN Women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17607-9B3E-4AE2-812D-7B700CCB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937" y="3142330"/>
            <a:ext cx="13877925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0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A91BD-618B-40C2-9365-C6BF7DD79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553998"/>
          </a:xfrm>
        </p:spPr>
        <p:txBody>
          <a:bodyPr/>
          <a:lstStyle/>
          <a:p>
            <a:r>
              <a:rPr lang="en-US" sz="3600" dirty="0"/>
              <a:t>TYPES OF GENDER INDICATORS FOUND ACROSS THE SDG MONITORING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809D-A5EA-464F-8F27-53EA0E012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3161380"/>
            <a:ext cx="6490622" cy="3231654"/>
          </a:xfrm>
        </p:spPr>
        <p:txBody>
          <a:bodyPr/>
          <a:lstStyle/>
          <a:p>
            <a:r>
              <a:rPr lang="en-US" sz="3500" dirty="0"/>
              <a:t>Other indicators across the framework might not be gender specific but are still gender-relevant, as additional disaggregation could potentially be performed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EBD5-937D-488B-9F8E-2DC87AD3EC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7E2F2-2C81-426D-B9A2-8E1967374A2F}"/>
              </a:ext>
            </a:extLst>
          </p:cNvPr>
          <p:cNvCxnSpPr/>
          <p:nvPr/>
        </p:nvCxnSpPr>
        <p:spPr>
          <a:xfrm>
            <a:off x="8458200" y="2895600"/>
            <a:ext cx="0" cy="76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233B0D-0D66-4811-93A3-3D206B8E8E49}"/>
              </a:ext>
            </a:extLst>
          </p:cNvPr>
          <p:cNvSpPr txBox="1"/>
          <p:nvPr/>
        </p:nvSpPr>
        <p:spPr>
          <a:xfrm>
            <a:off x="10972800" y="11041682"/>
            <a:ext cx="10744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Azcona, Duerto, Bhat, 2020. Harsh Realities: Marginalized women in cities of the developing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0260C-E853-4FF4-944A-9F6D8C359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0" y="2678867"/>
            <a:ext cx="10058398" cy="79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0172E1-1B76-45DF-916F-876353B3C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597236"/>
          </a:xfrm>
        </p:spPr>
        <p:txBody>
          <a:bodyPr/>
          <a:lstStyle/>
          <a:p>
            <a:r>
              <a:rPr lang="en-US" dirty="0"/>
              <a:t>WHY ARE GENDER STATISTICS IMPORTANT?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0083B-5253-4D5E-94AB-7F05028633B7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</p:spPr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B015-966F-4E04-957F-6A992F29BF5D}"/>
              </a:ext>
            </a:extLst>
          </p:cNvPr>
          <p:cNvSpPr txBox="1">
            <a:spLocks/>
          </p:cNvSpPr>
          <p:nvPr/>
        </p:nvSpPr>
        <p:spPr>
          <a:xfrm>
            <a:off x="13632872" y="4696547"/>
            <a:ext cx="8683788" cy="7044878"/>
          </a:xfrm>
          <a:prstGeom prst="rect">
            <a:avLst/>
          </a:prstGeom>
        </p:spPr>
        <p:txBody>
          <a:bodyPr vert="horz" lIns="182880" tIns="91440" rIns="182880" bIns="9144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Without gender data we are getting an inaccurate picture.</a:t>
            </a:r>
          </a:p>
        </p:txBody>
      </p:sp>
      <p:pic>
        <p:nvPicPr>
          <p:cNvPr id="6" name="Graphic 5" descr="Family with two children">
            <a:extLst>
              <a:ext uri="{FF2B5EF4-FFF2-40B4-BE49-F238E27FC236}">
                <a16:creationId xmlns:a16="http://schemas.microsoft.com/office/drawing/2014/main" id="{C9A91CFF-A7EF-4F0B-88C0-97DD24BE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4595" y="3442393"/>
            <a:ext cx="9508838" cy="9508838"/>
          </a:xfrm>
          <a:prstGeom prst="rect">
            <a:avLst/>
          </a:prstGeom>
        </p:spPr>
      </p:pic>
      <p:pic>
        <p:nvPicPr>
          <p:cNvPr id="7" name="Graphic 6" descr="Scissors">
            <a:extLst>
              <a:ext uri="{FF2B5EF4-FFF2-40B4-BE49-F238E27FC236}">
                <a16:creationId xmlns:a16="http://schemas.microsoft.com/office/drawing/2014/main" id="{153A9948-FA98-4019-A8E8-8A674F675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026701">
            <a:off x="6526616" y="2459494"/>
            <a:ext cx="1965796" cy="19657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CD49E1-343C-4A43-98F5-D190E498F7A5}"/>
              </a:ext>
            </a:extLst>
          </p:cNvPr>
          <p:cNvCxnSpPr>
            <a:cxnSpLocks/>
          </p:cNvCxnSpPr>
          <p:nvPr/>
        </p:nvCxnSpPr>
        <p:spPr>
          <a:xfrm>
            <a:off x="7189013" y="4088937"/>
            <a:ext cx="0" cy="7500709"/>
          </a:xfrm>
          <a:prstGeom prst="line">
            <a:avLst/>
          </a:prstGeom>
          <a:ln w="444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0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27ABBE-2C6E-4EBB-A8AA-A6E8F5526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ARE GENDER STATISTICS IMPORTANT?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0B7A-9666-490D-A3AD-46564864092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9A86EF-9F6D-4405-89C2-CDB4C71B88A0}"/>
              </a:ext>
            </a:extLst>
          </p:cNvPr>
          <p:cNvGrpSpPr/>
          <p:nvPr/>
        </p:nvGrpSpPr>
        <p:grpSpPr>
          <a:xfrm>
            <a:off x="2362200" y="2330931"/>
            <a:ext cx="19223687" cy="9403869"/>
            <a:chOff x="3316786" y="2497070"/>
            <a:chExt cx="9444577" cy="484880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1CA3C7C-1F50-469A-B065-177BC633EAEA}"/>
                </a:ext>
              </a:extLst>
            </p:cNvPr>
            <p:cNvSpPr/>
            <p:nvPr/>
          </p:nvSpPr>
          <p:spPr>
            <a:xfrm>
              <a:off x="3316786" y="2497070"/>
              <a:ext cx="2433696" cy="2222318"/>
            </a:xfrm>
            <a:custGeom>
              <a:avLst/>
              <a:gdLst>
                <a:gd name="connsiteX0" fmla="*/ 0 w 1915459"/>
                <a:gd name="connsiteY0" fmla="*/ 822101 h 1644201"/>
                <a:gd name="connsiteX1" fmla="*/ 411050 w 1915459"/>
                <a:gd name="connsiteY1" fmla="*/ 0 h 1644201"/>
                <a:gd name="connsiteX2" fmla="*/ 1504409 w 1915459"/>
                <a:gd name="connsiteY2" fmla="*/ 0 h 1644201"/>
                <a:gd name="connsiteX3" fmla="*/ 1915459 w 1915459"/>
                <a:gd name="connsiteY3" fmla="*/ 822101 h 1644201"/>
                <a:gd name="connsiteX4" fmla="*/ 1504409 w 1915459"/>
                <a:gd name="connsiteY4" fmla="*/ 1644201 h 1644201"/>
                <a:gd name="connsiteX5" fmla="*/ 411050 w 1915459"/>
                <a:gd name="connsiteY5" fmla="*/ 1644201 h 1644201"/>
                <a:gd name="connsiteX6" fmla="*/ 0 w 1915459"/>
                <a:gd name="connsiteY6" fmla="*/ 822101 h 16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459" h="1644201">
                  <a:moveTo>
                    <a:pt x="0" y="822101"/>
                  </a:moveTo>
                  <a:lnTo>
                    <a:pt x="411050" y="0"/>
                  </a:lnTo>
                  <a:lnTo>
                    <a:pt x="1504409" y="0"/>
                  </a:lnTo>
                  <a:lnTo>
                    <a:pt x="1915459" y="822101"/>
                  </a:lnTo>
                  <a:lnTo>
                    <a:pt x="1504409" y="1644201"/>
                  </a:lnTo>
                  <a:lnTo>
                    <a:pt x="411050" y="1644201"/>
                  </a:lnTo>
                  <a:lnTo>
                    <a:pt x="0" y="8221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276" tIns="554980" rIns="593276" bIns="5549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Policy making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198482-664F-4CB3-94B8-9BE6EDFC5F91}"/>
                </a:ext>
              </a:extLst>
            </p:cNvPr>
            <p:cNvSpPr/>
            <p:nvPr/>
          </p:nvSpPr>
          <p:spPr>
            <a:xfrm>
              <a:off x="5626552" y="3411985"/>
              <a:ext cx="2513767" cy="2222318"/>
            </a:xfrm>
            <a:custGeom>
              <a:avLst/>
              <a:gdLst>
                <a:gd name="connsiteX0" fmla="*/ 0 w 1915459"/>
                <a:gd name="connsiteY0" fmla="*/ 822101 h 1644201"/>
                <a:gd name="connsiteX1" fmla="*/ 411050 w 1915459"/>
                <a:gd name="connsiteY1" fmla="*/ 0 h 1644201"/>
                <a:gd name="connsiteX2" fmla="*/ 1504409 w 1915459"/>
                <a:gd name="connsiteY2" fmla="*/ 0 h 1644201"/>
                <a:gd name="connsiteX3" fmla="*/ 1915459 w 1915459"/>
                <a:gd name="connsiteY3" fmla="*/ 822101 h 1644201"/>
                <a:gd name="connsiteX4" fmla="*/ 1504409 w 1915459"/>
                <a:gd name="connsiteY4" fmla="*/ 1644201 h 1644201"/>
                <a:gd name="connsiteX5" fmla="*/ 411050 w 1915459"/>
                <a:gd name="connsiteY5" fmla="*/ 1644201 h 1644201"/>
                <a:gd name="connsiteX6" fmla="*/ 0 w 1915459"/>
                <a:gd name="connsiteY6" fmla="*/ 822101 h 16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459" h="1644201">
                  <a:moveTo>
                    <a:pt x="0" y="822101"/>
                  </a:moveTo>
                  <a:lnTo>
                    <a:pt x="411050" y="0"/>
                  </a:lnTo>
                  <a:lnTo>
                    <a:pt x="1504409" y="0"/>
                  </a:lnTo>
                  <a:lnTo>
                    <a:pt x="1915459" y="822101"/>
                  </a:lnTo>
                  <a:lnTo>
                    <a:pt x="1504409" y="1644201"/>
                  </a:lnTo>
                  <a:lnTo>
                    <a:pt x="411050" y="1644201"/>
                  </a:lnTo>
                  <a:lnTo>
                    <a:pt x="0" y="8221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276" tIns="554980" rIns="593276" bIns="5549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Accountability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9A3AEA-1BB0-4CE5-92E2-4799B854B534}"/>
                </a:ext>
              </a:extLst>
            </p:cNvPr>
            <p:cNvSpPr/>
            <p:nvPr/>
          </p:nvSpPr>
          <p:spPr>
            <a:xfrm>
              <a:off x="7937830" y="4386572"/>
              <a:ext cx="2512255" cy="2162646"/>
            </a:xfrm>
            <a:custGeom>
              <a:avLst/>
              <a:gdLst>
                <a:gd name="connsiteX0" fmla="*/ 0 w 1915459"/>
                <a:gd name="connsiteY0" fmla="*/ 822101 h 1644201"/>
                <a:gd name="connsiteX1" fmla="*/ 411050 w 1915459"/>
                <a:gd name="connsiteY1" fmla="*/ 0 h 1644201"/>
                <a:gd name="connsiteX2" fmla="*/ 1504409 w 1915459"/>
                <a:gd name="connsiteY2" fmla="*/ 0 h 1644201"/>
                <a:gd name="connsiteX3" fmla="*/ 1915459 w 1915459"/>
                <a:gd name="connsiteY3" fmla="*/ 822101 h 1644201"/>
                <a:gd name="connsiteX4" fmla="*/ 1504409 w 1915459"/>
                <a:gd name="connsiteY4" fmla="*/ 1644201 h 1644201"/>
                <a:gd name="connsiteX5" fmla="*/ 411050 w 1915459"/>
                <a:gd name="connsiteY5" fmla="*/ 1644201 h 1644201"/>
                <a:gd name="connsiteX6" fmla="*/ 0 w 1915459"/>
                <a:gd name="connsiteY6" fmla="*/ 822101 h 16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459" h="1644201">
                  <a:moveTo>
                    <a:pt x="0" y="822101"/>
                  </a:moveTo>
                  <a:lnTo>
                    <a:pt x="411050" y="0"/>
                  </a:lnTo>
                  <a:lnTo>
                    <a:pt x="1504409" y="0"/>
                  </a:lnTo>
                  <a:lnTo>
                    <a:pt x="1915459" y="822101"/>
                  </a:lnTo>
                  <a:lnTo>
                    <a:pt x="1504409" y="1644201"/>
                  </a:lnTo>
                  <a:lnTo>
                    <a:pt x="411050" y="1644201"/>
                  </a:lnTo>
                  <a:lnTo>
                    <a:pt x="0" y="8221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276" tIns="554980" rIns="593276" bIns="5549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Advocacy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F12AD6-4A4E-41AD-B99E-3AAFF25F0FA6}"/>
                </a:ext>
              </a:extLst>
            </p:cNvPr>
            <p:cNvSpPr/>
            <p:nvPr/>
          </p:nvSpPr>
          <p:spPr>
            <a:xfrm>
              <a:off x="10327667" y="5223117"/>
              <a:ext cx="2433696" cy="2122758"/>
            </a:xfrm>
            <a:custGeom>
              <a:avLst/>
              <a:gdLst>
                <a:gd name="connsiteX0" fmla="*/ 0 w 1915459"/>
                <a:gd name="connsiteY0" fmla="*/ 822101 h 1644201"/>
                <a:gd name="connsiteX1" fmla="*/ 411050 w 1915459"/>
                <a:gd name="connsiteY1" fmla="*/ 0 h 1644201"/>
                <a:gd name="connsiteX2" fmla="*/ 1504409 w 1915459"/>
                <a:gd name="connsiteY2" fmla="*/ 0 h 1644201"/>
                <a:gd name="connsiteX3" fmla="*/ 1915459 w 1915459"/>
                <a:gd name="connsiteY3" fmla="*/ 822101 h 1644201"/>
                <a:gd name="connsiteX4" fmla="*/ 1504409 w 1915459"/>
                <a:gd name="connsiteY4" fmla="*/ 1644201 h 1644201"/>
                <a:gd name="connsiteX5" fmla="*/ 411050 w 1915459"/>
                <a:gd name="connsiteY5" fmla="*/ 1644201 h 1644201"/>
                <a:gd name="connsiteX6" fmla="*/ 0 w 1915459"/>
                <a:gd name="connsiteY6" fmla="*/ 822101 h 16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459" h="1644201">
                  <a:moveTo>
                    <a:pt x="0" y="822101"/>
                  </a:moveTo>
                  <a:lnTo>
                    <a:pt x="411050" y="0"/>
                  </a:lnTo>
                  <a:lnTo>
                    <a:pt x="1504409" y="0"/>
                  </a:lnTo>
                  <a:lnTo>
                    <a:pt x="1915459" y="822101"/>
                  </a:lnTo>
                  <a:lnTo>
                    <a:pt x="1504409" y="1644201"/>
                  </a:lnTo>
                  <a:lnTo>
                    <a:pt x="411050" y="1644201"/>
                  </a:lnTo>
                  <a:lnTo>
                    <a:pt x="0" y="8221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276" tIns="554980" rIns="593276" bIns="5549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Analysis/Academic research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0D616A31-B9B0-4795-A525-76590C2FE1B3}"/>
              </a:ext>
            </a:extLst>
          </p:cNvPr>
          <p:cNvSpPr/>
          <p:nvPr/>
        </p:nvSpPr>
        <p:spPr>
          <a:xfrm>
            <a:off x="2010996" y="7086600"/>
            <a:ext cx="4694604" cy="4690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66" dirty="0"/>
              <a:t>ACHIEVE THE SDGs </a:t>
            </a:r>
            <a:r>
              <a:rPr lang="en-US" sz="4366" b="1" dirty="0"/>
              <a:t>FOR ALL</a:t>
            </a:r>
          </a:p>
        </p:txBody>
      </p:sp>
    </p:spTree>
    <p:extLst>
      <p:ext uri="{BB962C8B-B14F-4D97-AF65-F5344CB8AC3E}">
        <p14:creationId xmlns:p14="http://schemas.microsoft.com/office/powerpoint/2010/main" val="13689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1EEDA-1979-4BB7-B757-C4E28DA136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ARE GENDER STATISTICS IMPORTANT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1B4C-37B3-47D4-B1BA-2D1F059B498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 descr="Image result for women and disasters">
            <a:extLst>
              <a:ext uri="{FF2B5EF4-FFF2-40B4-BE49-F238E27FC236}">
                <a16:creationId xmlns:a16="http://schemas.microsoft.com/office/drawing/2014/main" id="{5F67178A-7289-4E8A-864D-E32768C8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30" y="2063467"/>
            <a:ext cx="19777446" cy="958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703AB-F1FA-435A-9ED2-48EA7FDFEA93}"/>
              </a:ext>
            </a:extLst>
          </p:cNvPr>
          <p:cNvSpPr txBox="1"/>
          <p:nvPr/>
        </p:nvSpPr>
        <p:spPr>
          <a:xfrm>
            <a:off x="2286255" y="11652533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The better India</a:t>
            </a:r>
          </a:p>
        </p:txBody>
      </p:sp>
    </p:spTree>
    <p:extLst>
      <p:ext uri="{BB962C8B-B14F-4D97-AF65-F5344CB8AC3E}">
        <p14:creationId xmlns:p14="http://schemas.microsoft.com/office/powerpoint/2010/main" val="18597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C08471-F119-4891-989A-A1B15652B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AREAS WITH GENDER GAPS IN ASIA AND THE PACIFIC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6ECA5-7D2C-411A-84E8-4A5062D4246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E493C1D-10CD-4907-A6A6-2F076330B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285901"/>
              </p:ext>
            </p:extLst>
          </p:nvPr>
        </p:nvGraphicFramePr>
        <p:xfrm>
          <a:off x="2024503" y="2540000"/>
          <a:ext cx="20358100" cy="86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78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0F3C0-DB71-455A-ABD7-A2F0073D6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ENHANCING AVAILABILITY AND USE OF GENDER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3F819-5939-4623-B236-6DF2C667989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CA1646-7720-4853-974F-F4F30FD16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297682"/>
              </p:ext>
            </p:extLst>
          </p:nvPr>
        </p:nvGraphicFramePr>
        <p:xfrm>
          <a:off x="2030604" y="2622987"/>
          <a:ext cx="9814560" cy="942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E041B3-DB40-4C56-ADE5-38F9D93B2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411668"/>
              </p:ext>
            </p:extLst>
          </p:nvPr>
        </p:nvGraphicFramePr>
        <p:xfrm>
          <a:off x="12999041" y="2622985"/>
          <a:ext cx="10350370" cy="942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A90C69-6600-4BDD-B804-2E15109D72DE}"/>
              </a:ext>
            </a:extLst>
          </p:cNvPr>
          <p:cNvSpPr txBox="1"/>
          <p:nvPr/>
        </p:nvSpPr>
        <p:spPr>
          <a:xfrm>
            <a:off x="1586578" y="2068987"/>
            <a:ext cx="11181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CHALLENGES TO GENDER DATA PRODUCTION/USE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A968C-FBA7-4644-AA8B-F5DA51300A37}"/>
              </a:ext>
            </a:extLst>
          </p:cNvPr>
          <p:cNvSpPr txBox="1"/>
          <p:nvPr/>
        </p:nvSpPr>
        <p:spPr>
          <a:xfrm>
            <a:off x="12960941" y="2007225"/>
            <a:ext cx="10984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SOLUTIONS (INCLUDING WOMEN COUNT)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8D175-DC25-4062-953D-288385634DD2}"/>
              </a:ext>
            </a:extLst>
          </p:cNvPr>
          <p:cNvSpPr txBox="1"/>
          <p:nvPr/>
        </p:nvSpPr>
        <p:spPr>
          <a:xfrm>
            <a:off x="15849600" y="11348196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Making Every Woman and Girl Count Inception document</a:t>
            </a:r>
          </a:p>
        </p:txBody>
      </p:sp>
    </p:spTree>
    <p:extLst>
      <p:ext uri="{BB962C8B-B14F-4D97-AF65-F5344CB8AC3E}">
        <p14:creationId xmlns:p14="http://schemas.microsoft.com/office/powerpoint/2010/main" val="27952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6D4186-195C-9B40-AB85-543649548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1550" y="6411113"/>
            <a:ext cx="9243851" cy="923458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94094-8BE9-DA4B-B87A-F198E0E77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73" y="6180891"/>
            <a:ext cx="2337428" cy="1354217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A05F5D-6587-4812-BE6B-B90DEE3972B2}"/>
              </a:ext>
            </a:extLst>
          </p:cNvPr>
          <p:cNvSpPr txBox="1">
            <a:spLocks/>
          </p:cNvSpPr>
          <p:nvPr/>
        </p:nvSpPr>
        <p:spPr>
          <a:xfrm>
            <a:off x="13639800" y="838200"/>
            <a:ext cx="10178322" cy="12115800"/>
          </a:xfrm>
          <a:prstGeom prst="rect">
            <a:avLst/>
          </a:prstGeom>
        </p:spPr>
        <p:txBody>
          <a:bodyPr/>
          <a:lstStyle>
            <a:lvl1pPr marL="0" algn="l" rtl="0"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>
                <a:latin typeface="+mn-lt"/>
                <a:ea typeface="+mn-ea"/>
                <a:cs typeface="+mn-cs"/>
              </a:defRPr>
            </a:lvl2pPr>
            <a:lvl3pPr marL="1109095">
              <a:defRPr>
                <a:latin typeface="+mn-lt"/>
                <a:ea typeface="+mn-ea"/>
                <a:cs typeface="+mn-cs"/>
              </a:defRPr>
            </a:lvl3pPr>
            <a:lvl4pPr marL="1663642">
              <a:defRPr>
                <a:latin typeface="+mn-lt"/>
                <a:ea typeface="+mn-ea"/>
                <a:cs typeface="+mn-cs"/>
              </a:defRPr>
            </a:lvl4pPr>
            <a:lvl5pPr marL="2218191">
              <a:defRPr>
                <a:latin typeface="+mn-lt"/>
                <a:ea typeface="+mn-ea"/>
                <a:cs typeface="+mn-cs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>
              <a:buFontTx/>
              <a:buChar char="-"/>
            </a:pPr>
            <a:r>
              <a:rPr lang="en-US" sz="4500" kern="0" dirty="0">
                <a:solidFill>
                  <a:schemeClr val="bg1"/>
                </a:solidFill>
              </a:rPr>
              <a:t>Become familiar with the concepts of sex and gender </a:t>
            </a:r>
          </a:p>
          <a:p>
            <a:pPr marL="457200" indent="-457200" defTabSz="914400">
              <a:buFontTx/>
              <a:buChar char="-"/>
            </a:pPr>
            <a:endParaRPr lang="en-US" sz="4500" kern="0" dirty="0">
              <a:solidFill>
                <a:schemeClr val="bg1"/>
              </a:solidFill>
            </a:endParaRPr>
          </a:p>
          <a:p>
            <a:pPr marL="457200" indent="-457200" defTabSz="914400">
              <a:buFontTx/>
              <a:buChar char="-"/>
            </a:pPr>
            <a:r>
              <a:rPr lang="en-US" sz="4500" kern="0" dirty="0">
                <a:solidFill>
                  <a:schemeClr val="bg1"/>
                </a:solidFill>
              </a:rPr>
              <a:t>Understand the multidisciplinary nature of gender statistics. </a:t>
            </a:r>
          </a:p>
          <a:p>
            <a:pPr defTabSz="914400"/>
            <a:endParaRPr lang="en-US" sz="4500" kern="0" dirty="0">
              <a:solidFill>
                <a:schemeClr val="bg1"/>
              </a:solidFill>
            </a:endParaRPr>
          </a:p>
          <a:p>
            <a:pPr marL="457200" indent="-457200" defTabSz="914400">
              <a:buFontTx/>
              <a:buChar char="-"/>
            </a:pPr>
            <a:r>
              <a:rPr lang="en-US" sz="4500" kern="0" dirty="0">
                <a:solidFill>
                  <a:schemeClr val="bg1"/>
                </a:solidFill>
              </a:rPr>
              <a:t>Gain knowledge on how gender statistics can help monitor the SDGs from a gender angle, in the spirit of inclusiveness. </a:t>
            </a:r>
          </a:p>
          <a:p>
            <a:pPr defTabSz="914400"/>
            <a:endParaRPr lang="en-US" sz="4500" kern="0" dirty="0">
              <a:solidFill>
                <a:schemeClr val="bg1"/>
              </a:solidFill>
            </a:endParaRPr>
          </a:p>
          <a:p>
            <a:pPr marL="457200" indent="-457200" defTabSz="914400">
              <a:buFontTx/>
              <a:buChar char="-"/>
            </a:pPr>
            <a:r>
              <a:rPr lang="en-US" sz="4500" kern="0" dirty="0">
                <a:solidFill>
                  <a:schemeClr val="bg1"/>
                </a:solidFill>
              </a:rPr>
              <a:t>Understand the reasons behind the lack of some gender-related SDG data, and potential solutions to overcome related challenges. </a:t>
            </a:r>
          </a:p>
          <a:p>
            <a:pPr marL="457200" indent="-457200" defTabSz="914400">
              <a:buFontTx/>
              <a:buChar char="-"/>
            </a:pPr>
            <a:endParaRPr lang="en-US" sz="45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47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AAF5-A48E-0648-8F62-993E3F6AF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9BD043-57CB-F149-BD01-3CDA2996E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9" y="1066800"/>
            <a:ext cx="21233951" cy="59723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WHAT IS GENDER DATA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09367-779A-C24F-90A1-B80D1C20CDF2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</p:spPr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1</a:t>
            </a:r>
            <a:r>
              <a:rPr lang="en-IE" b="1" dirty="0">
                <a:solidFill>
                  <a:schemeClr val="accent3"/>
                </a:solidFill>
              </a:rPr>
              <a:t>| MAKING EVERY WOMAN AND GIRL COUNT | 2020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6407CEA-2B03-4094-87D3-1D8BA2E27176}"/>
              </a:ext>
            </a:extLst>
          </p:cNvPr>
          <p:cNvSpPr txBox="1">
            <a:spLocks/>
          </p:cNvSpPr>
          <p:nvPr/>
        </p:nvSpPr>
        <p:spPr>
          <a:xfrm>
            <a:off x="2113276" y="2600437"/>
            <a:ext cx="20356644" cy="8515126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vs. Gender</a:t>
            </a:r>
          </a:p>
          <a:p>
            <a:pPr marL="0" indent="0">
              <a:buNone/>
            </a:pPr>
            <a:endParaRPr lang="en-US" sz="3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data is disaggregated by sex</a:t>
            </a:r>
          </a:p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Sex-disaggregated statistics are part of gender statistics, but gender statistics are much broader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8">
            <a:extLst>
              <a:ext uri="{FF2B5EF4-FFF2-40B4-BE49-F238E27FC236}">
                <a16:creationId xmlns:a16="http://schemas.microsoft.com/office/drawing/2014/main" id="{B074AB02-315B-4CDC-A397-F674FCEA0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096"/>
              </p:ext>
            </p:extLst>
          </p:nvPr>
        </p:nvGraphicFramePr>
        <p:xfrm>
          <a:off x="2555804" y="4047066"/>
          <a:ext cx="1991411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466">
                  <a:extLst>
                    <a:ext uri="{9D8B030D-6E8A-4147-A177-3AD203B41FA5}">
                      <a16:colId xmlns:a16="http://schemas.microsoft.com/office/drawing/2014/main" val="547013831"/>
                    </a:ext>
                  </a:extLst>
                </a:gridCol>
                <a:gridCol w="16222650">
                  <a:extLst>
                    <a:ext uri="{9D8B030D-6E8A-4147-A177-3AD203B41FA5}">
                      <a16:colId xmlns:a16="http://schemas.microsoft.com/office/drawing/2014/main" val="3547885744"/>
                    </a:ext>
                  </a:extLst>
                </a:gridCol>
              </a:tblGrid>
              <a:tr h="944880">
                <a:tc gridSpan="2">
                  <a:txBody>
                    <a:bodyPr/>
                    <a:lstStyle/>
                    <a:p>
                      <a:r>
                        <a:rPr lang="en-US" sz="3500" dirty="0"/>
                        <a:t>Sex vs. Gender</a:t>
                      </a:r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597898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r>
                        <a:rPr lang="en-US" sz="3500" dirty="0"/>
                        <a:t>Sex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Sex refers to the biological differences between </a:t>
                      </a:r>
                      <a:r>
                        <a:rPr lang="en-US" sz="3500" strike="noStrike" dirty="0"/>
                        <a:t>women and men</a:t>
                      </a:r>
                      <a:endParaRPr lang="en-US" sz="3500" strike="sngStrike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37416339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r>
                        <a:rPr lang="en-US" sz="3500" dirty="0"/>
                        <a:t>Gender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9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Gender refers to the role of a woman or man in society, it is constructed over time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90880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9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328D7A-1088-4A49-9AD5-8DCCB206C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SEX OR GENDER?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2470-E713-4C76-B854-1D8F98C87A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DB0C84-9F7C-416C-A3ED-D7D5E8C3F5EC}"/>
              </a:ext>
            </a:extLst>
          </p:cNvPr>
          <p:cNvSpPr txBox="1">
            <a:spLocks/>
          </p:cNvSpPr>
          <p:nvPr/>
        </p:nvSpPr>
        <p:spPr>
          <a:xfrm>
            <a:off x="2133959" y="1725476"/>
            <a:ext cx="20692038" cy="9740542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lang="en-US" sz="35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1) After delivery the doctor will reveal to the mother the ____ of the child</a:t>
            </a: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2) In order to understand the differences in enrolment rates between girls and boys, the data must be disaggregated by ____</a:t>
            </a: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3) A person’s _____ might or might not align with his or her _______ identity</a:t>
            </a: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4) Data is typically disaggregated by binary definitions of _____, but some countries are starting to develop methodologies to capture ______ dimensions and apply these for disaggregation</a:t>
            </a: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5) Women and men’s ______ roles in society determine how much time they spend doing domestic work</a:t>
            </a: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6) ______ statistics include _____ disaggregated statistics and other ______ specific indicators that capture the realities and the differences in the lives of women and men</a:t>
            </a:r>
            <a:br>
              <a:rPr lang="en-US" sz="3500" dirty="0">
                <a:latin typeface="+mn-lt"/>
                <a:ea typeface="+mn-ea"/>
                <a:cs typeface="+mn-cs"/>
              </a:rPr>
            </a:br>
            <a:br>
              <a:rPr lang="en-US" sz="3500" dirty="0">
                <a:ea typeface="+mn-ea"/>
                <a:cs typeface="+mn-cs"/>
              </a:rPr>
            </a:br>
            <a:br>
              <a:rPr lang="en-US" sz="3500" dirty="0">
                <a:ea typeface="+mn-ea"/>
                <a:cs typeface="+mn-cs"/>
              </a:rPr>
            </a:br>
            <a:br>
              <a:rPr lang="en-US" sz="3500" dirty="0">
                <a:ea typeface="+mn-ea"/>
                <a:cs typeface="+mn-cs"/>
              </a:rPr>
            </a:br>
            <a:br>
              <a:rPr lang="en-US" sz="35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sz="35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8C7C6-09EC-4DFD-88AC-39057AFC93BE}"/>
              </a:ext>
            </a:extLst>
          </p:cNvPr>
          <p:cNvSpPr txBox="1"/>
          <p:nvPr/>
        </p:nvSpPr>
        <p:spPr>
          <a:xfrm>
            <a:off x="16154400" y="2541994"/>
            <a:ext cx="1219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Sex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12F71-6F24-40D6-A08F-6B44F05048A2}"/>
              </a:ext>
            </a:extLst>
          </p:cNvPr>
          <p:cNvSpPr txBox="1"/>
          <p:nvPr/>
        </p:nvSpPr>
        <p:spPr>
          <a:xfrm>
            <a:off x="10515241" y="4060954"/>
            <a:ext cx="1219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Sex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5BD20-2A83-45F8-8EFC-CB40C69947CB}"/>
              </a:ext>
            </a:extLst>
          </p:cNvPr>
          <p:cNvSpPr txBox="1"/>
          <p:nvPr/>
        </p:nvSpPr>
        <p:spPr>
          <a:xfrm>
            <a:off x="5410200" y="4864118"/>
            <a:ext cx="1219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Sex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40E8A-7AC1-4726-BDB4-475871BCA7E4}"/>
              </a:ext>
            </a:extLst>
          </p:cNvPr>
          <p:cNvSpPr txBox="1"/>
          <p:nvPr/>
        </p:nvSpPr>
        <p:spPr>
          <a:xfrm>
            <a:off x="16459200" y="4936542"/>
            <a:ext cx="1911928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025E2-BAFC-4710-8ADF-10E07A1A0C2C}"/>
              </a:ext>
            </a:extLst>
          </p:cNvPr>
          <p:cNvSpPr txBox="1"/>
          <p:nvPr/>
        </p:nvSpPr>
        <p:spPr>
          <a:xfrm>
            <a:off x="16154400" y="5915870"/>
            <a:ext cx="1219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Sex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BA427D-306B-4311-AAE2-F54248706C0C}"/>
              </a:ext>
            </a:extLst>
          </p:cNvPr>
          <p:cNvSpPr txBox="1"/>
          <p:nvPr/>
        </p:nvSpPr>
        <p:spPr>
          <a:xfrm>
            <a:off x="14166272" y="6430275"/>
            <a:ext cx="1911928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B15C5-F72A-445C-9FCC-DF8192EF468A}"/>
              </a:ext>
            </a:extLst>
          </p:cNvPr>
          <p:cNvSpPr txBox="1"/>
          <p:nvPr/>
        </p:nvSpPr>
        <p:spPr>
          <a:xfrm>
            <a:off x="7010400" y="7848600"/>
            <a:ext cx="1911928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2340F-7C50-4AAC-97B5-A7C8A849F7CB}"/>
              </a:ext>
            </a:extLst>
          </p:cNvPr>
          <p:cNvSpPr txBox="1"/>
          <p:nvPr/>
        </p:nvSpPr>
        <p:spPr>
          <a:xfrm>
            <a:off x="2698172" y="9247512"/>
            <a:ext cx="1911928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2F0717-F0C8-4FF1-A926-669170FC9CC9}"/>
              </a:ext>
            </a:extLst>
          </p:cNvPr>
          <p:cNvSpPr txBox="1"/>
          <p:nvPr/>
        </p:nvSpPr>
        <p:spPr>
          <a:xfrm>
            <a:off x="18282806" y="9195210"/>
            <a:ext cx="1911928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3A6FB-AA24-47FF-9016-D5D639DF6FB8}"/>
              </a:ext>
            </a:extLst>
          </p:cNvPr>
          <p:cNvSpPr txBox="1"/>
          <p:nvPr/>
        </p:nvSpPr>
        <p:spPr>
          <a:xfrm>
            <a:off x="8979119" y="9195210"/>
            <a:ext cx="1219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Sex</a:t>
            </a:r>
          </a:p>
        </p:txBody>
      </p:sp>
    </p:spTree>
    <p:extLst>
      <p:ext uri="{BB962C8B-B14F-4D97-AF65-F5344CB8AC3E}">
        <p14:creationId xmlns:p14="http://schemas.microsoft.com/office/powerpoint/2010/main" val="483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en women icon">
            <a:extLst>
              <a:ext uri="{FF2B5EF4-FFF2-40B4-BE49-F238E27FC236}">
                <a16:creationId xmlns:a16="http://schemas.microsoft.com/office/drawing/2014/main" id="{406658D0-BA24-431C-99DA-2AD585D9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2668070"/>
            <a:ext cx="101727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E3328C-8CE9-4152-9E0E-D1420FCAE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GENDER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5DB00-225D-4021-A63C-BC2182046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3161380"/>
            <a:ext cx="12358021" cy="538609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500" dirty="0"/>
              <a:t>Gender Statistics capture the specific realities in the lives of women and men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- Gender statistics go well beyond sex-disaggregation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- Gender statistics comprise:</a:t>
            </a:r>
            <a:br>
              <a:rPr lang="en-US" sz="3500" dirty="0"/>
            </a:br>
            <a:r>
              <a:rPr lang="en-US" sz="3500" dirty="0"/>
              <a:t>	- Sex-disaggregated data</a:t>
            </a:r>
            <a:br>
              <a:rPr lang="en-US" sz="3500" dirty="0"/>
            </a:br>
            <a:r>
              <a:rPr lang="en-US" sz="3500" dirty="0"/>
              <a:t>	- Data pertaining specifically to women or to men</a:t>
            </a:r>
            <a:br>
              <a:rPr lang="en-US" sz="3500" dirty="0"/>
            </a:br>
            <a:r>
              <a:rPr lang="en-US" sz="3500" dirty="0"/>
              <a:t>	- Data that captures specific gender issues (even when non explicit)</a:t>
            </a:r>
          </a:p>
          <a:p>
            <a:pPr>
              <a:buFontTx/>
              <a:buChar char="-"/>
            </a:pPr>
            <a:endParaRPr lang="en-US" sz="3500" dirty="0"/>
          </a:p>
          <a:p>
            <a:pPr>
              <a:buFontTx/>
              <a:buChar char="-"/>
            </a:pPr>
            <a:r>
              <a:rPr lang="en-US" sz="3500" dirty="0"/>
              <a:t>Gender data cuts across all areas of sustainable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17196-2922-4B57-A893-5367D57E85C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1768D-8712-4E09-919C-1D4086FD5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ARE THESE GENDER STATISTICS?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227CE-2896-4036-9984-5581370844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8309967"/>
          </a:xfrm>
        </p:spPr>
        <p:txBody>
          <a:bodyPr/>
          <a:lstStyle/>
          <a:p>
            <a:pPr lvl="0"/>
            <a:r>
              <a:rPr lang="en-US" sz="4500" dirty="0"/>
              <a:t>Proportion of population living in slums, by sex</a:t>
            </a:r>
          </a:p>
          <a:p>
            <a:endParaRPr lang="en-US" sz="4500" dirty="0"/>
          </a:p>
          <a:p>
            <a:pPr lvl="0"/>
            <a:r>
              <a:rPr lang="en-US" sz="4500" dirty="0"/>
              <a:t>Maternal mortality ratios, per 100,000 live births</a:t>
            </a:r>
          </a:p>
          <a:p>
            <a:endParaRPr lang="en-US" sz="4500" dirty="0"/>
          </a:p>
          <a:p>
            <a:pPr lvl="0"/>
            <a:r>
              <a:rPr lang="en-US" sz="4500" dirty="0"/>
              <a:t>Incidence of prostate cancer</a:t>
            </a:r>
          </a:p>
          <a:p>
            <a:endParaRPr lang="en-US" sz="4500" dirty="0"/>
          </a:p>
          <a:p>
            <a:pPr lvl="0"/>
            <a:r>
              <a:rPr lang="en-US" sz="4500" dirty="0"/>
              <a:t>Tobacco use rates in China</a:t>
            </a:r>
          </a:p>
          <a:p>
            <a:endParaRPr lang="en-US" sz="4500" dirty="0"/>
          </a:p>
          <a:p>
            <a:pPr lvl="0"/>
            <a:r>
              <a:rPr lang="en-US" sz="4500" dirty="0"/>
              <a:t>Proportion of households using clean fuels for cooking and heating</a:t>
            </a:r>
          </a:p>
          <a:p>
            <a:endParaRPr lang="en-US" sz="4500" dirty="0"/>
          </a:p>
          <a:p>
            <a:pPr lvl="0"/>
            <a:r>
              <a:rPr lang="en-US" sz="4500" dirty="0"/>
              <a:t>Total value of inward and outward illicit financial flows, in USD</a:t>
            </a:r>
          </a:p>
          <a:p>
            <a:endParaRPr lang="en-US" sz="4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57715-3540-4C5D-8123-58DC4744715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8B0BBCBA-FD46-4B34-9391-1762371E7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2938" y="3007941"/>
            <a:ext cx="1082034" cy="1082034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52F341DF-6552-47CA-9EB9-2F63574E4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298" y="4334128"/>
            <a:ext cx="1082034" cy="108203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CC89A08C-5E3E-42FC-A577-9E01FAA3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1166" y="5687164"/>
            <a:ext cx="1082034" cy="1082034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E9072E38-1718-4868-B301-D9F898CAE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1166" y="7096781"/>
            <a:ext cx="1082034" cy="1082034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35F77355-9854-457E-BCDD-12A99810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66329" y="8303421"/>
            <a:ext cx="1082034" cy="1082034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DB2DEEDB-C49F-4786-9C2F-045EE3243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79641" y="9876498"/>
            <a:ext cx="1082034" cy="10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DF1BB-37C1-4939-AC36-05AEB5265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GENDER DATA VS GENDER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5087A-E3B1-45C5-874D-38F355D3D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2000" y="3161380"/>
            <a:ext cx="10628529" cy="430887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500" dirty="0"/>
              <a:t>Gender data are data points for men, women or for issues that affect women or men particularly. </a:t>
            </a:r>
          </a:p>
          <a:p>
            <a:pPr>
              <a:buFontTx/>
              <a:buChar char="-"/>
            </a:pPr>
            <a:endParaRPr lang="en-US" sz="3500" dirty="0"/>
          </a:p>
          <a:p>
            <a:pPr>
              <a:buFontTx/>
              <a:buChar char="-"/>
            </a:pPr>
            <a:r>
              <a:rPr lang="en-US" sz="3500" dirty="0"/>
              <a:t>Gender statistics are the estimates calculated utilizing gender data. </a:t>
            </a:r>
          </a:p>
          <a:p>
            <a:pPr>
              <a:buFontTx/>
              <a:buChar char="-"/>
            </a:pPr>
            <a:endParaRPr lang="en-US" sz="3500" dirty="0"/>
          </a:p>
          <a:p>
            <a:pPr>
              <a:buFontTx/>
              <a:buChar char="-"/>
            </a:pPr>
            <a:r>
              <a:rPr lang="en-US" sz="3500" dirty="0"/>
              <a:t>In practice, and throughout these course, both words are often used interchangeably.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00277-C0E2-4C9B-930D-FAA3B960E71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Image result for turning data into statistics">
            <a:extLst>
              <a:ext uri="{FF2B5EF4-FFF2-40B4-BE49-F238E27FC236}">
                <a16:creationId xmlns:a16="http://schemas.microsoft.com/office/drawing/2014/main" id="{C4988B83-C07F-44F4-A55B-BF6D99D4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96" y="2466515"/>
            <a:ext cx="8782970" cy="87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E4D270-10F0-4EFA-9749-6511BE10E775}"/>
              </a:ext>
            </a:extLst>
          </p:cNvPr>
          <p:cNvSpPr txBox="1"/>
          <p:nvPr/>
        </p:nvSpPr>
        <p:spPr>
          <a:xfrm>
            <a:off x="1828800" y="11658600"/>
            <a:ext cx="78486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</a:t>
            </a:r>
            <a:r>
              <a:rPr lang="en-US" dirty="0" err="1"/>
              <a:t>Studybay</a:t>
            </a:r>
            <a:r>
              <a:rPr lang="en-US" dirty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58954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7D1282-A5F5-48D6-AAEC-4BDF99768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GENDER AND THE SUSTAINABLE DEVELOPMENT GOALS (SDG)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625A6-1648-4002-ADE7-06331D60B5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2854698"/>
            <a:ext cx="8548021" cy="9694962"/>
          </a:xfrm>
        </p:spPr>
        <p:txBody>
          <a:bodyPr/>
          <a:lstStyle/>
          <a:p>
            <a:r>
              <a:rPr lang="en-US" sz="3500" dirty="0">
                <a:solidFill>
                  <a:schemeClr val="accent2"/>
                </a:solidFill>
              </a:rPr>
              <a:t>The 2030 Agenda for Sustainable Development: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- Adopted by all UN Member States in 2015</a:t>
            </a:r>
            <a:br>
              <a:rPr lang="en-US" sz="3500" dirty="0"/>
            </a:br>
            <a:r>
              <a:rPr lang="en-US" sz="3500" dirty="0"/>
              <a:t>- Provides a shared blueprint for peace &amp; prosperity for people and the planet. </a:t>
            </a:r>
            <a:br>
              <a:rPr lang="en-US" sz="3500" dirty="0"/>
            </a:br>
            <a:r>
              <a:rPr lang="en-US" sz="3500" dirty="0"/>
              <a:t>- At its heart are the 17 Sustainable Development Goals (SDGs)</a:t>
            </a:r>
            <a:br>
              <a:rPr lang="en-US" sz="3500" dirty="0"/>
            </a:br>
            <a:r>
              <a:rPr lang="en-US" sz="3500" dirty="0"/>
              <a:t>- Each of the 17 Goals include a series of targets</a:t>
            </a:r>
            <a:br>
              <a:rPr lang="en-US" sz="3500" dirty="0"/>
            </a:br>
            <a:r>
              <a:rPr lang="en-US" sz="3500" dirty="0"/>
              <a:t>- To measure progress towards the targets we use more than 200 indicators</a:t>
            </a:r>
            <a:br>
              <a:rPr lang="en-US" sz="3500" dirty="0"/>
            </a:br>
            <a:r>
              <a:rPr lang="en-US" sz="3500" dirty="0"/>
              <a:t>- The SDGs are a follow-up to the MDGs, but apply for developed and developing countries</a:t>
            </a:r>
          </a:p>
          <a:p>
            <a:endParaRPr lang="en-US" sz="3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DF23-4843-4E5C-B7CF-A0480A8032E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 descr="Image result for sdgs">
            <a:extLst>
              <a:ext uri="{FF2B5EF4-FFF2-40B4-BE49-F238E27FC236}">
                <a16:creationId xmlns:a16="http://schemas.microsoft.com/office/drawing/2014/main" id="{224C3BBE-5F4F-4800-AC6F-F8E589EB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056" y="3823854"/>
            <a:ext cx="13013920" cy="67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7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55FA79-F940-4578-B371-CA4A83A28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GENDER ACROSS THE SDG INDICATOR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57DF-AA02-4307-82BE-2DE16990CF3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B1863-2D48-4BD9-ACDF-8A84953D6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0" t="20652" r="35395" b="14837"/>
          <a:stretch/>
        </p:blipFill>
        <p:spPr>
          <a:xfrm>
            <a:off x="1615153" y="2271240"/>
            <a:ext cx="11428215" cy="9615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70182F-7FC8-4279-AEAC-E4CE599BFD57}"/>
              </a:ext>
            </a:extLst>
          </p:cNvPr>
          <p:cNvSpPr/>
          <p:nvPr/>
        </p:nvSpPr>
        <p:spPr>
          <a:xfrm>
            <a:off x="14238504" y="3733800"/>
            <a:ext cx="86106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Gender indicators are present across many SDG goals. </a:t>
            </a:r>
          </a:p>
          <a:p>
            <a:endParaRPr lang="en-US" sz="3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Well beyond goal 5.</a:t>
            </a:r>
          </a:p>
          <a:p>
            <a:endParaRPr lang="en-US" sz="3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Without gender equality the SDGs cannot be achieved</a:t>
            </a:r>
          </a:p>
          <a:p>
            <a:endParaRPr lang="en-US" sz="3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Without gender statistics, inclusive progress towards the SDGs cannot be measured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F8E63-BF6A-4941-AAE0-97B46D961B5C}"/>
              </a:ext>
            </a:extLst>
          </p:cNvPr>
          <p:cNvSpPr txBox="1"/>
          <p:nvPr/>
        </p:nvSpPr>
        <p:spPr>
          <a:xfrm>
            <a:off x="14238504" y="11101768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Turning promises into action. UN Women 2018</a:t>
            </a:r>
          </a:p>
        </p:txBody>
      </p:sp>
    </p:spTree>
    <p:extLst>
      <p:ext uri="{BB962C8B-B14F-4D97-AF65-F5344CB8AC3E}">
        <p14:creationId xmlns:p14="http://schemas.microsoft.com/office/powerpoint/2010/main" val="2197581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MEN COUNT">
      <a:dk1>
        <a:srgbClr val="009CDB"/>
      </a:dk1>
      <a:lt1>
        <a:srgbClr val="FEFFFF"/>
      </a:lt1>
      <a:dk2>
        <a:srgbClr val="009CDB"/>
      </a:dk2>
      <a:lt2>
        <a:srgbClr val="FEFFFF"/>
      </a:lt2>
      <a:accent1>
        <a:srgbClr val="009CDB"/>
      </a:accent1>
      <a:accent2>
        <a:srgbClr val="67B7E6"/>
      </a:accent2>
      <a:accent3>
        <a:srgbClr val="6D6E70"/>
      </a:accent3>
      <a:accent4>
        <a:srgbClr val="FEFFFF"/>
      </a:accent4>
      <a:accent5>
        <a:srgbClr val="FEFFFF"/>
      </a:accent5>
      <a:accent6>
        <a:srgbClr val="FEFFFF"/>
      </a:accent6>
      <a:hlink>
        <a:srgbClr val="66B6E5"/>
      </a:hlink>
      <a:folHlink>
        <a:srgbClr val="6D6D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621EC3FE65848A99E9E2736D3C4A6" ma:contentTypeVersion="6" ma:contentTypeDescription="Create a new document." ma:contentTypeScope="" ma:versionID="ab24826f7bc1beba72e5c1d9e9140a98">
  <xsd:schema xmlns:xsd="http://www.w3.org/2001/XMLSchema" xmlns:xs="http://www.w3.org/2001/XMLSchema" xmlns:p="http://schemas.microsoft.com/office/2006/metadata/properties" xmlns:ns2="a6e34da6-05e8-4b02-885f-a05ca3b06021" targetNamespace="http://schemas.microsoft.com/office/2006/metadata/properties" ma:root="true" ma:fieldsID="e1b44747734f977d4a5fc3b266de3879" ns2:_="">
    <xsd:import namespace="a6e34da6-05e8-4b02-885f-a05ca3b06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34da6-05e8-4b02-885f-a05ca3b060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E0D3D3-68EB-4E78-A0C1-316CABEDE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e34da6-05e8-4b02-885f-a05ca3b06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7E3E53-1783-4CD9-B02A-5A0CE05E090B}">
  <ds:schemaRefs>
    <ds:schemaRef ds:uri="http://purl.org/dc/elements/1.1/"/>
    <ds:schemaRef ds:uri="8501f438-7285-47f4-a263-e6dcc167b43d"/>
    <ds:schemaRef ds:uri="2335c9ae-562c-4e2a-87fe-6586fc6aec7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165319-8B88-49B9-A971-292FB8781A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3394</TotalTime>
  <Words>1193</Words>
  <Application>Microsoft Office PowerPoint</Application>
  <PresentationFormat>Custom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DONOR COMMITTEE  MEETING 01 JANUARY 2020</dc:title>
  <dc:creator>Papa Seck</dc:creator>
  <cp:lastModifiedBy>Tsz Yu Chang</cp:lastModifiedBy>
  <cp:revision>41</cp:revision>
  <dcterms:created xsi:type="dcterms:W3CDTF">2019-07-24T10:22:12Z</dcterms:created>
  <dcterms:modified xsi:type="dcterms:W3CDTF">2024-10-01T09:11:19Z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2019-07-24T00:00:00Z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2019-07-24T00:00:00Z</vt:filetime>
  </property>
  <property fmtid="{D5CDD505-2E9C-101B-9397-08002B2CF9AE}" pid="5" name="ContentTypeId">
    <vt:lpwstr>0x01010053D621EC3FE65848A99E9E2736D3C4A6</vt:lpwstr>
  </property>
</Properties>
</file>